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61" r:id="rId2"/>
    <p:sldId id="435" r:id="rId3"/>
    <p:sldId id="257" r:id="rId4"/>
    <p:sldId id="330" r:id="rId5"/>
    <p:sldId id="263" r:id="rId6"/>
    <p:sldId id="300" r:id="rId7"/>
    <p:sldId id="301" r:id="rId8"/>
    <p:sldId id="302" r:id="rId9"/>
    <p:sldId id="303" r:id="rId10"/>
    <p:sldId id="264" r:id="rId11"/>
    <p:sldId id="265" r:id="rId12"/>
    <p:sldId id="266" r:id="rId13"/>
    <p:sldId id="277" r:id="rId14"/>
    <p:sldId id="281" r:id="rId15"/>
    <p:sldId id="350" r:id="rId16"/>
    <p:sldId id="351" r:id="rId17"/>
    <p:sldId id="278" r:id="rId18"/>
    <p:sldId id="352" r:id="rId19"/>
    <p:sldId id="353" r:id="rId20"/>
    <p:sldId id="356" r:id="rId21"/>
    <p:sldId id="354" r:id="rId22"/>
    <p:sldId id="355" r:id="rId23"/>
    <p:sldId id="357" r:id="rId24"/>
    <p:sldId id="358" r:id="rId25"/>
    <p:sldId id="359" r:id="rId26"/>
    <p:sldId id="366" r:id="rId27"/>
    <p:sldId id="367" r:id="rId28"/>
    <p:sldId id="368" r:id="rId29"/>
    <p:sldId id="369" r:id="rId30"/>
    <p:sldId id="370" r:id="rId31"/>
    <p:sldId id="371" r:id="rId32"/>
    <p:sldId id="360" r:id="rId33"/>
    <p:sldId id="372" r:id="rId34"/>
    <p:sldId id="373" r:id="rId35"/>
    <p:sldId id="374" r:id="rId36"/>
    <p:sldId id="375" r:id="rId37"/>
    <p:sldId id="376" r:id="rId38"/>
    <p:sldId id="377" r:id="rId39"/>
    <p:sldId id="361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12" r:id="rId49"/>
    <p:sldId id="313" r:id="rId50"/>
    <p:sldId id="325" r:id="rId51"/>
    <p:sldId id="326" r:id="rId52"/>
    <p:sldId id="315" r:id="rId53"/>
    <p:sldId id="282" r:id="rId54"/>
    <p:sldId id="283" r:id="rId55"/>
    <p:sldId id="319" r:id="rId56"/>
    <p:sldId id="327" r:id="rId57"/>
    <p:sldId id="328" r:id="rId58"/>
    <p:sldId id="322" r:id="rId59"/>
    <p:sldId id="321" r:id="rId60"/>
    <p:sldId id="284" r:id="rId61"/>
    <p:sldId id="323" r:id="rId62"/>
    <p:sldId id="324" r:id="rId63"/>
    <p:sldId id="333" r:id="rId64"/>
    <p:sldId id="339" r:id="rId65"/>
    <p:sldId id="340" r:id="rId66"/>
    <p:sldId id="348" r:id="rId67"/>
    <p:sldId id="386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4660"/>
  </p:normalViewPr>
  <p:slideViewPr>
    <p:cSldViewPr>
      <p:cViewPr varScale="1">
        <p:scale>
          <a:sx n="59" d="100"/>
          <a:sy n="59" d="100"/>
        </p:scale>
        <p:origin x="93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9FCEA-D904-457D-AA76-3038E18557E9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8CA0F-8529-436A-9C7F-6AE318C31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CA0F-8529-436A-9C7F-6AE318C3141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CA0F-8529-436A-9C7F-6AE318C3141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CA0F-8529-436A-9C7F-6AE318C3141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CA0F-8529-436A-9C7F-6AE318C3141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>
                <a:alpha val="85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42358-D0AC-41DF-BF26-ACEB253322D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AD27F-7C82-453A-AC46-C1F7DE231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1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FA26AB-8DB2-C94A-8178-0FB61847F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406" y="5013176"/>
            <a:ext cx="3138055" cy="872837"/>
          </a:xfrm>
        </p:spPr>
        <p:txBody>
          <a:bodyPr>
            <a:normAutofit fontScale="92500"/>
          </a:bodyPr>
          <a:lstStyle/>
          <a:p>
            <a:pPr algn="ctr"/>
            <a:r>
              <a:rPr lang="sr-Cyrl-RS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Ниш</a:t>
            </a:r>
          </a:p>
          <a:p>
            <a:pPr algn="ctr"/>
            <a:r>
              <a:rPr lang="sr-Latn-RS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17. – 18. </a:t>
            </a:r>
            <a:r>
              <a:rPr lang="sr-Cyrl-RS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новембар</a:t>
            </a:r>
            <a:r>
              <a:rPr lang="sr-Latn-RS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 2021</a:t>
            </a:r>
            <a:r>
              <a:rPr lang="sr-Cyrl-RS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sr-Latn-RS" sz="2400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en-US" sz="1500" i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66CA3-D5DC-4414-8FCC-63CF415E49EC}"/>
              </a:ext>
            </a:extLst>
          </p:cNvPr>
          <p:cNvSpPr txBox="1"/>
          <p:nvPr/>
        </p:nvSpPr>
        <p:spPr>
          <a:xfrm>
            <a:off x="320582" y="6278399"/>
            <a:ext cx="864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8E73CBB-551A-4766-A69A-221C5CC7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90" y="2568052"/>
            <a:ext cx="5286289" cy="887674"/>
          </a:xfrm>
        </p:spPr>
        <p:txBody>
          <a:bodyPr>
            <a:normAutofit fontScale="90000"/>
          </a:bodyPr>
          <a:lstStyle/>
          <a:p>
            <a:pPr algn="ctr"/>
            <a:br>
              <a:rPr lang="sr-Latn-RS" sz="1800" dirty="0">
                <a:latin typeface="Calibri" panose="020F0502020204030204" pitchFamily="34" charset="0"/>
              </a:rPr>
            </a:br>
            <a:br>
              <a:rPr lang="sr-Latn-RS" sz="1800" dirty="0">
                <a:latin typeface="Calibri" panose="020F0502020204030204" pitchFamily="34" charset="0"/>
              </a:rPr>
            </a:b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9F3C8-9B6A-4EB4-9D7F-D20604201B42}"/>
              </a:ext>
            </a:extLst>
          </p:cNvPr>
          <p:cNvSpPr/>
          <p:nvPr/>
        </p:nvSpPr>
        <p:spPr>
          <a:xfrm>
            <a:off x="179512" y="1827973"/>
            <a:ext cx="864570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GB" sz="21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“</a:t>
            </a:r>
            <a:r>
              <a:rPr lang="en-GB" sz="2800" i="1" dirty="0">
                <a:latin typeface="Calibri" panose="020F0502020204030204" pitchFamily="34" charset="0"/>
              </a:rPr>
              <a:t>Advancing medium and long-term adaptation planning in the Republic of Serbia – NAP GCF”</a:t>
            </a:r>
            <a:endParaRPr lang="sr-Cyrl-RS" sz="2800" i="1" dirty="0">
              <a:latin typeface="Calibri" panose="020F0502020204030204" pitchFamily="34" charset="0"/>
            </a:endParaRPr>
          </a:p>
          <a:p>
            <a:pPr algn="ctr"/>
            <a:r>
              <a:rPr lang="sr-Cyrl-RS" sz="2800" i="1" dirty="0">
                <a:latin typeface="Calibri" panose="020F0502020204030204" pitchFamily="34" charset="0"/>
              </a:rPr>
              <a:t>Унапређење средњерочног и дугорочног планирања мера прилагођавања на измењене климатске услове у Републици Србији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13CA586-08B3-48A2-9BB6-66B0EA49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1" y="394935"/>
            <a:ext cx="1273784" cy="1273784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CD7E3AE-7A93-4479-AEF9-3318E53B1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293137"/>
            <a:ext cx="1111215" cy="12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Р</a:t>
            </a:r>
            <a:r>
              <a:rPr lang="ru-RU" dirty="0"/>
              <a:t>ејонизација воћарске производње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		</a:t>
            </a:r>
            <a:r>
              <a:rPr lang="ru-RU" sz="2400" b="1" dirty="0"/>
              <a:t>Рејонизација представља најефикаснију меру прилагођавања и она подразумева дефинисање граница рејона који су мање или више погодни за гајење одрђене врсте воћака.</a:t>
            </a:r>
            <a:endParaRPr lang="en-US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b="1" dirty="0"/>
              <a:t>Енергетски и материјални ресурси пољопривредног станишта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dirty="0"/>
              <a:t>		</a:t>
            </a:r>
          </a:p>
          <a:p>
            <a:pPr>
              <a:buNone/>
            </a:pPr>
            <a:r>
              <a:rPr lang="sr-Cyrl-CS" dirty="0"/>
              <a:t>		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нормалан</a:t>
            </a:r>
            <a:r>
              <a:rPr lang="en-US" dirty="0"/>
              <a:t> </a:t>
            </a:r>
            <a:r>
              <a:rPr lang="en-US" dirty="0" err="1"/>
              <a:t>раст</a:t>
            </a:r>
            <a:r>
              <a:rPr lang="en-US" dirty="0"/>
              <a:t>, </a:t>
            </a:r>
            <a:r>
              <a:rPr lang="en-US" dirty="0" err="1"/>
              <a:t>развој</a:t>
            </a:r>
            <a:r>
              <a:rPr lang="en-US" dirty="0"/>
              <a:t> и </a:t>
            </a:r>
            <a:r>
              <a:rPr lang="en-US" dirty="0" err="1"/>
              <a:t>оптималну</a:t>
            </a:r>
            <a:r>
              <a:rPr lang="en-US" dirty="0"/>
              <a:t> </a:t>
            </a:r>
            <a:r>
              <a:rPr lang="en-US" dirty="0" err="1"/>
              <a:t>производну</a:t>
            </a:r>
            <a:r>
              <a:rPr lang="en-US" dirty="0"/>
              <a:t> </a:t>
            </a:r>
            <a:r>
              <a:rPr lang="en-US" dirty="0" err="1"/>
              <a:t>способност</a:t>
            </a:r>
            <a:r>
              <a:rPr lang="en-US" dirty="0"/>
              <a:t> </a:t>
            </a:r>
            <a:r>
              <a:rPr lang="en-US" dirty="0" err="1"/>
              <a:t>воћака</a:t>
            </a:r>
            <a:r>
              <a:rPr lang="en-US" dirty="0"/>
              <a:t> </a:t>
            </a:r>
            <a:r>
              <a:rPr lang="en-US" dirty="0" err="1"/>
              <a:t>неопходна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sr-Cyrl-CS" dirty="0"/>
              <a:t>:</a:t>
            </a:r>
          </a:p>
          <a:p>
            <a:pPr>
              <a:buNone/>
            </a:pPr>
            <a:endParaRPr lang="sr-Cyrl-CS" dirty="0"/>
          </a:p>
          <a:p>
            <a:r>
              <a:rPr lang="en-US" dirty="0" err="1"/>
              <a:t>енергија</a:t>
            </a:r>
            <a:r>
              <a:rPr lang="en-US" dirty="0"/>
              <a:t> (</a:t>
            </a:r>
            <a:r>
              <a:rPr lang="en-US" dirty="0" err="1"/>
              <a:t>светлосна</a:t>
            </a:r>
            <a:r>
              <a:rPr lang="en-US" dirty="0"/>
              <a:t> и </a:t>
            </a:r>
            <a:r>
              <a:rPr lang="en-US" dirty="0" err="1"/>
              <a:t>топлотна</a:t>
            </a:r>
            <a:r>
              <a:rPr lang="en-US" dirty="0"/>
              <a:t>) </a:t>
            </a:r>
            <a:endParaRPr lang="sr-Cyrl-CS" dirty="0"/>
          </a:p>
          <a:p>
            <a:r>
              <a:rPr lang="en-US" dirty="0" err="1"/>
              <a:t>материја</a:t>
            </a:r>
            <a:r>
              <a:rPr lang="en-US" dirty="0"/>
              <a:t> (</a:t>
            </a:r>
            <a:r>
              <a:rPr lang="en-US" dirty="0" err="1"/>
              <a:t>вода</a:t>
            </a:r>
            <a:r>
              <a:rPr lang="en-US" dirty="0"/>
              <a:t>, </a:t>
            </a:r>
            <a:r>
              <a:rPr lang="en-US" dirty="0" err="1"/>
              <a:t>угљен-диоксид</a:t>
            </a:r>
            <a:r>
              <a:rPr lang="en-US" dirty="0"/>
              <a:t> и </a:t>
            </a:r>
            <a:r>
              <a:rPr lang="en-US" dirty="0" err="1"/>
              <a:t>биогени</a:t>
            </a:r>
            <a:r>
              <a:rPr lang="en-US" dirty="0"/>
              <a:t> </a:t>
            </a:r>
            <a:r>
              <a:rPr lang="en-US" dirty="0" err="1"/>
              <a:t>елементи</a:t>
            </a:r>
            <a:r>
              <a:rPr lang="en-US" dirty="0"/>
              <a:t>)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спољне</a:t>
            </a:r>
            <a:r>
              <a:rPr lang="en-US" dirty="0"/>
              <a:t> </a:t>
            </a:r>
            <a:r>
              <a:rPr lang="en-US" dirty="0" err="1"/>
              <a:t>средине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/>
              <a:t>СВЕТЛОСТ И ТОПЛОТА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енергетских</a:t>
            </a:r>
            <a:r>
              <a:rPr lang="en-US" dirty="0"/>
              <a:t> </a:t>
            </a:r>
            <a:r>
              <a:rPr lang="en-US" dirty="0" err="1"/>
              <a:t>ресурса</a:t>
            </a:r>
            <a:r>
              <a:rPr lang="en-US" dirty="0"/>
              <a:t> </a:t>
            </a:r>
            <a:r>
              <a:rPr lang="en-US" dirty="0" err="1"/>
              <a:t>станишта</a:t>
            </a:r>
            <a:r>
              <a:rPr lang="en-US" dirty="0"/>
              <a:t>, </a:t>
            </a:r>
            <a:r>
              <a:rPr lang="en-US" dirty="0" err="1"/>
              <a:t>количина</a:t>
            </a:r>
            <a:r>
              <a:rPr lang="en-US" dirty="0"/>
              <a:t> </a:t>
            </a:r>
            <a:r>
              <a:rPr lang="en-US" dirty="0" err="1"/>
              <a:t>светлосне</a:t>
            </a:r>
            <a:r>
              <a:rPr lang="en-US" dirty="0"/>
              <a:t> </a:t>
            </a:r>
            <a:r>
              <a:rPr lang="en-US" dirty="0" err="1"/>
              <a:t>енергије</a:t>
            </a:r>
            <a:r>
              <a:rPr lang="en-US" dirty="0"/>
              <a:t>, и </a:t>
            </a:r>
            <a:r>
              <a:rPr lang="en-US" dirty="0" err="1"/>
              <a:t>поред</a:t>
            </a:r>
            <a:r>
              <a:rPr lang="en-US" dirty="0"/>
              <a:t> </a:t>
            </a:r>
            <a:r>
              <a:rPr lang="en-US" dirty="0" err="1"/>
              <a:t>просторног</a:t>
            </a:r>
            <a:r>
              <a:rPr lang="en-US" dirty="0"/>
              <a:t> </a:t>
            </a:r>
            <a:r>
              <a:rPr lang="en-US" dirty="0" err="1"/>
              <a:t>варирања</a:t>
            </a:r>
            <a:r>
              <a:rPr lang="en-US" dirty="0"/>
              <a:t>,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представља</a:t>
            </a:r>
            <a:r>
              <a:rPr lang="en-US" dirty="0"/>
              <a:t> </a:t>
            </a:r>
            <a:r>
              <a:rPr lang="en-US" dirty="0" err="1"/>
              <a:t>лимитирајући</a:t>
            </a:r>
            <a:r>
              <a:rPr lang="en-US" dirty="0"/>
              <a:t> </a:t>
            </a:r>
            <a:r>
              <a:rPr lang="en-US" dirty="0" err="1"/>
              <a:t>фактор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организовање</a:t>
            </a:r>
            <a:r>
              <a:rPr lang="en-US" dirty="0"/>
              <a:t> </a:t>
            </a:r>
            <a:r>
              <a:rPr lang="en-US" dirty="0" err="1"/>
              <a:t>економски</a:t>
            </a:r>
            <a:r>
              <a:rPr lang="en-US" dirty="0"/>
              <a:t> </a:t>
            </a:r>
            <a:r>
              <a:rPr lang="en-US" dirty="0" err="1"/>
              <a:t>оправдане</a:t>
            </a:r>
            <a:r>
              <a:rPr lang="en-US" dirty="0"/>
              <a:t> </a:t>
            </a:r>
            <a:r>
              <a:rPr lang="en-US" dirty="0" err="1"/>
              <a:t>производње</a:t>
            </a:r>
            <a:r>
              <a:rPr lang="en-US" dirty="0"/>
              <a:t> </a:t>
            </a:r>
            <a:r>
              <a:rPr lang="en-US" dirty="0" err="1"/>
              <a:t>воћа</a:t>
            </a:r>
            <a:r>
              <a:rPr lang="en-US" dirty="0"/>
              <a:t>, </a:t>
            </a:r>
            <a:r>
              <a:rPr lang="en-US" dirty="0" err="1"/>
              <a:t>јер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целом</a:t>
            </a:r>
            <a:r>
              <a:rPr lang="en-US" dirty="0"/>
              <a:t> </a:t>
            </a:r>
            <a:r>
              <a:rPr lang="en-US" dirty="0" err="1"/>
              <a:t>простору</a:t>
            </a:r>
            <a:r>
              <a:rPr lang="en-US" dirty="0"/>
              <a:t> </a:t>
            </a:r>
            <a:r>
              <a:rPr lang="en-US" dirty="0" err="1"/>
              <a:t>Србије</a:t>
            </a:r>
            <a:r>
              <a:rPr lang="en-US" dirty="0"/>
              <a:t>, </a:t>
            </a:r>
            <a:r>
              <a:rPr lang="en-US" dirty="0" err="1"/>
              <a:t>поготово</a:t>
            </a:r>
            <a:r>
              <a:rPr lang="en-US" dirty="0"/>
              <a:t> у </a:t>
            </a:r>
            <a:r>
              <a:rPr lang="en-US" dirty="0" err="1"/>
              <a:t>периоду</a:t>
            </a:r>
            <a:r>
              <a:rPr lang="en-US" dirty="0"/>
              <a:t> </a:t>
            </a:r>
            <a:r>
              <a:rPr lang="en-US" dirty="0" err="1"/>
              <a:t>вегетације</a:t>
            </a:r>
            <a:r>
              <a:rPr lang="en-US" dirty="0"/>
              <a:t>, </a:t>
            </a:r>
            <a:r>
              <a:rPr lang="en-US" dirty="0" err="1"/>
              <a:t>има</a:t>
            </a:r>
            <a:r>
              <a:rPr lang="en-US" dirty="0"/>
              <a:t> </a:t>
            </a:r>
            <a:r>
              <a:rPr lang="en-US" dirty="0" err="1"/>
              <a:t>довољно</a:t>
            </a:r>
            <a:r>
              <a:rPr lang="en-US" dirty="0"/>
              <a:t>. </a:t>
            </a:r>
            <a:endParaRPr lang="sr-Cyrl-CS" dirty="0"/>
          </a:p>
          <a:p>
            <a:endParaRPr lang="sr-Cyrl-CS" dirty="0"/>
          </a:p>
          <a:p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разлику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светлосне</a:t>
            </a:r>
            <a:r>
              <a:rPr lang="en-US" dirty="0"/>
              <a:t> </a:t>
            </a:r>
            <a:r>
              <a:rPr lang="en-US" dirty="0" err="1"/>
              <a:t>енергије</a:t>
            </a:r>
            <a:r>
              <a:rPr lang="en-US" dirty="0"/>
              <a:t>, </a:t>
            </a:r>
            <a:r>
              <a:rPr lang="en-US" dirty="0" err="1"/>
              <a:t>количина</a:t>
            </a:r>
            <a:r>
              <a:rPr lang="en-US" dirty="0"/>
              <a:t> </a:t>
            </a:r>
            <a:r>
              <a:rPr lang="en-US" dirty="0" err="1"/>
              <a:t>топлотне</a:t>
            </a:r>
            <a:r>
              <a:rPr lang="en-US" dirty="0"/>
              <a:t> </a:t>
            </a:r>
            <a:r>
              <a:rPr lang="en-US" dirty="0" err="1"/>
              <a:t>енергије</a:t>
            </a:r>
            <a:r>
              <a:rPr lang="en-US" dirty="0"/>
              <a:t>,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неким</a:t>
            </a:r>
            <a:r>
              <a:rPr lang="en-US" dirty="0"/>
              <a:t> </a:t>
            </a:r>
            <a:r>
              <a:rPr lang="en-US" dirty="0" err="1"/>
              <a:t>просторима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задовољава</a:t>
            </a:r>
            <a:r>
              <a:rPr lang="en-US" dirty="0"/>
              <a:t> </a:t>
            </a:r>
            <a:r>
              <a:rPr lang="sr-Cyrl-CS" dirty="0"/>
              <a:t>потребе различитих воћака. Ово се пре свега односи на терене са већом надморском висином.</a:t>
            </a:r>
          </a:p>
          <a:p>
            <a:endParaRPr lang="sr-Cyrl-CS" dirty="0"/>
          </a:p>
          <a:p>
            <a:r>
              <a:rPr lang="en-US" dirty="0" err="1"/>
              <a:t>Самим</a:t>
            </a:r>
            <a:r>
              <a:rPr lang="en-US" dirty="0"/>
              <a:t> </a:t>
            </a:r>
            <a:r>
              <a:rPr lang="en-US" dirty="0" err="1"/>
              <a:t>тим</a:t>
            </a:r>
            <a:r>
              <a:rPr lang="en-US" dirty="0"/>
              <a:t>, </a:t>
            </a:r>
            <a:r>
              <a:rPr lang="en-US" dirty="0" err="1"/>
              <a:t>количина</a:t>
            </a:r>
            <a:r>
              <a:rPr lang="en-US" dirty="0"/>
              <a:t> </a:t>
            </a:r>
            <a:r>
              <a:rPr lang="en-US" dirty="0" err="1"/>
              <a:t>топлотне</a:t>
            </a:r>
            <a:r>
              <a:rPr lang="en-US" dirty="0"/>
              <a:t> </a:t>
            </a:r>
            <a:r>
              <a:rPr lang="en-US" dirty="0" err="1"/>
              <a:t>енергије</a:t>
            </a:r>
            <a:r>
              <a:rPr lang="en-US" dirty="0"/>
              <a:t> </a:t>
            </a:r>
            <a:r>
              <a:rPr lang="en-US" dirty="0" err="1"/>
              <a:t>представља</a:t>
            </a:r>
            <a:r>
              <a:rPr lang="en-US" dirty="0"/>
              <a:t> </a:t>
            </a:r>
            <a:r>
              <a:rPr lang="en-US" dirty="0" err="1"/>
              <a:t>лимитирајући</a:t>
            </a:r>
            <a:r>
              <a:rPr lang="en-US" dirty="0"/>
              <a:t> </a:t>
            </a:r>
            <a:r>
              <a:rPr lang="en-US" dirty="0" err="1"/>
              <a:t>фактор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организовање</a:t>
            </a:r>
            <a:r>
              <a:rPr lang="en-US" dirty="0"/>
              <a:t> </a:t>
            </a:r>
            <a:r>
              <a:rPr lang="en-US" dirty="0" err="1"/>
              <a:t>економски</a:t>
            </a:r>
            <a:r>
              <a:rPr lang="en-US" dirty="0"/>
              <a:t> </a:t>
            </a:r>
            <a:r>
              <a:rPr lang="en-US" dirty="0" err="1"/>
              <a:t>оправдане</a:t>
            </a:r>
            <a:r>
              <a:rPr lang="en-US" dirty="0"/>
              <a:t> </a:t>
            </a:r>
            <a:r>
              <a:rPr lang="en-US" dirty="0" err="1"/>
              <a:t>производње</a:t>
            </a:r>
            <a:r>
              <a:rPr lang="en-US" dirty="0"/>
              <a:t> </a:t>
            </a:r>
            <a:r>
              <a:rPr lang="en-US" dirty="0" err="1"/>
              <a:t>воћа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неким</a:t>
            </a:r>
            <a:r>
              <a:rPr lang="en-US" dirty="0"/>
              <a:t>, </a:t>
            </a:r>
            <a:r>
              <a:rPr lang="en-US" dirty="0" err="1"/>
              <a:t>поготово</a:t>
            </a:r>
            <a:r>
              <a:rPr lang="en-US" dirty="0"/>
              <a:t> </a:t>
            </a:r>
            <a:r>
              <a:rPr lang="en-US" dirty="0" err="1"/>
              <a:t>планинским</a:t>
            </a:r>
            <a:r>
              <a:rPr lang="en-US" dirty="0"/>
              <a:t> </a:t>
            </a:r>
            <a:r>
              <a:rPr lang="en-US" dirty="0" err="1"/>
              <a:t>просторима</a:t>
            </a:r>
            <a:r>
              <a:rPr lang="en-US" dirty="0"/>
              <a:t> </a:t>
            </a:r>
            <a:r>
              <a:rPr lang="en-US" dirty="0" err="1"/>
              <a:t>Србије</a:t>
            </a:r>
            <a:r>
              <a:rPr lang="en-US" dirty="0"/>
              <a:t>.  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398"/>
            <a:ext cx="9144000" cy="564360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x-none" b="1" dirty="0"/>
          </a:p>
          <a:p>
            <a:pPr>
              <a:buNone/>
            </a:pPr>
            <a:endParaRPr lang="x-none" b="1" dirty="0"/>
          </a:p>
          <a:p>
            <a:r>
              <a:rPr lang="sr-Cyrl-CS" sz="3800" b="1" dirty="0"/>
              <a:t>ТГ – минимална средња годишња температура ваздуха  потребна за раст и развој воћака</a:t>
            </a:r>
          </a:p>
          <a:p>
            <a:endParaRPr lang="en-US" sz="3800" dirty="0"/>
          </a:p>
          <a:p>
            <a:r>
              <a:rPr lang="sr-Cyrl-CS" sz="3800" b="1" dirty="0"/>
              <a:t>ТВ – минимална средња температура за период вегетације</a:t>
            </a:r>
            <a:r>
              <a:rPr lang="sr-Cyrl-CS" sz="3800" dirty="0"/>
              <a:t> </a:t>
            </a:r>
            <a:r>
              <a:rPr lang="sr-Cyrl-CS" sz="3800" b="1" dirty="0"/>
              <a:t>потребна за раст и развој воћака</a:t>
            </a:r>
            <a:endParaRPr lang="sr-Cyrl-CS" sz="3800" dirty="0"/>
          </a:p>
          <a:p>
            <a:endParaRPr lang="sr-Cyrl-CS" sz="3800" dirty="0"/>
          </a:p>
          <a:p>
            <a:r>
              <a:rPr lang="sr-Cyrl-CS" sz="3800" b="1" dirty="0"/>
              <a:t>ПРП - </a:t>
            </a:r>
            <a:r>
              <a:rPr lang="en-US" sz="3800" b="1" dirty="0" err="1"/>
              <a:t>дужини</a:t>
            </a:r>
            <a:r>
              <a:rPr lang="en-US" sz="3800" b="1" dirty="0"/>
              <a:t> </a:t>
            </a:r>
            <a:r>
              <a:rPr lang="en-US" sz="3800" b="1" dirty="0" err="1"/>
              <a:t>периода</a:t>
            </a:r>
            <a:r>
              <a:rPr lang="en-US" sz="3800" b="1" dirty="0"/>
              <a:t> </a:t>
            </a:r>
            <a:r>
              <a:rPr lang="en-US" sz="3800" b="1" dirty="0" err="1"/>
              <a:t>развоја</a:t>
            </a:r>
            <a:r>
              <a:rPr lang="en-US" sz="3800" b="1" dirty="0"/>
              <a:t> </a:t>
            </a:r>
            <a:r>
              <a:rPr lang="en-US" sz="3800" b="1" dirty="0" err="1"/>
              <a:t>плода</a:t>
            </a:r>
            <a:r>
              <a:rPr lang="sr-Cyrl-CS" sz="3800" b="1" dirty="0"/>
              <a:t> (број дана од биолошког минимума до бербе плодова</a:t>
            </a:r>
            <a:r>
              <a:rPr lang="sr-Cyrl-CS" sz="3800" dirty="0"/>
              <a:t>)</a:t>
            </a:r>
            <a:endParaRPr lang="sr-Latn-CS" sz="3800" dirty="0"/>
          </a:p>
          <a:p>
            <a:endParaRPr lang="sr-Latn-CS" sz="3800" dirty="0"/>
          </a:p>
          <a:p>
            <a:r>
              <a:rPr lang="en-US" sz="3800" b="1" dirty="0"/>
              <a:t>ТБЦ– </a:t>
            </a:r>
            <a:r>
              <a:rPr lang="en-US" sz="3800" b="1" dirty="0" err="1"/>
              <a:t>биолошки</a:t>
            </a:r>
            <a:r>
              <a:rPr lang="en-US" sz="3800" b="1" dirty="0"/>
              <a:t> </a:t>
            </a:r>
            <a:r>
              <a:rPr lang="en-US" sz="3800" b="1" dirty="0" err="1"/>
              <a:t>минимум</a:t>
            </a:r>
            <a:r>
              <a:rPr lang="en-US" sz="3800" b="1" dirty="0"/>
              <a:t> </a:t>
            </a:r>
            <a:r>
              <a:rPr lang="en-US" sz="3800" b="1" dirty="0" err="1"/>
              <a:t>за</a:t>
            </a:r>
            <a:r>
              <a:rPr lang="en-US" sz="3800" b="1" dirty="0"/>
              <a:t> </a:t>
            </a:r>
            <a:r>
              <a:rPr lang="en-US" sz="3800" b="1" dirty="0" err="1"/>
              <a:t>цветање</a:t>
            </a:r>
            <a:r>
              <a:rPr lang="en-US" sz="3800" b="1" dirty="0"/>
              <a:t>. </a:t>
            </a:r>
            <a:r>
              <a:rPr lang="en-US" sz="3800" dirty="0" err="1"/>
              <a:t>Биолошки</a:t>
            </a:r>
            <a:r>
              <a:rPr lang="en-US" sz="3800" dirty="0"/>
              <a:t> </a:t>
            </a:r>
            <a:r>
              <a:rPr lang="en-US" sz="3800" dirty="0" err="1"/>
              <a:t>минимум</a:t>
            </a:r>
            <a:r>
              <a:rPr lang="en-US" sz="3800" dirty="0"/>
              <a:t> </a:t>
            </a:r>
            <a:r>
              <a:rPr lang="en-US" sz="3800" dirty="0" err="1"/>
              <a:t>представља</a:t>
            </a:r>
            <a:r>
              <a:rPr lang="en-US" sz="3800" dirty="0"/>
              <a:t> </a:t>
            </a:r>
            <a:r>
              <a:rPr lang="en-US" sz="3800" dirty="0" err="1"/>
              <a:t>најнижу</a:t>
            </a:r>
            <a:r>
              <a:rPr lang="en-US" sz="3800" dirty="0"/>
              <a:t> </a:t>
            </a:r>
            <a:r>
              <a:rPr lang="en-US" sz="3800" dirty="0" err="1"/>
              <a:t>температуру</a:t>
            </a:r>
            <a:r>
              <a:rPr lang="en-US" sz="3800" b="1" dirty="0"/>
              <a:t> </a:t>
            </a:r>
            <a:r>
              <a:rPr lang="en-US" sz="3800" dirty="0" err="1"/>
              <a:t>ваздуха</a:t>
            </a:r>
            <a:r>
              <a:rPr lang="en-US" sz="3800" dirty="0"/>
              <a:t> </a:t>
            </a:r>
            <a:r>
              <a:rPr lang="en-US" sz="3800" dirty="0" err="1"/>
              <a:t>при</a:t>
            </a:r>
            <a:r>
              <a:rPr lang="en-US" sz="3800" dirty="0"/>
              <a:t> </a:t>
            </a:r>
            <a:r>
              <a:rPr lang="en-US" sz="3800" dirty="0" err="1"/>
              <a:t>којој</a:t>
            </a:r>
            <a:r>
              <a:rPr lang="en-US" sz="3800" dirty="0"/>
              <a:t> </a:t>
            </a:r>
            <a:r>
              <a:rPr lang="en-US" sz="3800" dirty="0" err="1"/>
              <a:t>долази</a:t>
            </a:r>
            <a:r>
              <a:rPr lang="en-US" sz="3800" dirty="0"/>
              <a:t> </a:t>
            </a:r>
            <a:r>
              <a:rPr lang="en-US" sz="3800" dirty="0" err="1"/>
              <a:t>до</a:t>
            </a:r>
            <a:r>
              <a:rPr lang="en-US" sz="3800" dirty="0"/>
              <a:t> </a:t>
            </a:r>
            <a:r>
              <a:rPr lang="en-US" sz="3800" dirty="0" err="1"/>
              <a:t>развоја</a:t>
            </a:r>
            <a:r>
              <a:rPr lang="en-US" sz="3800" dirty="0"/>
              <a:t> </a:t>
            </a:r>
            <a:r>
              <a:rPr lang="en-US" sz="3800" dirty="0" err="1"/>
              <a:t>одређене</a:t>
            </a:r>
            <a:r>
              <a:rPr lang="en-US" sz="3800" dirty="0"/>
              <a:t> </a:t>
            </a:r>
            <a:r>
              <a:rPr lang="en-US" sz="3800" dirty="0" err="1"/>
              <a:t>фенофазе</a:t>
            </a:r>
            <a:r>
              <a:rPr lang="en-US" sz="3800" dirty="0"/>
              <a:t> у </a:t>
            </a:r>
            <a:r>
              <a:rPr lang="en-US" sz="3800" dirty="0" err="1"/>
              <a:t>годишњем</a:t>
            </a:r>
            <a:r>
              <a:rPr lang="en-US" sz="3800" dirty="0"/>
              <a:t> </a:t>
            </a:r>
            <a:r>
              <a:rPr lang="en-US" sz="3800" dirty="0" err="1"/>
              <a:t>циклусу</a:t>
            </a:r>
            <a:r>
              <a:rPr lang="en-US" sz="3800" dirty="0"/>
              <a:t> </a:t>
            </a:r>
            <a:r>
              <a:rPr lang="en-US" sz="3800" dirty="0" err="1"/>
              <a:t>воћака</a:t>
            </a:r>
            <a:r>
              <a:rPr lang="en-US" sz="3800" dirty="0"/>
              <a:t>. </a:t>
            </a:r>
          </a:p>
          <a:p>
            <a:endParaRPr lang="sr-Cyrl-CS" sz="3800" dirty="0"/>
          </a:p>
          <a:p>
            <a:r>
              <a:rPr lang="sr-Cyrl-CS" sz="3800" b="1" dirty="0"/>
              <a:t>ТНР – ризик од ниских температура</a:t>
            </a:r>
            <a:r>
              <a:rPr lang="sr-Cyrl-CS" sz="3800" dirty="0"/>
              <a:t> (</a:t>
            </a:r>
            <a:r>
              <a:rPr lang="en-US" sz="3800" dirty="0" err="1"/>
              <a:t>вероватноћ</a:t>
            </a:r>
            <a:r>
              <a:rPr lang="sr-Cyrl-CS" sz="3800" dirty="0"/>
              <a:t>а</a:t>
            </a:r>
            <a:r>
              <a:rPr lang="en-US" sz="3800" dirty="0"/>
              <a:t> </a:t>
            </a:r>
            <a:r>
              <a:rPr lang="en-US" sz="3800" dirty="0" err="1"/>
              <a:t>појаве</a:t>
            </a:r>
            <a:r>
              <a:rPr lang="en-US" sz="3800" dirty="0"/>
              <a:t> </a:t>
            </a:r>
            <a:r>
              <a:rPr lang="en-US" sz="3800" dirty="0" err="1"/>
              <a:t>пролећног</a:t>
            </a:r>
            <a:r>
              <a:rPr lang="en-US" sz="3800" dirty="0"/>
              <a:t> </a:t>
            </a:r>
            <a:r>
              <a:rPr lang="en-US" sz="3800" dirty="0" err="1"/>
              <a:t>мраза</a:t>
            </a:r>
            <a:r>
              <a:rPr lang="en-US" sz="3800" dirty="0"/>
              <a:t> (</a:t>
            </a:r>
            <a:r>
              <a:rPr lang="en-US" sz="3800" dirty="0" err="1"/>
              <a:t>интензитета</a:t>
            </a:r>
            <a:r>
              <a:rPr lang="en-US" sz="3800" dirty="0"/>
              <a:t> </a:t>
            </a:r>
            <a:r>
              <a:rPr lang="en-US" sz="3800" dirty="0" err="1"/>
              <a:t>јачег</a:t>
            </a:r>
            <a:r>
              <a:rPr lang="en-US" sz="3800" dirty="0"/>
              <a:t> </a:t>
            </a:r>
            <a:r>
              <a:rPr lang="en-US" sz="3800" dirty="0" err="1"/>
              <a:t>од</a:t>
            </a:r>
            <a:r>
              <a:rPr lang="en-US" sz="3800" dirty="0"/>
              <a:t> </a:t>
            </a:r>
            <a:r>
              <a:rPr lang="en-US" sz="3800" b="1" dirty="0"/>
              <a:t>– 2,0 °С)</a:t>
            </a:r>
            <a:r>
              <a:rPr lang="en-US" sz="3800" dirty="0"/>
              <a:t> у </a:t>
            </a:r>
            <a:r>
              <a:rPr lang="en-US" sz="3800" dirty="0" err="1"/>
              <a:t>почетним</a:t>
            </a:r>
            <a:r>
              <a:rPr lang="en-US" sz="3800" dirty="0"/>
              <a:t> </a:t>
            </a:r>
            <a:r>
              <a:rPr lang="en-US" sz="3800" dirty="0" err="1"/>
              <a:t>фазама</a:t>
            </a:r>
            <a:r>
              <a:rPr lang="en-US" sz="3800" dirty="0"/>
              <a:t> </a:t>
            </a:r>
            <a:r>
              <a:rPr lang="en-US" sz="3800" dirty="0" err="1"/>
              <a:t>вегетације</a:t>
            </a:r>
            <a:r>
              <a:rPr lang="en-US" sz="3800" dirty="0"/>
              <a:t>. </a:t>
            </a:r>
            <a:endParaRPr lang="sr-Cyrl-CS" sz="3800" dirty="0"/>
          </a:p>
          <a:p>
            <a:endParaRPr lang="sr-Cyrl-CS" sz="3800" dirty="0"/>
          </a:p>
          <a:p>
            <a:r>
              <a:rPr lang="sr-Cyrl-CS" sz="3800" b="1" dirty="0"/>
              <a:t>ТВР – ризик од високих температура (</a:t>
            </a:r>
            <a:r>
              <a:rPr lang="sr-Cyrl-CS" sz="3800" dirty="0"/>
              <a:t>вероватноћа појаве више узастопних дана са температурама већим од 35</a:t>
            </a:r>
            <a:r>
              <a:rPr lang="sr-Cyrl-CS" sz="3800" baseline="30000" dirty="0"/>
              <a:t>о</a:t>
            </a:r>
            <a:r>
              <a:rPr lang="sr-Latn-CS" sz="3800" dirty="0"/>
              <a:t>C</a:t>
            </a:r>
            <a:r>
              <a:rPr lang="sr-Cyrl-CS" sz="3800" dirty="0"/>
              <a:t>, које код одређених врста воћака могу изазвати значајна оштећења на биљкама. </a:t>
            </a:r>
            <a:endParaRPr lang="en-US" sz="3800" dirty="0"/>
          </a:p>
          <a:p>
            <a:endParaRPr lang="en-US" sz="3800" dirty="0"/>
          </a:p>
        </p:txBody>
      </p:sp>
      <p:sp>
        <p:nvSpPr>
          <p:cNvPr id="5" name="Rectangle 4"/>
          <p:cNvSpPr/>
          <p:nvPr/>
        </p:nvSpPr>
        <p:spPr>
          <a:xfrm>
            <a:off x="1500166" y="285728"/>
            <a:ext cx="5857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/>
              <a:t>Од</a:t>
            </a:r>
            <a:r>
              <a:rPr lang="en-US" sz="2800" b="1" dirty="0"/>
              <a:t> </a:t>
            </a:r>
            <a:r>
              <a:rPr lang="en-US" sz="2800" b="1" dirty="0" err="1"/>
              <a:t>термичких</a:t>
            </a:r>
            <a:r>
              <a:rPr lang="en-US" sz="2800" b="1" dirty="0"/>
              <a:t> </a:t>
            </a:r>
            <a:r>
              <a:rPr lang="en-US" sz="2800" b="1" dirty="0" err="1"/>
              <a:t>показатеља</a:t>
            </a:r>
            <a:r>
              <a:rPr lang="en-US" sz="2800" b="1" dirty="0"/>
              <a:t> </a:t>
            </a:r>
            <a:r>
              <a:rPr lang="x-none" sz="2800" b="1"/>
              <a:t> модел рејонизације укључује:</a:t>
            </a:r>
            <a:endParaRPr lang="x-none" sz="28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000100" y="428604"/>
          <a:ext cx="6878637" cy="740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ocument" r:id="rId3" imgW="5241389" imgH="5646651" progId="Word.Document.8">
                  <p:embed/>
                </p:oleObj>
              </mc:Choice>
              <mc:Fallback>
                <p:oleObj name="Document" r:id="rId3" imgW="5241389" imgH="5646651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428604"/>
                        <a:ext cx="6878637" cy="7402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000100" y="127464"/>
            <a:ext cx="70723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Вредности минималних топлотних параметара по врстама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929058" cy="364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5"/>
            <a:ext cx="394055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9" y="3363408"/>
            <a:ext cx="4143372" cy="34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-1"/>
            <a:ext cx="4143372" cy="340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43372" y="500042"/>
            <a:ext cx="738664" cy="607223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err="1"/>
              <a:t>Средње</a:t>
            </a:r>
            <a:r>
              <a:rPr lang="en-US" dirty="0"/>
              <a:t> </a:t>
            </a:r>
            <a:r>
              <a:rPr lang="en-US" dirty="0" err="1"/>
              <a:t>годишње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 </a:t>
            </a:r>
            <a:r>
              <a:rPr lang="en-US" dirty="0" err="1"/>
              <a:t>ваздуха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период</a:t>
            </a:r>
            <a:r>
              <a:rPr lang="en-US" dirty="0"/>
              <a:t> 1996-2017. </a:t>
            </a:r>
            <a:r>
              <a:rPr lang="en-US" dirty="0" err="1"/>
              <a:t>године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643305" cy="334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7"/>
            <a:ext cx="363643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9" y="3538957"/>
            <a:ext cx="3786182" cy="331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868" y="0"/>
            <a:ext cx="379413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000496" y="571480"/>
            <a:ext cx="1015663" cy="52074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err="1"/>
              <a:t>Укупне</a:t>
            </a:r>
            <a:r>
              <a:rPr lang="en-US" dirty="0"/>
              <a:t> </a:t>
            </a:r>
            <a:r>
              <a:rPr lang="en-US" dirty="0" err="1"/>
              <a:t>годишње</a:t>
            </a:r>
            <a:r>
              <a:rPr lang="en-US" dirty="0"/>
              <a:t> </a:t>
            </a:r>
            <a:r>
              <a:rPr lang="en-US" dirty="0" err="1"/>
              <a:t>количине</a:t>
            </a:r>
            <a:r>
              <a:rPr lang="en-US" dirty="0"/>
              <a:t> </a:t>
            </a:r>
            <a:r>
              <a:rPr lang="en-US" dirty="0" err="1"/>
              <a:t>падавина</a:t>
            </a:r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период</a:t>
            </a:r>
            <a:r>
              <a:rPr lang="en-US" dirty="0"/>
              <a:t> 1996-2017. </a:t>
            </a:r>
            <a:r>
              <a:rPr lang="en-US" dirty="0" err="1"/>
              <a:t>године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ПОДЕЛА РЕЈОНА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49309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/>
              <a:t> </a:t>
            </a:r>
            <a:r>
              <a:rPr lang="sr-Cyrl-CS" dirty="0"/>
              <a:t>		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основу</a:t>
            </a:r>
            <a:r>
              <a:rPr lang="en-US" dirty="0"/>
              <a:t> </a:t>
            </a:r>
            <a:r>
              <a:rPr lang="sr-Cyrl-CS" dirty="0"/>
              <a:t>основних и корективних </a:t>
            </a:r>
            <a:r>
              <a:rPr lang="en-US" dirty="0" err="1"/>
              <a:t>термичких</a:t>
            </a:r>
            <a:r>
              <a:rPr lang="en-US" dirty="0"/>
              <a:t> </a:t>
            </a:r>
            <a:r>
              <a:rPr lang="en-US" dirty="0" err="1"/>
              <a:t>показатеља</a:t>
            </a:r>
            <a:r>
              <a:rPr lang="en-US" dirty="0"/>
              <a:t>, </a:t>
            </a:r>
            <a:r>
              <a:rPr lang="en-US" dirty="0" err="1"/>
              <a:t>посебно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сваку</a:t>
            </a:r>
            <a:r>
              <a:rPr lang="en-US" dirty="0"/>
              <a:t> </a:t>
            </a:r>
            <a:r>
              <a:rPr lang="en-US" dirty="0" err="1"/>
              <a:t>врсту</a:t>
            </a:r>
            <a:r>
              <a:rPr lang="en-US" dirty="0"/>
              <a:t> </a:t>
            </a:r>
            <a:r>
              <a:rPr lang="en-US" dirty="0" err="1"/>
              <a:t>воћака</a:t>
            </a:r>
            <a:r>
              <a:rPr lang="en-US" dirty="0"/>
              <a:t>, </a:t>
            </a:r>
            <a:r>
              <a:rPr lang="en-US" dirty="0" err="1"/>
              <a:t>изведена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подела</a:t>
            </a:r>
            <a:r>
              <a:rPr lang="en-US" dirty="0"/>
              <a:t> </a:t>
            </a:r>
            <a:r>
              <a:rPr lang="en-US" dirty="0" err="1"/>
              <a:t>рејона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: </a:t>
            </a:r>
            <a:r>
              <a:rPr lang="en-US" dirty="0" err="1"/>
              <a:t>повољне</a:t>
            </a:r>
            <a:r>
              <a:rPr lang="en-US" dirty="0"/>
              <a:t>, </a:t>
            </a:r>
            <a:r>
              <a:rPr lang="en-US" dirty="0" err="1"/>
              <a:t>средње</a:t>
            </a:r>
            <a:r>
              <a:rPr lang="en-US" dirty="0"/>
              <a:t> </a:t>
            </a:r>
            <a:r>
              <a:rPr lang="en-US" dirty="0" err="1"/>
              <a:t>повољне</a:t>
            </a:r>
            <a:r>
              <a:rPr lang="en-US" dirty="0"/>
              <a:t> и </a:t>
            </a:r>
            <a:r>
              <a:rPr lang="en-US" dirty="0" err="1"/>
              <a:t>неповољне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организовање</a:t>
            </a:r>
            <a:r>
              <a:rPr lang="en-US" dirty="0"/>
              <a:t> </a:t>
            </a:r>
            <a:r>
              <a:rPr lang="en-US" dirty="0" err="1"/>
              <a:t>производње</a:t>
            </a:r>
            <a:r>
              <a:rPr lang="en-US" dirty="0"/>
              <a:t> </a:t>
            </a:r>
            <a:r>
              <a:rPr lang="en-US" dirty="0" err="1"/>
              <a:t>воћа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 lvl="0"/>
            <a:r>
              <a:rPr lang="en-US" b="1" u="sng" dirty="0" err="1"/>
              <a:t>Повољни</a:t>
            </a:r>
            <a:r>
              <a:rPr lang="en-US" b="1" u="sng" dirty="0"/>
              <a:t> </a:t>
            </a:r>
            <a:r>
              <a:rPr lang="en-US" b="1" u="sng" dirty="0" err="1"/>
              <a:t>рејони</a:t>
            </a:r>
            <a:r>
              <a:rPr lang="en-US" b="1" dirty="0"/>
              <a:t>.  </a:t>
            </a:r>
            <a:r>
              <a:rPr lang="en-US" dirty="0" err="1"/>
              <a:t>Овом</a:t>
            </a:r>
            <a:r>
              <a:rPr lang="en-US" dirty="0"/>
              <a:t> </a:t>
            </a:r>
            <a:r>
              <a:rPr lang="en-US" dirty="0" err="1"/>
              <a:t>категоријом</a:t>
            </a:r>
            <a:r>
              <a:rPr lang="en-US" dirty="0"/>
              <a:t> </a:t>
            </a:r>
            <a:r>
              <a:rPr lang="en-US" dirty="0" err="1"/>
              <a:t>обухваћени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простори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којима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средња</a:t>
            </a:r>
            <a:r>
              <a:rPr lang="en-US" dirty="0"/>
              <a:t> </a:t>
            </a:r>
            <a:r>
              <a:rPr lang="en-US" dirty="0" err="1"/>
              <a:t>годишња</a:t>
            </a:r>
            <a:r>
              <a:rPr lang="en-US" dirty="0"/>
              <a:t> </a:t>
            </a:r>
            <a:r>
              <a:rPr lang="en-US" dirty="0" err="1"/>
              <a:t>температура</a:t>
            </a:r>
            <a:r>
              <a:rPr lang="en-US" dirty="0"/>
              <a:t> (ТГ)</a:t>
            </a:r>
            <a:r>
              <a:rPr lang="sr-Cyrl-CS" dirty="0"/>
              <a:t>, </a:t>
            </a:r>
            <a:r>
              <a:rPr lang="en-US" dirty="0" err="1"/>
              <a:t>средња</a:t>
            </a:r>
            <a:r>
              <a:rPr lang="en-US" dirty="0"/>
              <a:t> </a:t>
            </a:r>
            <a:r>
              <a:rPr lang="en-US" dirty="0" err="1"/>
              <a:t>вегетациона</a:t>
            </a:r>
            <a:r>
              <a:rPr lang="en-US" dirty="0"/>
              <a:t> </a:t>
            </a:r>
            <a:r>
              <a:rPr lang="en-US" dirty="0" err="1"/>
              <a:t>температура</a:t>
            </a:r>
            <a:r>
              <a:rPr lang="en-US" dirty="0"/>
              <a:t> (ТВ)</a:t>
            </a:r>
            <a:r>
              <a:rPr lang="sr-Cyrl-CS" dirty="0"/>
              <a:t> и дужина вегетације (ДВ)</a:t>
            </a:r>
            <a:r>
              <a:rPr lang="en-US" dirty="0"/>
              <a:t> </a:t>
            </a:r>
            <a:r>
              <a:rPr lang="en-US" dirty="0" err="1"/>
              <a:t>изнад</a:t>
            </a:r>
            <a:r>
              <a:rPr lang="en-US" dirty="0"/>
              <a:t> </a:t>
            </a:r>
            <a:r>
              <a:rPr lang="en-US" dirty="0" err="1"/>
              <a:t>вредности</a:t>
            </a:r>
            <a:r>
              <a:rPr lang="en-US" dirty="0"/>
              <a:t> </a:t>
            </a:r>
            <a:r>
              <a:rPr lang="en-US" dirty="0" err="1"/>
              <a:t>датих</a:t>
            </a:r>
            <a:r>
              <a:rPr lang="en-US" dirty="0"/>
              <a:t> у </a:t>
            </a:r>
            <a:r>
              <a:rPr lang="en-US" dirty="0" err="1"/>
              <a:t>табели</a:t>
            </a:r>
            <a:r>
              <a:rPr lang="en-US" dirty="0"/>
              <a:t> 1, </a:t>
            </a:r>
            <a:r>
              <a:rPr lang="en-US" dirty="0" err="1"/>
              <a:t>вероватноћа</a:t>
            </a:r>
            <a:r>
              <a:rPr lang="en-US" dirty="0"/>
              <a:t> </a:t>
            </a:r>
            <a:r>
              <a:rPr lang="en-US" dirty="0" err="1"/>
              <a:t>појаве</a:t>
            </a:r>
            <a:r>
              <a:rPr lang="en-US" dirty="0"/>
              <a:t> </a:t>
            </a:r>
            <a:r>
              <a:rPr lang="en-US" dirty="0" err="1"/>
              <a:t>позног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</a:t>
            </a:r>
            <a:r>
              <a:rPr lang="en-US" dirty="0" err="1"/>
              <a:t>испод</a:t>
            </a:r>
            <a:r>
              <a:rPr lang="en-US" dirty="0"/>
              <a:t> 20,0%</a:t>
            </a:r>
            <a:r>
              <a:rPr lang="sr-Cyrl-CS" dirty="0"/>
              <a:t>, а високих температура испод 40 %</a:t>
            </a:r>
          </a:p>
          <a:p>
            <a:pPr lvl="0"/>
            <a:endParaRPr lang="en-US" dirty="0"/>
          </a:p>
          <a:p>
            <a:r>
              <a:rPr lang="en-US" dirty="0"/>
              <a:t> </a:t>
            </a:r>
            <a:r>
              <a:rPr lang="en-US" b="1" u="sng" dirty="0" err="1"/>
              <a:t>Сре</a:t>
            </a:r>
            <a:r>
              <a:rPr lang="x-none" b="1" u="sng" dirty="0"/>
              <a:t>д</a:t>
            </a:r>
            <a:r>
              <a:rPr lang="en-US" b="1" u="sng" dirty="0" err="1"/>
              <a:t>ње</a:t>
            </a:r>
            <a:r>
              <a:rPr lang="en-US" b="1" u="sng" dirty="0"/>
              <a:t> </a:t>
            </a:r>
            <a:r>
              <a:rPr lang="en-US" b="1" u="sng" dirty="0" err="1"/>
              <a:t>повољни</a:t>
            </a:r>
            <a:r>
              <a:rPr lang="en-US" b="1" u="sng" dirty="0"/>
              <a:t> </a:t>
            </a:r>
            <a:r>
              <a:rPr lang="en-US" b="1" u="sng" dirty="0" err="1"/>
              <a:t>рејони</a:t>
            </a:r>
            <a:r>
              <a:rPr lang="en-US" dirty="0"/>
              <a:t>. </a:t>
            </a:r>
            <a:r>
              <a:rPr lang="en-US" dirty="0" err="1"/>
              <a:t>Овом</a:t>
            </a:r>
            <a:r>
              <a:rPr lang="en-US" dirty="0"/>
              <a:t> </a:t>
            </a:r>
            <a:r>
              <a:rPr lang="en-US" dirty="0" err="1"/>
              <a:t>категоријом</a:t>
            </a:r>
            <a:r>
              <a:rPr lang="en-US" dirty="0"/>
              <a:t> </a:t>
            </a:r>
            <a:r>
              <a:rPr lang="en-US" dirty="0" err="1"/>
              <a:t>обухваћени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простори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којима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средња</a:t>
            </a:r>
            <a:r>
              <a:rPr lang="en-US" dirty="0"/>
              <a:t> </a:t>
            </a:r>
            <a:r>
              <a:rPr lang="en-US" dirty="0" err="1"/>
              <a:t>годишња</a:t>
            </a:r>
            <a:r>
              <a:rPr lang="en-US" dirty="0"/>
              <a:t> </a:t>
            </a:r>
            <a:r>
              <a:rPr lang="en-US" dirty="0" err="1"/>
              <a:t>температура</a:t>
            </a:r>
            <a:r>
              <a:rPr lang="en-US" dirty="0"/>
              <a:t> (ТГ)</a:t>
            </a:r>
            <a:r>
              <a:rPr lang="sr-Cyrl-CS" dirty="0"/>
              <a:t>, </a:t>
            </a:r>
            <a:r>
              <a:rPr lang="en-US" dirty="0" err="1"/>
              <a:t>средња</a:t>
            </a:r>
            <a:r>
              <a:rPr lang="en-US" dirty="0"/>
              <a:t> </a:t>
            </a:r>
            <a:r>
              <a:rPr lang="en-US" dirty="0" err="1"/>
              <a:t>вегетациона</a:t>
            </a:r>
            <a:r>
              <a:rPr lang="en-US" dirty="0"/>
              <a:t> </a:t>
            </a:r>
            <a:r>
              <a:rPr lang="en-US" dirty="0" err="1"/>
              <a:t>температура</a:t>
            </a:r>
            <a:r>
              <a:rPr lang="en-US" dirty="0"/>
              <a:t> (ТВ)</a:t>
            </a:r>
            <a:r>
              <a:rPr lang="sr-Cyrl-CS" dirty="0"/>
              <a:t> и дужина вегетације (ДВ)</a:t>
            </a:r>
            <a:r>
              <a:rPr lang="en-US" dirty="0"/>
              <a:t> </a:t>
            </a:r>
            <a:r>
              <a:rPr lang="en-US" dirty="0" err="1"/>
              <a:t>изнад</a:t>
            </a:r>
            <a:r>
              <a:rPr lang="en-US" dirty="0"/>
              <a:t> </a:t>
            </a:r>
            <a:r>
              <a:rPr lang="en-US" dirty="0" err="1"/>
              <a:t>вредности</a:t>
            </a:r>
            <a:r>
              <a:rPr lang="en-US" dirty="0"/>
              <a:t> </a:t>
            </a:r>
            <a:r>
              <a:rPr lang="en-US" dirty="0" err="1"/>
              <a:t>датих</a:t>
            </a:r>
            <a:r>
              <a:rPr lang="en-US" dirty="0"/>
              <a:t> у </a:t>
            </a:r>
            <a:r>
              <a:rPr lang="en-US" dirty="0" err="1"/>
              <a:t>табели</a:t>
            </a:r>
            <a:r>
              <a:rPr lang="en-US" dirty="0"/>
              <a:t> 1, </a:t>
            </a:r>
            <a:r>
              <a:rPr lang="en-US" dirty="0" err="1"/>
              <a:t>вероватноћа</a:t>
            </a:r>
            <a:r>
              <a:rPr lang="en-US" dirty="0"/>
              <a:t> </a:t>
            </a:r>
            <a:r>
              <a:rPr lang="en-US" dirty="0" err="1"/>
              <a:t>појаве</a:t>
            </a:r>
            <a:r>
              <a:rPr lang="en-US" dirty="0"/>
              <a:t> </a:t>
            </a:r>
            <a:r>
              <a:rPr lang="en-US" dirty="0" err="1"/>
              <a:t>позног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</a:t>
            </a:r>
            <a:r>
              <a:rPr lang="en-US" dirty="0" err="1"/>
              <a:t>између</a:t>
            </a:r>
            <a:r>
              <a:rPr lang="en-US" dirty="0"/>
              <a:t> 20,0 и 40,0%</a:t>
            </a:r>
            <a:r>
              <a:rPr lang="sr-Cyrl-CS" dirty="0"/>
              <a:t>, а високих температура изнад 40 %</a:t>
            </a:r>
          </a:p>
          <a:p>
            <a:endParaRPr lang="en-US" dirty="0"/>
          </a:p>
          <a:p>
            <a:r>
              <a:rPr lang="sr-Cyrl-CS" dirty="0"/>
              <a:t> </a:t>
            </a:r>
            <a:r>
              <a:rPr lang="en-US" b="1" u="sng" dirty="0" err="1"/>
              <a:t>Неповољни</a:t>
            </a:r>
            <a:r>
              <a:rPr lang="en-US" b="1" u="sng" dirty="0"/>
              <a:t> </a:t>
            </a:r>
            <a:r>
              <a:rPr lang="en-US" b="1" u="sng" dirty="0" err="1"/>
              <a:t>рејони</a:t>
            </a:r>
            <a:r>
              <a:rPr lang="en-US" b="1" dirty="0"/>
              <a:t>. </a:t>
            </a:r>
            <a:r>
              <a:rPr lang="en-US" dirty="0" err="1"/>
              <a:t>Овом</a:t>
            </a:r>
            <a:r>
              <a:rPr lang="en-US" dirty="0"/>
              <a:t> </a:t>
            </a:r>
            <a:r>
              <a:rPr lang="en-US" dirty="0" err="1"/>
              <a:t>категоријом</a:t>
            </a:r>
            <a:r>
              <a:rPr lang="en-US" dirty="0"/>
              <a:t> </a:t>
            </a:r>
            <a:r>
              <a:rPr lang="en-US" dirty="0" err="1"/>
              <a:t>обухваћени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простори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којима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средња</a:t>
            </a:r>
            <a:r>
              <a:rPr lang="en-US" dirty="0"/>
              <a:t> </a:t>
            </a:r>
            <a:r>
              <a:rPr lang="en-US" dirty="0" err="1"/>
              <a:t>годишња</a:t>
            </a:r>
            <a:r>
              <a:rPr lang="en-US" dirty="0"/>
              <a:t> </a:t>
            </a:r>
            <a:r>
              <a:rPr lang="en-US" dirty="0" err="1"/>
              <a:t>температура</a:t>
            </a:r>
            <a:r>
              <a:rPr lang="en-US" dirty="0"/>
              <a:t> (ТГ)</a:t>
            </a:r>
            <a:r>
              <a:rPr lang="sr-Cyrl-CS" dirty="0"/>
              <a:t>, </a:t>
            </a:r>
            <a:r>
              <a:rPr lang="en-US" dirty="0" err="1"/>
              <a:t>средња</a:t>
            </a:r>
            <a:r>
              <a:rPr lang="en-US" dirty="0"/>
              <a:t> </a:t>
            </a:r>
            <a:r>
              <a:rPr lang="en-US" dirty="0" err="1"/>
              <a:t>вегетациона</a:t>
            </a:r>
            <a:r>
              <a:rPr lang="en-US" dirty="0"/>
              <a:t> </a:t>
            </a:r>
            <a:r>
              <a:rPr lang="en-US" dirty="0" err="1"/>
              <a:t>температура</a:t>
            </a:r>
            <a:r>
              <a:rPr lang="en-US" dirty="0"/>
              <a:t> (ТВ)</a:t>
            </a:r>
            <a:r>
              <a:rPr lang="sr-Cyrl-CS" dirty="0"/>
              <a:t> и дужина вегетације (ДВ)</a:t>
            </a:r>
            <a:r>
              <a:rPr lang="en-US" dirty="0"/>
              <a:t> </a:t>
            </a:r>
            <a:r>
              <a:rPr lang="en-US" dirty="0" err="1"/>
              <a:t>испод</a:t>
            </a:r>
            <a:r>
              <a:rPr lang="en-US" dirty="0"/>
              <a:t> </a:t>
            </a:r>
            <a:r>
              <a:rPr lang="en-US" dirty="0" err="1"/>
              <a:t>вредности</a:t>
            </a:r>
            <a:r>
              <a:rPr lang="en-US" dirty="0"/>
              <a:t> </a:t>
            </a:r>
            <a:r>
              <a:rPr lang="en-US" dirty="0" err="1"/>
              <a:t>датих</a:t>
            </a:r>
            <a:r>
              <a:rPr lang="en-US" dirty="0"/>
              <a:t> у </a:t>
            </a:r>
            <a:r>
              <a:rPr lang="en-US" dirty="0" err="1"/>
              <a:t>табели</a:t>
            </a:r>
            <a:r>
              <a:rPr lang="en-US" dirty="0"/>
              <a:t> 1, </a:t>
            </a:r>
            <a:r>
              <a:rPr lang="en-US" dirty="0" err="1"/>
              <a:t>вероватноћа</a:t>
            </a:r>
            <a:r>
              <a:rPr lang="en-US" dirty="0"/>
              <a:t> </a:t>
            </a:r>
            <a:r>
              <a:rPr lang="en-US" dirty="0" err="1"/>
              <a:t>појаве</a:t>
            </a:r>
            <a:r>
              <a:rPr lang="en-US" dirty="0"/>
              <a:t> </a:t>
            </a:r>
            <a:r>
              <a:rPr lang="en-US" dirty="0" err="1"/>
              <a:t>позног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</a:t>
            </a:r>
            <a:r>
              <a:rPr lang="en-US" dirty="0" err="1"/>
              <a:t>већа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40,0%</a:t>
            </a:r>
            <a:r>
              <a:rPr lang="sr-Cyrl-CS" dirty="0"/>
              <a:t>, а високих температура изнад 40 %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9288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CS" b="1" dirty="0"/>
              <a:t>ТОПЛОТНИ УСЛОВИ ЗА ГАЈЕЊЕ ВОЋНИХ ВРСТА У НИШАВСКОМ ОКРУГУ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908" y="785794"/>
            <a:ext cx="3000364" cy="1143000"/>
          </a:xfrm>
        </p:spPr>
        <p:txBody>
          <a:bodyPr>
            <a:normAutofit fontScale="90000"/>
          </a:bodyPr>
          <a:lstStyle/>
          <a:p>
            <a:r>
              <a:rPr lang="sr-Cyrl-CS" dirty="0"/>
              <a:t>Касне сорте јабука</a:t>
            </a:r>
            <a:endParaRPr lang="en-US" dirty="0"/>
          </a:p>
        </p:txBody>
      </p:sp>
      <p:pic>
        <p:nvPicPr>
          <p:cNvPr id="120834" name="Picture 107" descr="jabuka2_n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0"/>
            <a:ext cx="6429388" cy="685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B66CA3-D5DC-4414-8FCC-63CF415E49EC}"/>
              </a:ext>
            </a:extLst>
          </p:cNvPr>
          <p:cNvSpPr txBox="1"/>
          <p:nvPr/>
        </p:nvSpPr>
        <p:spPr>
          <a:xfrm>
            <a:off x="292823" y="6113767"/>
            <a:ext cx="8645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” </a:t>
            </a:r>
            <a:r>
              <a:rPr lang="en-US" sz="14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7BD5A4-8484-4996-B6F1-600C994A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23" y="1467300"/>
            <a:ext cx="8645704" cy="42659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sr-Latn-RS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</a:rPr>
              <a:t>Утицај климатских промена на производњу воћа </a:t>
            </a:r>
            <a:endParaRPr lang="sr-Latn-R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sr-Cyrl-RS" sz="1800" dirty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sr-Cyrl-RS" sz="2600" dirty="0">
                <a:latin typeface="Calibri" panose="020F0502020204030204" pitchFamily="34" charset="0"/>
              </a:rPr>
              <a:t>(Нишавски, Пиротски, Јабланички и Пчињски округ)</a:t>
            </a:r>
          </a:p>
          <a:p>
            <a:pPr algn="ctr">
              <a:buNone/>
            </a:pPr>
            <a:endParaRPr lang="sr-Cyrl-RS" sz="1800" dirty="0">
              <a:latin typeface="Calibri" panose="020F0502020204030204" pitchFamily="34" charset="0"/>
            </a:endParaRPr>
          </a:p>
          <a:p>
            <a:pPr algn="ctr">
              <a:buNone/>
            </a:pPr>
            <a:endParaRPr lang="sr-Cyrl-RS" sz="1800" dirty="0">
              <a:latin typeface="Calibri" panose="020F0502020204030204" pitchFamily="34" charset="0"/>
            </a:endParaRPr>
          </a:p>
          <a:p>
            <a:pPr algn="ctr">
              <a:buNone/>
            </a:pPr>
            <a:endParaRPr lang="sr-Cyrl-RS" sz="1800" dirty="0">
              <a:latin typeface="Calibri" panose="020F0502020204030204" pitchFamily="34" charset="0"/>
            </a:endParaRPr>
          </a:p>
          <a:p>
            <a:pPr algn="ctr">
              <a:buNone/>
            </a:pPr>
            <a:endParaRPr lang="sr-Cyrl-RS" sz="1800" dirty="0"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sr-Cyrl-RS" sz="2600" dirty="0">
                <a:latin typeface="Calibri" panose="020F0502020204030204" pitchFamily="34" charset="0"/>
              </a:rPr>
              <a:t>Проф. др Дејан Ђуровић</a:t>
            </a:r>
          </a:p>
          <a:p>
            <a:pPr algn="ctr">
              <a:buNone/>
            </a:pPr>
            <a:r>
              <a:rPr lang="sr-Cyrl-RS" sz="1900" i="1" dirty="0">
                <a:latin typeface="Calibri" panose="020F0502020204030204" pitchFamily="34" charset="0"/>
              </a:rPr>
              <a:t>Универзитет у Београду Пољопривредни факултет</a:t>
            </a:r>
            <a:endParaRPr lang="sr-Latn-RS" sz="1900" i="1" dirty="0">
              <a:latin typeface="Calibri" panose="020F0502020204030204" pitchFamily="34" charset="0"/>
            </a:endParaRPr>
          </a:p>
          <a:p>
            <a:endParaRPr lang="sr-Latn-RS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D767557-2254-4ECF-BA61-021856DF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2" y="992012"/>
            <a:ext cx="950579" cy="95057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AD1EE46-C9A5-48C4-9EDF-19BD304F4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559567"/>
            <a:ext cx="783680" cy="8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2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Кајсија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3906" name="Picture 116" descr="kajsija_n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0"/>
            <a:ext cx="6357950" cy="678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2857488" cy="1143000"/>
          </a:xfrm>
        </p:spPr>
        <p:txBody>
          <a:bodyPr/>
          <a:lstStyle/>
          <a:p>
            <a:r>
              <a:rPr lang="sr-Cyrl-CS" dirty="0"/>
              <a:t>Вишња</a:t>
            </a:r>
            <a:endParaRPr lang="en-US" dirty="0"/>
          </a:p>
        </p:txBody>
      </p:sp>
      <p:pic>
        <p:nvPicPr>
          <p:cNvPr id="121858" name="Picture 114" descr="visnja1_n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961" y="0"/>
            <a:ext cx="6441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57412" cy="1143000"/>
          </a:xfrm>
        </p:spPr>
        <p:txBody>
          <a:bodyPr/>
          <a:lstStyle/>
          <a:p>
            <a:r>
              <a:rPr lang="sr-Cyrl-CS" dirty="0"/>
              <a:t>Бресква</a:t>
            </a:r>
            <a:endParaRPr lang="en-US" dirty="0"/>
          </a:p>
        </p:txBody>
      </p:sp>
      <p:pic>
        <p:nvPicPr>
          <p:cNvPr id="122882" name="Picture 115" descr="breskva1_n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961" y="0"/>
            <a:ext cx="6441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Јагода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120" descr="jagoda1_n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731" y="0"/>
            <a:ext cx="64292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2900354" cy="1143000"/>
          </a:xfrm>
        </p:spPr>
        <p:txBody>
          <a:bodyPr/>
          <a:lstStyle/>
          <a:p>
            <a:r>
              <a:rPr lang="sr-Cyrl-CS" dirty="0"/>
              <a:t>Малина</a:t>
            </a:r>
            <a:endParaRPr lang="en-US" dirty="0"/>
          </a:p>
        </p:txBody>
      </p:sp>
      <p:pic>
        <p:nvPicPr>
          <p:cNvPr id="125954" name="Picture 121" descr="mal_40_n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675" y="0"/>
            <a:ext cx="6397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CS" b="1" dirty="0"/>
              <a:t>ТОПЛОТНИ УСЛОВИ ЗА ГАЈЕЊЕ ВОЋНИХ ВРСТА У ЈАБЛАНИЧКОМ  ОКРУГУ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3000364" cy="1143000"/>
          </a:xfrm>
        </p:spPr>
        <p:txBody>
          <a:bodyPr>
            <a:normAutofit fontScale="90000"/>
          </a:bodyPr>
          <a:lstStyle/>
          <a:p>
            <a:r>
              <a:rPr lang="sr-Cyrl-CS" dirty="0"/>
              <a:t>Касне сорте јабука</a:t>
            </a:r>
            <a:endParaRPr lang="en-US" dirty="0"/>
          </a:p>
        </p:txBody>
      </p:sp>
      <p:pic>
        <p:nvPicPr>
          <p:cNvPr id="126978" name="Picture 157" descr="jabuka2_ja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3062" y="857232"/>
            <a:ext cx="62309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Кајсија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8002" name="Picture 3" descr="breskva1_ja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037" y="1000108"/>
            <a:ext cx="61769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2857488" cy="1143000"/>
          </a:xfrm>
        </p:spPr>
        <p:txBody>
          <a:bodyPr/>
          <a:lstStyle/>
          <a:p>
            <a:r>
              <a:rPr lang="sr-Cyrl-CS" dirty="0"/>
              <a:t>Вишња</a:t>
            </a:r>
            <a:endParaRPr lang="en-US" dirty="0"/>
          </a:p>
        </p:txBody>
      </p:sp>
      <p:pic>
        <p:nvPicPr>
          <p:cNvPr id="129026" name="Picture 164" descr="visnja1_ja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287" y="857232"/>
            <a:ext cx="60817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57412" cy="1143000"/>
          </a:xfrm>
        </p:spPr>
        <p:txBody>
          <a:bodyPr/>
          <a:lstStyle/>
          <a:p>
            <a:r>
              <a:rPr lang="sr-Cyrl-CS" dirty="0"/>
              <a:t>Бресква</a:t>
            </a:r>
            <a:endParaRPr lang="en-US" dirty="0"/>
          </a:p>
        </p:txBody>
      </p:sp>
      <p:pic>
        <p:nvPicPr>
          <p:cNvPr id="130050" name="Picture 3" descr="breskva1_ja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037" y="857232"/>
            <a:ext cx="61769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CS" sz="3600" dirty="0">
                <a:solidFill>
                  <a:srgbClr val="FF0000"/>
                </a:solidFill>
              </a:rPr>
              <a:t>Стање воћарства у Републици Србији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643050"/>
            <a:ext cx="7472386" cy="3840171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sr-Latn-CS" dirty="0"/>
              <a:t>		</a:t>
            </a:r>
            <a:r>
              <a:rPr lang="en-US" dirty="0"/>
              <a:t>У </a:t>
            </a:r>
            <a:r>
              <a:rPr lang="en-US" dirty="0" err="1"/>
              <a:t>Србији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комерцијално</a:t>
            </a:r>
            <a:r>
              <a:rPr lang="en-US" dirty="0"/>
              <a:t> </a:t>
            </a:r>
            <a:r>
              <a:rPr lang="en-US" dirty="0" err="1"/>
              <a:t>гаји</a:t>
            </a:r>
            <a:r>
              <a:rPr lang="en-US" dirty="0"/>
              <a:t> 16 </a:t>
            </a:r>
            <a:r>
              <a:rPr lang="en-US" dirty="0" err="1"/>
              <a:t>врсти</a:t>
            </a:r>
            <a:r>
              <a:rPr lang="en-US" dirty="0"/>
              <a:t> </a:t>
            </a:r>
            <a:r>
              <a:rPr lang="en-US" dirty="0" err="1"/>
              <a:t>воћака</a:t>
            </a:r>
            <a:r>
              <a:rPr lang="en-US" dirty="0"/>
              <a:t>: </a:t>
            </a:r>
            <a:r>
              <a:rPr lang="en-US" dirty="0" err="1"/>
              <a:t>јабука</a:t>
            </a:r>
            <a:r>
              <a:rPr lang="en-US" dirty="0"/>
              <a:t>, </a:t>
            </a:r>
            <a:r>
              <a:rPr lang="en-US" dirty="0" err="1"/>
              <a:t>крушка</a:t>
            </a:r>
            <a:r>
              <a:rPr lang="en-US" dirty="0"/>
              <a:t>, </a:t>
            </a:r>
            <a:r>
              <a:rPr lang="en-US" dirty="0" err="1"/>
              <a:t>дуња</a:t>
            </a:r>
            <a:r>
              <a:rPr lang="en-US" dirty="0"/>
              <a:t>, </a:t>
            </a:r>
            <a:r>
              <a:rPr lang="en-US" dirty="0" err="1"/>
              <a:t>шљива</a:t>
            </a:r>
            <a:r>
              <a:rPr lang="en-US" dirty="0"/>
              <a:t>, </a:t>
            </a:r>
            <a:r>
              <a:rPr lang="en-US" dirty="0" err="1"/>
              <a:t>вишња</a:t>
            </a:r>
            <a:r>
              <a:rPr lang="en-US" dirty="0"/>
              <a:t>, </a:t>
            </a:r>
            <a:r>
              <a:rPr lang="en-US" dirty="0" err="1"/>
              <a:t>трешња</a:t>
            </a:r>
            <a:r>
              <a:rPr lang="en-US" dirty="0"/>
              <a:t>, </a:t>
            </a:r>
            <a:r>
              <a:rPr lang="en-US" dirty="0" err="1"/>
              <a:t>бреска</a:t>
            </a:r>
            <a:r>
              <a:rPr lang="en-US" dirty="0"/>
              <a:t> и </a:t>
            </a:r>
            <a:r>
              <a:rPr lang="en-US" dirty="0" err="1"/>
              <a:t>нектарина</a:t>
            </a:r>
            <a:r>
              <a:rPr lang="en-US" dirty="0"/>
              <a:t>, </a:t>
            </a:r>
            <a:r>
              <a:rPr lang="en-US" dirty="0" err="1"/>
              <a:t>кајсија</a:t>
            </a:r>
            <a:r>
              <a:rPr lang="en-US" dirty="0"/>
              <a:t>, </a:t>
            </a:r>
            <a:r>
              <a:rPr lang="en-US" dirty="0" err="1"/>
              <a:t>јагода</a:t>
            </a:r>
            <a:r>
              <a:rPr lang="en-US" dirty="0"/>
              <a:t>, </a:t>
            </a:r>
            <a:r>
              <a:rPr lang="en-US" dirty="0" err="1"/>
              <a:t>малина</a:t>
            </a:r>
            <a:r>
              <a:rPr lang="en-US" dirty="0"/>
              <a:t>, </a:t>
            </a:r>
            <a:r>
              <a:rPr lang="en-US" dirty="0" err="1"/>
              <a:t>купина</a:t>
            </a:r>
            <a:r>
              <a:rPr lang="en-US" dirty="0"/>
              <a:t>, </a:t>
            </a:r>
            <a:r>
              <a:rPr lang="en-US" dirty="0" err="1"/>
              <a:t>рибизла</a:t>
            </a:r>
            <a:r>
              <a:rPr lang="en-US" dirty="0"/>
              <a:t>, </a:t>
            </a:r>
            <a:r>
              <a:rPr lang="en-US" dirty="0" err="1"/>
              <a:t>боровница</a:t>
            </a:r>
            <a:r>
              <a:rPr lang="en-US" dirty="0"/>
              <a:t>, </a:t>
            </a:r>
            <a:r>
              <a:rPr lang="en-US" dirty="0" err="1"/>
              <a:t>орах</a:t>
            </a:r>
            <a:r>
              <a:rPr lang="en-US" dirty="0"/>
              <a:t>, </a:t>
            </a:r>
            <a:r>
              <a:rPr lang="en-US" dirty="0" err="1"/>
              <a:t>лешник</a:t>
            </a:r>
            <a:r>
              <a:rPr lang="en-US" dirty="0"/>
              <a:t> и </a:t>
            </a:r>
            <a:r>
              <a:rPr lang="en-US" dirty="0" err="1"/>
              <a:t>бадем</a:t>
            </a:r>
            <a:r>
              <a:rPr lang="en-US" dirty="0"/>
              <a:t>. </a:t>
            </a:r>
            <a:endParaRPr lang="sr-Latn-CS" dirty="0"/>
          </a:p>
          <a:p>
            <a:pPr algn="just">
              <a:buNone/>
            </a:pPr>
            <a:r>
              <a:rPr lang="sr-Latn-CS" dirty="0"/>
              <a:t>		</a:t>
            </a:r>
            <a:r>
              <a:rPr lang="ru-RU" dirty="0"/>
              <a:t>Остале воћне врсте су мање заступљене и немају већи економски значај.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Јагода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10" descr="jagoda1_ja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062" y="1000108"/>
            <a:ext cx="62309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2900354" cy="1143000"/>
          </a:xfrm>
        </p:spPr>
        <p:txBody>
          <a:bodyPr/>
          <a:lstStyle/>
          <a:p>
            <a:r>
              <a:rPr lang="sr-Cyrl-CS" dirty="0"/>
              <a:t>Малина</a:t>
            </a:r>
            <a:endParaRPr lang="en-US" dirty="0"/>
          </a:p>
        </p:txBody>
      </p:sp>
      <p:pic>
        <p:nvPicPr>
          <p:cNvPr id="132098" name="Picture 171" descr="Mal_40_ja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75" y="714356"/>
            <a:ext cx="58896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643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CS" b="1" dirty="0"/>
              <a:t>ТОПЛОТНИ УСЛОВИ ЗА ГАЈЕЊЕ ВОЋНИХ ВРСТА У ПИРОТСКОМ  ОКРУГУ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3000364" cy="1143000"/>
          </a:xfrm>
        </p:spPr>
        <p:txBody>
          <a:bodyPr>
            <a:normAutofit fontScale="90000"/>
          </a:bodyPr>
          <a:lstStyle/>
          <a:p>
            <a:r>
              <a:rPr lang="sr-Cyrl-CS" dirty="0"/>
              <a:t>Касне сорте јабука</a:t>
            </a:r>
            <a:endParaRPr lang="en-US" dirty="0"/>
          </a:p>
        </p:txBody>
      </p:sp>
      <p:pic>
        <p:nvPicPr>
          <p:cNvPr id="133122" name="Picture 182" descr="jabuka2_pir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037" y="357166"/>
            <a:ext cx="61769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Кајсија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4146" name="Picture 191" descr="kajsija_pir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037" y="357166"/>
            <a:ext cx="61769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2857488" cy="1143000"/>
          </a:xfrm>
        </p:spPr>
        <p:txBody>
          <a:bodyPr/>
          <a:lstStyle/>
          <a:p>
            <a:r>
              <a:rPr lang="sr-Cyrl-CS" dirty="0"/>
              <a:t>Вишња</a:t>
            </a:r>
            <a:endParaRPr lang="en-US" dirty="0"/>
          </a:p>
        </p:txBody>
      </p:sp>
      <p:pic>
        <p:nvPicPr>
          <p:cNvPr id="135170" name="Picture 189" descr="visnja1_pir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7" y="285728"/>
            <a:ext cx="61134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57412" cy="1143000"/>
          </a:xfrm>
        </p:spPr>
        <p:txBody>
          <a:bodyPr/>
          <a:lstStyle/>
          <a:p>
            <a:r>
              <a:rPr lang="sr-Cyrl-CS" dirty="0"/>
              <a:t>Бресква</a:t>
            </a:r>
            <a:endParaRPr lang="en-US" dirty="0"/>
          </a:p>
        </p:txBody>
      </p:sp>
      <p:pic>
        <p:nvPicPr>
          <p:cNvPr id="136194" name="Picture 190" descr="breskva1_pir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7" y="285728"/>
            <a:ext cx="61134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Јагода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195" descr="jagoda1_pir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7" y="214290"/>
            <a:ext cx="61134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2900354" cy="1143000"/>
          </a:xfrm>
        </p:spPr>
        <p:txBody>
          <a:bodyPr/>
          <a:lstStyle/>
          <a:p>
            <a:r>
              <a:rPr lang="sr-Cyrl-CS" dirty="0"/>
              <a:t>Малина</a:t>
            </a:r>
            <a:endParaRPr lang="en-US" dirty="0"/>
          </a:p>
        </p:txBody>
      </p:sp>
      <p:pic>
        <p:nvPicPr>
          <p:cNvPr id="138242" name="Picture 196" descr="mal_40_pir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6562" y="357166"/>
            <a:ext cx="6167438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CS" b="1" dirty="0"/>
              <a:t>ТОПЛОТНИ УСЛОВИ ЗА ГАЈЕЊЕ ВОЋНИХ ВРСТА У ПЧИЊСКОМ  ОКРУГУ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960" y="1600200"/>
            <a:ext cx="66380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41D4E4-82DD-4CE5-8804-F87F2689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sr-Cyrl-CS" sz="3600" b="1" dirty="0">
                <a:solidFill>
                  <a:srgbClr val="FF0000"/>
                </a:solidFill>
              </a:rPr>
              <a:t>Утицај климатских фактора на воћке и </a:t>
            </a:r>
            <a:r>
              <a:rPr lang="sr-Latn-CS" sz="3600" b="1" dirty="0">
                <a:solidFill>
                  <a:srgbClr val="FF0000"/>
                </a:solidFill>
              </a:rPr>
              <a:t>мере </a:t>
            </a:r>
            <a:r>
              <a:rPr lang="sr-Cyrl-CS" sz="3600" b="1" dirty="0">
                <a:solidFill>
                  <a:srgbClr val="FF0000"/>
                </a:solidFill>
              </a:rPr>
              <a:t>њихове адаптације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3000364" cy="1143000"/>
          </a:xfrm>
        </p:spPr>
        <p:txBody>
          <a:bodyPr>
            <a:normAutofit fontScale="90000"/>
          </a:bodyPr>
          <a:lstStyle/>
          <a:p>
            <a:r>
              <a:rPr lang="sr-Cyrl-CS" dirty="0"/>
              <a:t>Касне сорте јабука</a:t>
            </a:r>
            <a:endParaRPr lang="en-US" dirty="0"/>
          </a:p>
        </p:txBody>
      </p:sp>
      <p:pic>
        <p:nvPicPr>
          <p:cNvPr id="139266" name="Picture 207" descr="jabuka2_pcin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150" y="382587"/>
            <a:ext cx="603885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Кајсија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0290" name="Picture 216" descr="kajsija_pcin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150" y="382587"/>
            <a:ext cx="603885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2857488" cy="1143000"/>
          </a:xfrm>
        </p:spPr>
        <p:txBody>
          <a:bodyPr/>
          <a:lstStyle/>
          <a:p>
            <a:r>
              <a:rPr lang="sr-Cyrl-CS" dirty="0"/>
              <a:t>Вишња</a:t>
            </a:r>
            <a:endParaRPr lang="en-US" dirty="0"/>
          </a:p>
        </p:txBody>
      </p:sp>
      <p:pic>
        <p:nvPicPr>
          <p:cNvPr id="141314" name="Picture 214" descr="visnja1_pcin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150" y="0"/>
            <a:ext cx="603885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57412" cy="1143000"/>
          </a:xfrm>
        </p:spPr>
        <p:txBody>
          <a:bodyPr/>
          <a:lstStyle/>
          <a:p>
            <a:r>
              <a:rPr lang="sr-Cyrl-CS" dirty="0"/>
              <a:t>Бресква</a:t>
            </a:r>
            <a:endParaRPr lang="en-US" dirty="0"/>
          </a:p>
        </p:txBody>
      </p:sp>
      <p:pic>
        <p:nvPicPr>
          <p:cNvPr id="142338" name="Picture 215" descr="breskva1_pcin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287" y="382587"/>
            <a:ext cx="608171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sr-Cyrl-CS" dirty="0"/>
              <a:t>Јагода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20" descr="jagoda1_pcin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0" y="0"/>
            <a:ext cx="607060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2900354" cy="1143000"/>
          </a:xfrm>
        </p:spPr>
        <p:txBody>
          <a:bodyPr/>
          <a:lstStyle/>
          <a:p>
            <a:r>
              <a:rPr lang="sr-Cyrl-CS" dirty="0"/>
              <a:t>Малина</a:t>
            </a:r>
            <a:endParaRPr lang="en-US" dirty="0"/>
          </a:p>
        </p:txBody>
      </p:sp>
      <p:pic>
        <p:nvPicPr>
          <p:cNvPr id="144386" name="Picture 221" descr="mal_40_pcin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150" y="0"/>
            <a:ext cx="603885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214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Процена</a:t>
            </a:r>
            <a:r>
              <a:rPr lang="en-US" b="1" dirty="0"/>
              <a:t> </a:t>
            </a:r>
            <a:r>
              <a:rPr lang="en-US" b="1" dirty="0" err="1"/>
              <a:t>ризика</a:t>
            </a:r>
            <a:r>
              <a:rPr lang="en-US" b="1" dirty="0"/>
              <a:t> и </a:t>
            </a:r>
            <a:r>
              <a:rPr lang="en-US" b="1" dirty="0" err="1"/>
              <a:t>рањивости</a:t>
            </a:r>
            <a:r>
              <a:rPr lang="en-US" b="1" dirty="0"/>
              <a:t> у </a:t>
            </a:r>
            <a:r>
              <a:rPr lang="en-US" b="1" dirty="0" err="1"/>
              <a:t>воћарству</a:t>
            </a:r>
            <a:r>
              <a:rPr lang="en-US" b="1" dirty="0"/>
              <a:t> у </a:t>
            </a:r>
            <a:r>
              <a:rPr lang="en-US" b="1" dirty="0" err="1"/>
              <a:t>будућности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2214554"/>
            <a:ext cx="7186634" cy="36972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CS" dirty="0"/>
              <a:t>	</a:t>
            </a:r>
            <a:r>
              <a:rPr lang="sr-Latn-CS" sz="2000" dirty="0"/>
              <a:t>	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071546"/>
            <a:ext cx="7186634" cy="36972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CS" dirty="0"/>
              <a:t>	</a:t>
            </a:r>
            <a:r>
              <a:rPr lang="sr-Latn-CS" sz="2000" dirty="0"/>
              <a:t>	</a:t>
            </a:r>
            <a:r>
              <a:rPr lang="sr-Cyrl-CS" sz="2000" dirty="0"/>
              <a:t>Са аспекта отпорности на климат</a:t>
            </a:r>
            <a:r>
              <a:rPr lang="sr-Latn-CS" sz="2000" dirty="0"/>
              <a:t>o</a:t>
            </a:r>
            <a:r>
              <a:rPr lang="sr-Cyrl-CS" sz="2000" dirty="0"/>
              <a:t>лошке услове воћне врсте се међусобно разликују, и те разлике се пре свега огледају у следећим њиховим особинама</a:t>
            </a:r>
            <a:r>
              <a:rPr lang="sr-Latn-CS" sz="2000" dirty="0"/>
              <a:t>:</a:t>
            </a:r>
            <a:endParaRPr lang="sr-Cyrl-CS" sz="2000" dirty="0"/>
          </a:p>
          <a:p>
            <a:pPr>
              <a:buNone/>
            </a:pPr>
            <a:endParaRPr lang="sr-Latn-CS" sz="2000" dirty="0"/>
          </a:p>
          <a:p>
            <a:r>
              <a:rPr lang="sr-Cyrl-CS" dirty="0"/>
              <a:t>Дужини вегетације, </a:t>
            </a:r>
            <a:endParaRPr lang="sr-Latn-CS" dirty="0"/>
          </a:p>
          <a:p>
            <a:r>
              <a:rPr lang="sr-Cyrl-CS" dirty="0"/>
              <a:t>Потреби за базним температурама </a:t>
            </a:r>
          </a:p>
          <a:p>
            <a:r>
              <a:rPr lang="sr-Cyrl-CS" dirty="0"/>
              <a:t>Моменту зрења плодова итд.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2000" b="1" dirty="0"/>
              <a:t>ДУЖИНА ПЕРИОДА ВЕГЕТАЦИЈЕ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428596" y="1139825"/>
          <a:ext cx="7927975" cy="571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Document" r:id="rId3" imgW="7676116" imgH="5536158" progId="Word.Document.8">
                  <p:embed/>
                </p:oleObj>
              </mc:Choice>
              <mc:Fallback>
                <p:oleObj name="Document" r:id="rId3" imgW="7676116" imgH="5536158" progId="Word.Document.8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139825"/>
                        <a:ext cx="7927975" cy="571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b="1" dirty="0"/>
              <a:t>РИЗИК ОД ПОЗНОГ ПРОЛЕЋНОГ МРАЗА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r-Latn-CS" dirty="0"/>
              <a:t>		</a:t>
            </a:r>
            <a:r>
              <a:rPr lang="sr-Cyrl-CS" dirty="0"/>
              <a:t>Све воћне врсте у зависности од момента кретања вегетације могу се поделити у четири групе: </a:t>
            </a:r>
          </a:p>
          <a:p>
            <a:pPr>
              <a:buNone/>
            </a:pPr>
            <a:endParaRPr lang="sr-Latn-CS" dirty="0"/>
          </a:p>
          <a:p>
            <a:pPr lvl="1"/>
            <a:r>
              <a:rPr lang="sr-Cyrl-CS" dirty="0"/>
              <a:t>Врсте које крећу са вегетацијом при средњим дневним температурама од 9°C (бадем и кајсија), </a:t>
            </a:r>
          </a:p>
          <a:p>
            <a:pPr lvl="1"/>
            <a:r>
              <a:rPr lang="sr-Cyrl-CS" dirty="0"/>
              <a:t>Врсте које крећу са вегетацијом при средњим дневним температурама од 10°C (бресква, орах, леска, јагода, рибизла),</a:t>
            </a:r>
          </a:p>
          <a:p>
            <a:pPr lvl="1"/>
            <a:r>
              <a:rPr lang="sr-Cyrl-CS" dirty="0"/>
              <a:t>Врсте које крећу са вегетацијом при средњим дневним температурама од 11°C (шљива, вишња, трешња, малина), </a:t>
            </a:r>
          </a:p>
          <a:p>
            <a:pPr lvl="1"/>
            <a:r>
              <a:rPr lang="sr-Cyrl-CS" dirty="0"/>
              <a:t>Врсте које крећу са вегетацијом при средњим дневним температурама од 12°C (јабука, крушка, дуња, купина).</a:t>
            </a:r>
          </a:p>
          <a:p>
            <a:endParaRPr lang="en-US" dirty="0"/>
          </a:p>
          <a:p>
            <a:pPr>
              <a:buNone/>
            </a:pPr>
            <a:r>
              <a:rPr lang="sr-Cyrl-CS" dirty="0"/>
              <a:t>		Код врста које крећу са вегетацијом на нижим температурама, вероватноћа од оштећења позним пролећним мразом је већа.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1012825" y="928688"/>
          <a:ext cx="7073900" cy="242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cument" r:id="rId3" imgW="8309995" imgH="2848511" progId="Word.Document.8">
                  <p:embed/>
                </p:oleObj>
              </mc:Choice>
              <mc:Fallback>
                <p:oleObj name="Document" r:id="rId3" imgW="8309995" imgH="2848511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928688"/>
                        <a:ext cx="7073900" cy="2424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dejan.djurovic\Desktop\Slije za knjigu\Podloge otpornost na mraz.jpg"/>
          <p:cNvPicPr/>
          <p:nvPr/>
        </p:nvPicPr>
        <p:blipFill>
          <a:blip r:embed="rId5" cstate="print"/>
          <a:srcRect l="11777" t="19491" r="76881" b="57859"/>
          <a:stretch>
            <a:fillRect/>
          </a:stretch>
        </p:blipFill>
        <p:spPr bwMode="auto">
          <a:xfrm>
            <a:off x="357158" y="3714752"/>
            <a:ext cx="1274507" cy="1908687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8" name="Picture 26" descr="\\147.91.223.20\Podaci-Fsrv2\Instituti\vocarstvo\Katedra za Vocarstvo\Dejan\Slike Bela Crkva\image-1ed3144f26f32338d6237f5e6937994890e677f3e7b9632b5590cdd0356d86d9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429000"/>
            <a:ext cx="3216066" cy="2428892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4214818"/>
            <a:ext cx="2071702" cy="216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3200" dirty="0"/>
              <a:t>Ризик од мраза (према моделу – 75 перцентил) за бадем и кајсију</a:t>
            </a:r>
            <a:endParaRPr lang="en-US" sz="3200" dirty="0"/>
          </a:p>
        </p:txBody>
      </p:sp>
      <p:pic>
        <p:nvPicPr>
          <p:cNvPr id="92162" name="Picture 2" descr="C:\Documents and Settings\Korisnik\Desktop\tnb 9 75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673179"/>
            <a:ext cx="8258204" cy="237179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215206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2081-2100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3504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2041-2060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66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1986-2005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180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2021-2040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3200" dirty="0"/>
              <a:t>Ризик од мраза (према моделу – 75 перцентил) за јабуку и крушку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215206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2081-2100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3504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2041-2060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66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1986-2005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180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2021-2040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pic>
        <p:nvPicPr>
          <p:cNvPr id="95234" name="Picture 2" descr="C:\Documents and Settings\Korisnik\Desktop\TNb12 75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44"/>
            <a:ext cx="8229600" cy="2384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ПРОЦЕНА РИЗИКА ОД ПОЗНОГ ПРОЛЕЋНОГ МРАЗА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1066800" y="1446213"/>
          <a:ext cx="6153150" cy="577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Document" r:id="rId3" imgW="6727334" imgH="6313566" progId="Word.Document.8">
                  <p:embed/>
                </p:oleObj>
              </mc:Choice>
              <mc:Fallback>
                <p:oleObj name="Document" r:id="rId3" imgW="6727334" imgH="6313566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446213"/>
                        <a:ext cx="6153150" cy="577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МЕРЕ АДАПТАЦИЈЕ ОД НИСКИХ ТЕМПЕРАТУРА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err="1"/>
              <a:t>Највећи</a:t>
            </a:r>
            <a:r>
              <a:rPr lang="en-US" dirty="0"/>
              <a:t> </a:t>
            </a:r>
            <a:r>
              <a:rPr lang="en-US" dirty="0" err="1"/>
              <a:t>проблем</a:t>
            </a:r>
            <a:r>
              <a:rPr lang="en-US" dirty="0"/>
              <a:t> </a:t>
            </a:r>
            <a:r>
              <a:rPr lang="en-US" dirty="0" err="1"/>
              <a:t>везан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ниске</a:t>
            </a:r>
            <a:r>
              <a:rPr lang="en-US" dirty="0"/>
              <a:t> </a:t>
            </a:r>
            <a:r>
              <a:rPr lang="en-US" dirty="0" err="1"/>
              <a:t>негативне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 </a:t>
            </a:r>
            <a:r>
              <a:rPr lang="en-US" dirty="0" err="1"/>
              <a:t>представља</a:t>
            </a:r>
            <a:r>
              <a:rPr lang="en-US" dirty="0"/>
              <a:t> </a:t>
            </a:r>
            <a:r>
              <a:rPr lang="en-US" dirty="0" err="1"/>
              <a:t>позни</a:t>
            </a:r>
            <a:r>
              <a:rPr lang="en-US" dirty="0"/>
              <a:t> </a:t>
            </a:r>
            <a:r>
              <a:rPr lang="en-US" dirty="0" err="1"/>
              <a:t>пролећни</a:t>
            </a:r>
            <a:r>
              <a:rPr lang="en-US" dirty="0"/>
              <a:t> </a:t>
            </a:r>
            <a:r>
              <a:rPr lang="en-US" dirty="0" err="1"/>
              <a:t>мраз</a:t>
            </a:r>
            <a:r>
              <a:rPr lang="en-US" dirty="0"/>
              <a:t>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јавља</a:t>
            </a:r>
            <a:r>
              <a:rPr lang="en-US" dirty="0"/>
              <a:t> </a:t>
            </a:r>
            <a:r>
              <a:rPr lang="en-US" dirty="0" err="1"/>
              <a:t>након</a:t>
            </a:r>
            <a:r>
              <a:rPr lang="en-US" dirty="0"/>
              <a:t> </a:t>
            </a:r>
            <a:r>
              <a:rPr lang="en-US" dirty="0" err="1"/>
              <a:t>кретања</a:t>
            </a:r>
            <a:r>
              <a:rPr lang="en-US" dirty="0"/>
              <a:t> </a:t>
            </a:r>
            <a:r>
              <a:rPr lang="en-US" dirty="0" err="1"/>
              <a:t>вегетације</a:t>
            </a:r>
            <a:r>
              <a:rPr lang="en-US" dirty="0"/>
              <a:t>, </a:t>
            </a:r>
            <a:r>
              <a:rPr lang="en-US" dirty="0" err="1"/>
              <a:t>када</a:t>
            </a:r>
            <a:r>
              <a:rPr lang="en-US" dirty="0"/>
              <a:t> </a:t>
            </a:r>
            <a:r>
              <a:rPr lang="en-US" dirty="0" err="1"/>
              <a:t>поједини</a:t>
            </a:r>
            <a:r>
              <a:rPr lang="en-US" dirty="0"/>
              <a:t> </a:t>
            </a:r>
            <a:r>
              <a:rPr lang="en-US" dirty="0" err="1"/>
              <a:t>органи</a:t>
            </a:r>
            <a:r>
              <a:rPr lang="en-US" dirty="0"/>
              <a:t> (</a:t>
            </a:r>
            <a:r>
              <a:rPr lang="en-US" dirty="0" err="1"/>
              <a:t>углавном</a:t>
            </a:r>
            <a:r>
              <a:rPr lang="en-US" dirty="0"/>
              <a:t> </a:t>
            </a:r>
            <a:r>
              <a:rPr lang="en-US" dirty="0" err="1"/>
              <a:t>цветни</a:t>
            </a:r>
            <a:r>
              <a:rPr lang="en-US" dirty="0"/>
              <a:t> </a:t>
            </a:r>
            <a:r>
              <a:rPr lang="en-US" dirty="0" err="1"/>
              <a:t>пупољци</a:t>
            </a:r>
            <a:r>
              <a:rPr lang="en-US" dirty="0"/>
              <a:t>) </a:t>
            </a:r>
            <a:r>
              <a:rPr lang="en-US" dirty="0" err="1"/>
              <a:t>могу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страдају</a:t>
            </a:r>
            <a:r>
              <a:rPr lang="en-US" dirty="0"/>
              <a:t>. </a:t>
            </a:r>
          </a:p>
          <a:p>
            <a:r>
              <a:rPr lang="en-US" dirty="0"/>
              <a:t>У </a:t>
            </a:r>
            <a:r>
              <a:rPr lang="en-US" dirty="0" err="1"/>
              <a:t>зависности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фазе</a:t>
            </a:r>
            <a:r>
              <a:rPr lang="en-US" dirty="0"/>
              <a:t> </a:t>
            </a:r>
            <a:r>
              <a:rPr lang="en-US" dirty="0" err="1"/>
              <a:t>развоја</a:t>
            </a:r>
            <a:r>
              <a:rPr lang="en-US" dirty="0"/>
              <a:t> </a:t>
            </a:r>
            <a:r>
              <a:rPr lang="en-US" dirty="0" err="1"/>
              <a:t>цветног</a:t>
            </a:r>
            <a:r>
              <a:rPr lang="en-US" dirty="0"/>
              <a:t> </a:t>
            </a:r>
            <a:r>
              <a:rPr lang="en-US" dirty="0" err="1"/>
              <a:t>пупољка</a:t>
            </a:r>
            <a:r>
              <a:rPr lang="en-US" dirty="0"/>
              <a:t>, </a:t>
            </a:r>
            <a:r>
              <a:rPr lang="en-US" dirty="0" err="1"/>
              <a:t>критичне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крећу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-6, -7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у </a:t>
            </a:r>
            <a:r>
              <a:rPr lang="en-US" dirty="0" err="1"/>
              <a:t>фази</a:t>
            </a:r>
            <a:r>
              <a:rPr lang="en-US" dirty="0"/>
              <a:t> </a:t>
            </a:r>
            <a:r>
              <a:rPr lang="en-US" dirty="0" err="1"/>
              <a:t>мишијих</a:t>
            </a:r>
            <a:r>
              <a:rPr lang="en-US" dirty="0"/>
              <a:t> </a:t>
            </a:r>
            <a:r>
              <a:rPr lang="en-US" dirty="0" err="1"/>
              <a:t>ушиљу</a:t>
            </a:r>
            <a:r>
              <a:rPr lang="en-US" dirty="0"/>
              <a:t>, -4,-5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у </a:t>
            </a:r>
            <a:r>
              <a:rPr lang="en-US" dirty="0" err="1"/>
              <a:t>фази</a:t>
            </a:r>
            <a:r>
              <a:rPr lang="en-US" dirty="0"/>
              <a:t> </a:t>
            </a:r>
            <a:r>
              <a:rPr lang="en-US" dirty="0" err="1"/>
              <a:t>розе</a:t>
            </a:r>
            <a:r>
              <a:rPr lang="en-US" dirty="0"/>
              <a:t> </a:t>
            </a:r>
            <a:r>
              <a:rPr lang="en-US" dirty="0" err="1"/>
              <a:t>пупољака</a:t>
            </a:r>
            <a:r>
              <a:rPr lang="en-US" dirty="0"/>
              <a:t>, </a:t>
            </a:r>
            <a:r>
              <a:rPr lang="en-US" dirty="0" err="1"/>
              <a:t>до</a:t>
            </a:r>
            <a:r>
              <a:rPr lang="en-US" dirty="0"/>
              <a:t> -2,-3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у </a:t>
            </a:r>
            <a:r>
              <a:rPr lang="en-US" dirty="0" err="1"/>
              <a:t>фази</a:t>
            </a:r>
            <a:r>
              <a:rPr lang="en-US" dirty="0"/>
              <a:t> </a:t>
            </a:r>
            <a:r>
              <a:rPr lang="en-US" dirty="0" err="1"/>
              <a:t>цветања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Поред</a:t>
            </a:r>
            <a:r>
              <a:rPr lang="en-US" dirty="0"/>
              <a:t> </a:t>
            </a:r>
            <a:r>
              <a:rPr lang="en-US" dirty="0" err="1"/>
              <a:t>вредности</a:t>
            </a:r>
            <a:r>
              <a:rPr lang="en-US" dirty="0"/>
              <a:t> </a:t>
            </a:r>
            <a:r>
              <a:rPr lang="en-US" dirty="0" err="1"/>
              <a:t>најниже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, </a:t>
            </a:r>
            <a:r>
              <a:rPr lang="en-US" dirty="0" err="1"/>
              <a:t>важна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и </a:t>
            </a:r>
            <a:r>
              <a:rPr lang="en-US" dirty="0" err="1"/>
              <a:t>дужина</a:t>
            </a:r>
            <a:r>
              <a:rPr lang="en-US" dirty="0"/>
              <a:t> </a:t>
            </a:r>
            <a:r>
              <a:rPr lang="en-US" dirty="0" err="1"/>
              <a:t>трајања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, </a:t>
            </a:r>
            <a:r>
              <a:rPr lang="en-US" dirty="0" err="1"/>
              <a:t>релативна</a:t>
            </a:r>
            <a:r>
              <a:rPr lang="en-US" dirty="0"/>
              <a:t> </a:t>
            </a:r>
            <a:r>
              <a:rPr lang="en-US" dirty="0" err="1"/>
              <a:t>влажност</a:t>
            </a:r>
            <a:r>
              <a:rPr lang="en-US" dirty="0"/>
              <a:t> </a:t>
            </a:r>
            <a:r>
              <a:rPr lang="en-US" dirty="0" err="1"/>
              <a:t>ваздуха</a:t>
            </a:r>
            <a:r>
              <a:rPr lang="en-US" dirty="0"/>
              <a:t> </a:t>
            </a:r>
            <a:r>
              <a:rPr lang="en-US" dirty="0" err="1"/>
              <a:t>током</a:t>
            </a:r>
            <a:r>
              <a:rPr lang="en-US" dirty="0"/>
              <a:t> </a:t>
            </a:r>
            <a:r>
              <a:rPr lang="en-US" dirty="0" err="1"/>
              <a:t>трајања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, </a:t>
            </a:r>
            <a:r>
              <a:rPr lang="en-US" dirty="0" err="1"/>
              <a:t>ветар</a:t>
            </a:r>
            <a:r>
              <a:rPr lang="en-US" dirty="0"/>
              <a:t> и </a:t>
            </a:r>
            <a:r>
              <a:rPr lang="en-US" dirty="0" err="1"/>
              <a:t>сл</a:t>
            </a:r>
            <a:r>
              <a:rPr lang="en-US" dirty="0"/>
              <a:t>. </a:t>
            </a:r>
          </a:p>
          <a:p>
            <a:r>
              <a:rPr lang="en-US" dirty="0" err="1"/>
              <a:t>Најосетљивије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врсте</a:t>
            </a:r>
            <a:r>
              <a:rPr lang="en-US" dirty="0"/>
              <a:t> </a:t>
            </a:r>
            <a:r>
              <a:rPr lang="en-US" dirty="0" err="1"/>
              <a:t>које</a:t>
            </a:r>
            <a:r>
              <a:rPr lang="en-US" dirty="0"/>
              <a:t> </a:t>
            </a:r>
            <a:r>
              <a:rPr lang="en-US" dirty="0" err="1"/>
              <a:t>рано</a:t>
            </a:r>
            <a:r>
              <a:rPr lang="en-US" dirty="0"/>
              <a:t> </a:t>
            </a:r>
            <a:r>
              <a:rPr lang="en-US" dirty="0" err="1"/>
              <a:t>крећу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вегетацијом</a:t>
            </a:r>
            <a:r>
              <a:rPr lang="en-US" dirty="0"/>
              <a:t> (</a:t>
            </a:r>
            <a:r>
              <a:rPr lang="en-US" dirty="0" err="1"/>
              <a:t>бадем</a:t>
            </a:r>
            <a:r>
              <a:rPr lang="en-US" dirty="0"/>
              <a:t>, </a:t>
            </a:r>
            <a:r>
              <a:rPr lang="en-US" dirty="0" err="1"/>
              <a:t>кајсија</a:t>
            </a:r>
            <a:r>
              <a:rPr lang="en-US" dirty="0"/>
              <a:t>), </a:t>
            </a:r>
            <a:r>
              <a:rPr lang="en-US" dirty="0" err="1"/>
              <a:t>затим</a:t>
            </a:r>
            <a:r>
              <a:rPr lang="en-US" dirty="0"/>
              <a:t> </a:t>
            </a:r>
            <a:r>
              <a:rPr lang="en-US" dirty="0" err="1"/>
              <a:t>бресква</a:t>
            </a:r>
            <a:r>
              <a:rPr lang="en-US" dirty="0"/>
              <a:t>, </a:t>
            </a:r>
            <a:r>
              <a:rPr lang="en-US" dirty="0" err="1"/>
              <a:t>трешња</a:t>
            </a:r>
            <a:r>
              <a:rPr lang="en-US" dirty="0"/>
              <a:t>, </a:t>
            </a:r>
            <a:r>
              <a:rPr lang="en-US" dirty="0" err="1"/>
              <a:t>шљива</a:t>
            </a:r>
            <a:r>
              <a:rPr lang="en-US" dirty="0"/>
              <a:t>, </a:t>
            </a:r>
            <a:r>
              <a:rPr lang="en-US" dirty="0" err="1"/>
              <a:t>јагода</a:t>
            </a:r>
            <a:r>
              <a:rPr lang="en-US" dirty="0"/>
              <a:t>, </a:t>
            </a:r>
            <a:r>
              <a:rPr lang="en-US" dirty="0" err="1"/>
              <a:t>вишња</a:t>
            </a:r>
            <a:r>
              <a:rPr lang="en-US" dirty="0"/>
              <a:t>,  </a:t>
            </a:r>
            <a:r>
              <a:rPr lang="en-US" dirty="0" err="1"/>
              <a:t>крушка</a:t>
            </a:r>
            <a:r>
              <a:rPr lang="en-US" dirty="0"/>
              <a:t>, </a:t>
            </a:r>
            <a:r>
              <a:rPr lang="en-US" dirty="0" err="1"/>
              <a:t>јабука</a:t>
            </a:r>
            <a:r>
              <a:rPr lang="en-US" dirty="0"/>
              <a:t>, </a:t>
            </a:r>
            <a:r>
              <a:rPr lang="en-US" dirty="0" err="1"/>
              <a:t>дуња</a:t>
            </a:r>
            <a:r>
              <a:rPr lang="en-US" dirty="0"/>
              <a:t>, </a:t>
            </a:r>
            <a:r>
              <a:rPr lang="en-US" dirty="0" err="1"/>
              <a:t>малина</a:t>
            </a:r>
            <a:r>
              <a:rPr lang="en-US" dirty="0"/>
              <a:t>, </a:t>
            </a:r>
            <a:r>
              <a:rPr lang="en-US" dirty="0" err="1"/>
              <a:t>купина</a:t>
            </a:r>
            <a:r>
              <a:rPr lang="en-US" dirty="0"/>
              <a:t>. </a:t>
            </a:r>
            <a:r>
              <a:rPr lang="en-US" dirty="0" err="1"/>
              <a:t>Избором</a:t>
            </a:r>
            <a:r>
              <a:rPr lang="en-US" dirty="0"/>
              <a:t> </a:t>
            </a:r>
            <a:r>
              <a:rPr lang="en-US" dirty="0" err="1"/>
              <a:t>врсте</a:t>
            </a:r>
            <a:r>
              <a:rPr lang="en-US" dirty="0"/>
              <a:t> у </a:t>
            </a:r>
            <a:r>
              <a:rPr lang="en-US" dirty="0" err="1"/>
              <a:t>значајном</a:t>
            </a:r>
            <a:r>
              <a:rPr lang="en-US" dirty="0"/>
              <a:t> </a:t>
            </a:r>
            <a:r>
              <a:rPr lang="en-US" dirty="0" err="1"/>
              <a:t>мери</a:t>
            </a:r>
            <a:r>
              <a:rPr lang="en-US" dirty="0"/>
              <a:t> </a:t>
            </a:r>
            <a:r>
              <a:rPr lang="en-US" dirty="0" err="1"/>
              <a:t>можемо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смањимо</a:t>
            </a:r>
            <a:r>
              <a:rPr lang="en-US" dirty="0"/>
              <a:t> </a:t>
            </a:r>
            <a:r>
              <a:rPr lang="en-US" dirty="0" err="1"/>
              <a:t>негативно</a:t>
            </a:r>
            <a:r>
              <a:rPr lang="en-US" dirty="0"/>
              <a:t> </a:t>
            </a:r>
            <a:r>
              <a:rPr lang="en-US" dirty="0" err="1"/>
              <a:t>дејство</a:t>
            </a:r>
            <a:r>
              <a:rPr lang="en-US" dirty="0"/>
              <a:t> </a:t>
            </a:r>
            <a:r>
              <a:rPr lang="en-US" dirty="0" err="1"/>
              <a:t>позног</a:t>
            </a:r>
            <a:r>
              <a:rPr lang="en-US" dirty="0"/>
              <a:t> </a:t>
            </a:r>
            <a:r>
              <a:rPr lang="en-US" dirty="0" err="1"/>
              <a:t>пролећног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у </a:t>
            </a:r>
            <a:r>
              <a:rPr lang="en-US" dirty="0" err="1"/>
              <a:t>регионима</a:t>
            </a:r>
            <a:r>
              <a:rPr lang="en-US" dirty="0"/>
              <a:t>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чешће</a:t>
            </a:r>
            <a:r>
              <a:rPr lang="en-US" dirty="0"/>
              <a:t> </a:t>
            </a:r>
            <a:r>
              <a:rPr lang="en-US" dirty="0" err="1"/>
              <a:t>јавља</a:t>
            </a:r>
            <a:r>
              <a:rPr lang="en-US" dirty="0"/>
              <a:t>.</a:t>
            </a:r>
          </a:p>
          <a:p>
            <a:r>
              <a:rPr lang="en-US" dirty="0" err="1"/>
              <a:t>Постоје</a:t>
            </a:r>
            <a:r>
              <a:rPr lang="en-US" dirty="0"/>
              <a:t> </a:t>
            </a:r>
            <a:r>
              <a:rPr lang="en-US" dirty="0" err="1"/>
              <a:t>разлике</a:t>
            </a:r>
            <a:r>
              <a:rPr lang="en-US" dirty="0"/>
              <a:t> и </a:t>
            </a:r>
            <a:r>
              <a:rPr lang="en-US" dirty="0" err="1"/>
              <a:t>између</a:t>
            </a:r>
            <a:r>
              <a:rPr lang="en-US" dirty="0"/>
              <a:t> </a:t>
            </a:r>
            <a:r>
              <a:rPr lang="en-US" dirty="0" err="1"/>
              <a:t>сорти</a:t>
            </a:r>
            <a:r>
              <a:rPr lang="en-US" dirty="0"/>
              <a:t>. </a:t>
            </a:r>
            <a:r>
              <a:rPr lang="en-US" dirty="0" err="1"/>
              <a:t>Сорта</a:t>
            </a:r>
            <a:r>
              <a:rPr lang="en-US" dirty="0"/>
              <a:t> </a:t>
            </a:r>
            <a:r>
              <a:rPr lang="en-US" dirty="0" err="1"/>
              <a:t>крушке</a:t>
            </a:r>
            <a:r>
              <a:rPr lang="en-US" dirty="0"/>
              <a:t> </a:t>
            </a:r>
            <a:r>
              <a:rPr lang="en-US" dirty="0" err="1"/>
              <a:t>Кармен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осетљивија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мраз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сорте</a:t>
            </a:r>
            <a:r>
              <a:rPr lang="en-US" dirty="0"/>
              <a:t> </a:t>
            </a:r>
            <a:r>
              <a:rPr lang="en-US" dirty="0" err="1"/>
              <a:t>Вилијамовка</a:t>
            </a:r>
            <a:r>
              <a:rPr lang="en-US" dirty="0"/>
              <a:t>. </a:t>
            </a:r>
            <a:r>
              <a:rPr lang="en-US" dirty="0" err="1"/>
              <a:t>Сорта</a:t>
            </a:r>
            <a:r>
              <a:rPr lang="en-US" dirty="0"/>
              <a:t> </a:t>
            </a:r>
            <a:r>
              <a:rPr lang="en-US" dirty="0" err="1"/>
              <a:t>јабуке</a:t>
            </a:r>
            <a:r>
              <a:rPr lang="en-US" dirty="0"/>
              <a:t> </a:t>
            </a:r>
            <a:r>
              <a:rPr lang="en-US" dirty="0" err="1"/>
              <a:t>Ајдаред</a:t>
            </a:r>
            <a:r>
              <a:rPr lang="en-US" dirty="0"/>
              <a:t> и </a:t>
            </a:r>
            <a:r>
              <a:rPr lang="en-US" dirty="0" err="1"/>
              <a:t>све</a:t>
            </a:r>
            <a:r>
              <a:rPr lang="en-US" dirty="0"/>
              <a:t> </a:t>
            </a:r>
            <a:r>
              <a:rPr lang="en-US" dirty="0" err="1"/>
              <a:t>сорте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групе</a:t>
            </a:r>
            <a:r>
              <a:rPr lang="en-US" dirty="0"/>
              <a:t> </a:t>
            </a:r>
            <a:r>
              <a:rPr lang="en-US" dirty="0" err="1"/>
              <a:t>Црвеног</a:t>
            </a:r>
            <a:r>
              <a:rPr lang="en-US" dirty="0"/>
              <a:t> </a:t>
            </a:r>
            <a:r>
              <a:rPr lang="en-US" dirty="0" err="1"/>
              <a:t>делишеса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истим</a:t>
            </a:r>
            <a:r>
              <a:rPr lang="en-US" dirty="0"/>
              <a:t> </a:t>
            </a:r>
            <a:r>
              <a:rPr lang="en-US" dirty="0" err="1"/>
              <a:t>условима</a:t>
            </a:r>
            <a:r>
              <a:rPr lang="en-US" dirty="0"/>
              <a:t> </a:t>
            </a:r>
            <a:r>
              <a:rPr lang="en-US" dirty="0" err="1"/>
              <a:t>више</a:t>
            </a:r>
            <a:r>
              <a:rPr lang="en-US" dirty="0"/>
              <a:t> </a:t>
            </a:r>
            <a:r>
              <a:rPr lang="en-US" dirty="0" err="1"/>
              <a:t>ће</a:t>
            </a:r>
            <a:r>
              <a:rPr lang="en-US" dirty="0"/>
              <a:t> </a:t>
            </a:r>
            <a:r>
              <a:rPr lang="en-US" dirty="0" err="1"/>
              <a:t>страдати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у </a:t>
            </a:r>
            <a:r>
              <a:rPr lang="en-US" dirty="0" err="1"/>
              <a:t>односу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остале</a:t>
            </a:r>
            <a:r>
              <a:rPr lang="en-US" dirty="0"/>
              <a:t> </a:t>
            </a:r>
            <a:r>
              <a:rPr lang="en-US" dirty="0" err="1"/>
              <a:t>сорте</a:t>
            </a:r>
            <a:r>
              <a:rPr lang="en-US" dirty="0"/>
              <a:t> </a:t>
            </a:r>
            <a:r>
              <a:rPr lang="en-US" dirty="0" err="1"/>
              <a:t>јабуке</a:t>
            </a:r>
            <a:r>
              <a:rPr lang="en-US" dirty="0"/>
              <a:t>. </a:t>
            </a:r>
            <a:r>
              <a:rPr lang="en-US" dirty="0" err="1"/>
              <a:t>Код</a:t>
            </a:r>
            <a:r>
              <a:rPr lang="en-US" dirty="0"/>
              <a:t> </a:t>
            </a:r>
            <a:r>
              <a:rPr lang="en-US" dirty="0" err="1"/>
              <a:t>шљиве</a:t>
            </a:r>
            <a:r>
              <a:rPr lang="en-US" dirty="0"/>
              <a:t>, </a:t>
            </a:r>
            <a:r>
              <a:rPr lang="en-US" dirty="0" err="1"/>
              <a:t>сорте</a:t>
            </a:r>
            <a:r>
              <a:rPr lang="en-US" dirty="0"/>
              <a:t> </a:t>
            </a:r>
            <a:r>
              <a:rPr lang="en-US" dirty="0" err="1"/>
              <a:t>Чачанска</a:t>
            </a:r>
            <a:r>
              <a:rPr lang="en-US" dirty="0"/>
              <a:t> </a:t>
            </a:r>
            <a:r>
              <a:rPr lang="en-US" dirty="0" err="1"/>
              <a:t>рана</a:t>
            </a:r>
            <a:r>
              <a:rPr lang="en-US" dirty="0"/>
              <a:t> и </a:t>
            </a:r>
            <a:r>
              <a:rPr lang="en-US" dirty="0" err="1"/>
              <a:t>Президент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остељивије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мраз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Чачанске</a:t>
            </a:r>
            <a:r>
              <a:rPr lang="en-US" dirty="0"/>
              <a:t> </a:t>
            </a:r>
            <a:r>
              <a:rPr lang="en-US" dirty="0" err="1"/>
              <a:t>родне</a:t>
            </a:r>
            <a:r>
              <a:rPr lang="en-US" dirty="0"/>
              <a:t> и </a:t>
            </a:r>
            <a:r>
              <a:rPr lang="en-US" dirty="0" err="1"/>
              <a:t>Стенлија</a:t>
            </a:r>
            <a:r>
              <a:rPr lang="en-US" dirty="0"/>
              <a:t>. </a:t>
            </a:r>
            <a:r>
              <a:rPr lang="en-US" dirty="0" err="1"/>
              <a:t>Код</a:t>
            </a:r>
            <a:r>
              <a:rPr lang="en-US" dirty="0"/>
              <a:t> </a:t>
            </a:r>
            <a:r>
              <a:rPr lang="en-US" dirty="0" err="1"/>
              <a:t>кајсије</a:t>
            </a:r>
            <a:r>
              <a:rPr lang="en-US" dirty="0"/>
              <a:t> </a:t>
            </a:r>
            <a:r>
              <a:rPr lang="en-US" dirty="0" err="1"/>
              <a:t>сорте</a:t>
            </a:r>
            <a:r>
              <a:rPr lang="en-US" dirty="0"/>
              <a:t> НС 4, </a:t>
            </a:r>
            <a:r>
              <a:rPr lang="en-US" dirty="0" err="1"/>
              <a:t>Ружа</a:t>
            </a:r>
            <a:r>
              <a:rPr lang="en-US" dirty="0"/>
              <a:t> и </a:t>
            </a:r>
            <a:r>
              <a:rPr lang="en-US" dirty="0" err="1"/>
              <a:t>Новосадска</a:t>
            </a:r>
            <a:r>
              <a:rPr lang="en-US" dirty="0"/>
              <a:t> </a:t>
            </a:r>
            <a:r>
              <a:rPr lang="en-US" dirty="0" err="1"/>
              <a:t>родна</a:t>
            </a:r>
            <a:r>
              <a:rPr lang="en-US" dirty="0"/>
              <a:t>, </a:t>
            </a:r>
            <a:r>
              <a:rPr lang="en-US" dirty="0" err="1"/>
              <a:t>цветају</a:t>
            </a:r>
            <a:r>
              <a:rPr lang="en-US" dirty="0"/>
              <a:t> </a:t>
            </a:r>
            <a:r>
              <a:rPr lang="en-US" dirty="0" err="1"/>
              <a:t>касније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осталих</a:t>
            </a:r>
            <a:r>
              <a:rPr lang="en-US" dirty="0"/>
              <a:t> </a:t>
            </a:r>
            <a:r>
              <a:rPr lang="en-US" dirty="0" err="1"/>
              <a:t>значајаних</a:t>
            </a:r>
            <a:r>
              <a:rPr lang="en-US" dirty="0"/>
              <a:t> </a:t>
            </a:r>
            <a:r>
              <a:rPr lang="en-US" dirty="0" err="1"/>
              <a:t>сорти</a:t>
            </a:r>
            <a:r>
              <a:rPr lang="en-US" dirty="0"/>
              <a:t>. </a:t>
            </a:r>
            <a:r>
              <a:rPr lang="en-US" dirty="0" err="1"/>
              <a:t>Код</a:t>
            </a:r>
            <a:r>
              <a:rPr lang="en-US" dirty="0"/>
              <a:t> </a:t>
            </a:r>
            <a:r>
              <a:rPr lang="en-US" dirty="0" err="1"/>
              <a:t>ораха</a:t>
            </a:r>
            <a:r>
              <a:rPr lang="en-US" dirty="0"/>
              <a:t>, </a:t>
            </a:r>
            <a:r>
              <a:rPr lang="en-US" dirty="0" err="1"/>
              <a:t>сорте</a:t>
            </a:r>
            <a:r>
              <a:rPr lang="en-US" dirty="0"/>
              <a:t> </a:t>
            </a:r>
            <a:r>
              <a:rPr lang="en-US" dirty="0" err="1"/>
              <a:t>Газенхајм</a:t>
            </a:r>
            <a:r>
              <a:rPr lang="en-US" dirty="0"/>
              <a:t>, </a:t>
            </a:r>
            <a:r>
              <a:rPr lang="en-US" dirty="0" err="1"/>
              <a:t>Новосадкса</a:t>
            </a:r>
            <a:r>
              <a:rPr lang="en-US" dirty="0"/>
              <a:t> </a:t>
            </a:r>
            <a:r>
              <a:rPr lang="en-US" dirty="0" err="1"/>
              <a:t>касна</a:t>
            </a:r>
            <a:r>
              <a:rPr lang="en-US" dirty="0"/>
              <a:t> и </a:t>
            </a:r>
            <a:r>
              <a:rPr lang="en-US" dirty="0" err="1"/>
              <a:t>Расна</a:t>
            </a:r>
            <a:r>
              <a:rPr lang="en-US" dirty="0"/>
              <a:t> </a:t>
            </a:r>
            <a:r>
              <a:rPr lang="en-US" dirty="0" err="1"/>
              <a:t>касније</a:t>
            </a:r>
            <a:r>
              <a:rPr lang="en-US" dirty="0"/>
              <a:t> </a:t>
            </a:r>
            <a:r>
              <a:rPr lang="en-US" dirty="0" err="1"/>
              <a:t>крећу</a:t>
            </a:r>
            <a:r>
              <a:rPr lang="en-US" dirty="0"/>
              <a:t>, </a:t>
            </a:r>
            <a:r>
              <a:rPr lang="en-US" dirty="0" err="1"/>
              <a:t>те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отпорније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мраз</a:t>
            </a:r>
            <a:r>
              <a:rPr lang="en-US" dirty="0"/>
              <a:t>.</a:t>
            </a:r>
          </a:p>
          <a:p>
            <a:r>
              <a:rPr lang="en-US" dirty="0" err="1"/>
              <a:t>Позни</a:t>
            </a:r>
            <a:r>
              <a:rPr lang="en-US" dirty="0"/>
              <a:t> </a:t>
            </a:r>
            <a:r>
              <a:rPr lang="en-US" dirty="0" err="1"/>
              <a:t>пролећни</a:t>
            </a:r>
            <a:r>
              <a:rPr lang="en-US" dirty="0"/>
              <a:t> </a:t>
            </a:r>
            <a:r>
              <a:rPr lang="en-US" dirty="0" err="1"/>
              <a:t>мраз</a:t>
            </a:r>
            <a:r>
              <a:rPr lang="en-US" dirty="0"/>
              <a:t> </a:t>
            </a:r>
            <a:r>
              <a:rPr lang="en-US" dirty="0" err="1"/>
              <a:t>може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настане</a:t>
            </a:r>
            <a:r>
              <a:rPr lang="en-US" dirty="0"/>
              <a:t> </a:t>
            </a:r>
            <a:r>
              <a:rPr lang="en-US" dirty="0" err="1"/>
              <a:t>радијацијом</a:t>
            </a:r>
            <a:r>
              <a:rPr lang="en-US" dirty="0"/>
              <a:t> у </a:t>
            </a:r>
            <a:r>
              <a:rPr lang="en-US" dirty="0" err="1"/>
              <a:t>току</a:t>
            </a:r>
            <a:r>
              <a:rPr lang="en-US" dirty="0"/>
              <a:t> </a:t>
            </a:r>
            <a:r>
              <a:rPr lang="en-US" dirty="0" err="1"/>
              <a:t>тихих</a:t>
            </a:r>
            <a:r>
              <a:rPr lang="en-US" dirty="0"/>
              <a:t> и </a:t>
            </a:r>
            <a:r>
              <a:rPr lang="en-US" dirty="0" err="1"/>
              <a:t>ведрих</a:t>
            </a:r>
            <a:r>
              <a:rPr lang="en-US" dirty="0"/>
              <a:t> </a:t>
            </a:r>
            <a:r>
              <a:rPr lang="en-US" dirty="0" err="1"/>
              <a:t>ноћи</a:t>
            </a:r>
            <a:r>
              <a:rPr lang="en-US" dirty="0"/>
              <a:t> (</a:t>
            </a:r>
            <a:r>
              <a:rPr lang="en-US" dirty="0" err="1"/>
              <a:t>најчешће</a:t>
            </a:r>
            <a:r>
              <a:rPr lang="en-US" dirty="0"/>
              <a:t> </a:t>
            </a:r>
            <a:r>
              <a:rPr lang="en-US" dirty="0" err="1"/>
              <a:t>када</a:t>
            </a:r>
            <a:r>
              <a:rPr lang="en-US" dirty="0"/>
              <a:t> </a:t>
            </a:r>
            <a:r>
              <a:rPr lang="en-US" dirty="0" err="1"/>
              <a:t>непосредно</a:t>
            </a:r>
            <a:r>
              <a:rPr lang="en-US" dirty="0"/>
              <a:t> </a:t>
            </a:r>
            <a:r>
              <a:rPr lang="en-US" dirty="0" err="1"/>
              <a:t>након</a:t>
            </a:r>
            <a:r>
              <a:rPr lang="en-US" dirty="0"/>
              <a:t> </a:t>
            </a:r>
            <a:r>
              <a:rPr lang="en-US" dirty="0" err="1"/>
              <a:t>прохладног</a:t>
            </a:r>
            <a:r>
              <a:rPr lang="en-US" dirty="0"/>
              <a:t> и </a:t>
            </a:r>
            <a:r>
              <a:rPr lang="en-US" dirty="0" err="1"/>
              <a:t>кишовитог</a:t>
            </a:r>
            <a:r>
              <a:rPr lang="en-US" dirty="0"/>
              <a:t> </a:t>
            </a:r>
            <a:r>
              <a:rPr lang="en-US" dirty="0" err="1"/>
              <a:t>периода</a:t>
            </a:r>
            <a:r>
              <a:rPr lang="en-US" dirty="0"/>
              <a:t> </a:t>
            </a:r>
            <a:r>
              <a:rPr lang="en-US" dirty="0" err="1"/>
              <a:t>наступи</a:t>
            </a:r>
            <a:r>
              <a:rPr lang="en-US" dirty="0"/>
              <a:t> </a:t>
            </a:r>
            <a:r>
              <a:rPr lang="en-US" dirty="0" err="1"/>
              <a:t>разведравање</a:t>
            </a:r>
            <a:r>
              <a:rPr lang="en-US" dirty="0"/>
              <a:t>). </a:t>
            </a:r>
            <a:r>
              <a:rPr lang="en-US" dirty="0" err="1"/>
              <a:t>Овај</a:t>
            </a:r>
            <a:r>
              <a:rPr lang="en-US" dirty="0"/>
              <a:t> </a:t>
            </a:r>
            <a:r>
              <a:rPr lang="en-US" dirty="0" err="1"/>
              <a:t>мраз</a:t>
            </a:r>
            <a:r>
              <a:rPr lang="en-US" dirty="0"/>
              <a:t> </a:t>
            </a:r>
            <a:r>
              <a:rPr lang="en-US" dirty="0" err="1"/>
              <a:t>карактерише</a:t>
            </a:r>
            <a:r>
              <a:rPr lang="en-US" dirty="0"/>
              <a:t> </a:t>
            </a:r>
            <a:r>
              <a:rPr lang="en-US" dirty="0" err="1"/>
              <a:t>кратак</a:t>
            </a:r>
            <a:r>
              <a:rPr lang="en-US" dirty="0"/>
              <a:t> </a:t>
            </a:r>
            <a:r>
              <a:rPr lang="en-US" dirty="0" err="1"/>
              <a:t>период</a:t>
            </a:r>
            <a:r>
              <a:rPr lang="en-US" dirty="0"/>
              <a:t> </a:t>
            </a:r>
            <a:r>
              <a:rPr lang="en-US" dirty="0" err="1"/>
              <a:t>трајања</a:t>
            </a:r>
            <a:r>
              <a:rPr lang="en-US" dirty="0"/>
              <a:t> (</a:t>
            </a:r>
            <a:r>
              <a:rPr lang="en-US" dirty="0" err="1"/>
              <a:t>углавном</a:t>
            </a:r>
            <a:r>
              <a:rPr lang="en-US" dirty="0"/>
              <a:t> </a:t>
            </a:r>
            <a:r>
              <a:rPr lang="en-US" dirty="0" err="1"/>
              <a:t>пред</a:t>
            </a:r>
            <a:r>
              <a:rPr lang="en-US" dirty="0"/>
              <a:t> </a:t>
            </a:r>
            <a:r>
              <a:rPr lang="en-US" dirty="0" err="1"/>
              <a:t>свитање</a:t>
            </a:r>
            <a:r>
              <a:rPr lang="en-US" dirty="0"/>
              <a:t>), </a:t>
            </a:r>
            <a:r>
              <a:rPr lang="en-US" dirty="0" err="1"/>
              <a:t>локалног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карактера</a:t>
            </a:r>
            <a:r>
              <a:rPr lang="en-US" dirty="0"/>
              <a:t> (</a:t>
            </a:r>
            <a:r>
              <a:rPr lang="en-US" dirty="0" err="1"/>
              <a:t>најчешће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јавља</a:t>
            </a:r>
            <a:r>
              <a:rPr lang="en-US" dirty="0"/>
              <a:t> у </a:t>
            </a:r>
            <a:r>
              <a:rPr lang="en-US" dirty="0" err="1"/>
              <a:t>долинама</a:t>
            </a:r>
            <a:r>
              <a:rPr lang="en-US" dirty="0"/>
              <a:t>, </a:t>
            </a:r>
            <a:r>
              <a:rPr lang="en-US" dirty="0" err="1"/>
              <a:t>увалама</a:t>
            </a:r>
            <a:r>
              <a:rPr lang="en-US" dirty="0"/>
              <a:t>) и </a:t>
            </a:r>
            <a:r>
              <a:rPr lang="en-US" dirty="0" err="1"/>
              <a:t>најниже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јављају</a:t>
            </a:r>
            <a:r>
              <a:rPr lang="en-US" dirty="0"/>
              <a:t> </a:t>
            </a:r>
            <a:r>
              <a:rPr lang="en-US" dirty="0" err="1"/>
              <a:t>непосредно</a:t>
            </a:r>
            <a:r>
              <a:rPr lang="en-US" dirty="0"/>
              <a:t> </a:t>
            </a:r>
            <a:r>
              <a:rPr lang="en-US" dirty="0" err="1"/>
              <a:t>изнад</a:t>
            </a:r>
            <a:r>
              <a:rPr lang="en-US" dirty="0"/>
              <a:t> </a:t>
            </a:r>
            <a:r>
              <a:rPr lang="en-US" dirty="0" err="1"/>
              <a:t>земље</a:t>
            </a:r>
            <a:r>
              <a:rPr lang="en-US" dirty="0"/>
              <a:t>.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овог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</a:t>
            </a:r>
            <a:r>
              <a:rPr lang="en-US" dirty="0" err="1"/>
              <a:t>углавном</a:t>
            </a:r>
            <a:r>
              <a:rPr lang="en-US" dirty="0"/>
              <a:t> </a:t>
            </a:r>
            <a:r>
              <a:rPr lang="en-US" dirty="0" err="1"/>
              <a:t>страдају</a:t>
            </a:r>
            <a:r>
              <a:rPr lang="en-US" dirty="0"/>
              <a:t> </a:t>
            </a:r>
            <a:r>
              <a:rPr lang="en-US" dirty="0" err="1"/>
              <a:t>цветови</a:t>
            </a:r>
            <a:r>
              <a:rPr lang="en-US" dirty="0"/>
              <a:t> у </a:t>
            </a:r>
            <a:r>
              <a:rPr lang="en-US" dirty="0" err="1"/>
              <a:t>доњим</a:t>
            </a:r>
            <a:r>
              <a:rPr lang="en-US" dirty="0"/>
              <a:t> </a:t>
            </a:r>
            <a:r>
              <a:rPr lang="en-US" dirty="0" err="1"/>
              <a:t>деловима</a:t>
            </a:r>
            <a:r>
              <a:rPr lang="en-US" dirty="0"/>
              <a:t> </a:t>
            </a:r>
            <a:r>
              <a:rPr lang="en-US" dirty="0" err="1"/>
              <a:t>крошње</a:t>
            </a:r>
            <a:r>
              <a:rPr lang="en-US" dirty="0"/>
              <a:t>. </a:t>
            </a:r>
          </a:p>
          <a:p>
            <a:r>
              <a:rPr lang="en-US" dirty="0" err="1"/>
              <a:t>Други</a:t>
            </a:r>
            <a:r>
              <a:rPr lang="en-US" dirty="0"/>
              <a:t> </a:t>
            </a:r>
            <a:r>
              <a:rPr lang="en-US" dirty="0" err="1"/>
              <a:t>начин</a:t>
            </a:r>
            <a:r>
              <a:rPr lang="en-US" dirty="0"/>
              <a:t> </a:t>
            </a:r>
            <a:r>
              <a:rPr lang="en-US" dirty="0" err="1"/>
              <a:t>настанка</a:t>
            </a:r>
            <a:r>
              <a:rPr lang="en-US" dirty="0"/>
              <a:t> </a:t>
            </a:r>
            <a:r>
              <a:rPr lang="en-US" dirty="0" err="1"/>
              <a:t>позног</a:t>
            </a:r>
            <a:r>
              <a:rPr lang="en-US" dirty="0"/>
              <a:t> </a:t>
            </a:r>
            <a:r>
              <a:rPr lang="en-US" dirty="0" err="1"/>
              <a:t>пролећног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конвекцијом</a:t>
            </a:r>
            <a:r>
              <a:rPr lang="en-US" dirty="0"/>
              <a:t>, </a:t>
            </a:r>
            <a:r>
              <a:rPr lang="en-US" dirty="0" err="1"/>
              <a:t>односно</a:t>
            </a:r>
            <a:r>
              <a:rPr lang="en-US" dirty="0"/>
              <a:t> </a:t>
            </a:r>
            <a:r>
              <a:rPr lang="en-US" dirty="0" err="1"/>
              <a:t>продором</a:t>
            </a:r>
            <a:r>
              <a:rPr lang="en-US" dirty="0"/>
              <a:t> </a:t>
            </a:r>
            <a:r>
              <a:rPr lang="en-US" dirty="0" err="1"/>
              <a:t>хладних</a:t>
            </a:r>
            <a:r>
              <a:rPr lang="en-US" dirty="0"/>
              <a:t> </a:t>
            </a:r>
            <a:r>
              <a:rPr lang="en-US" dirty="0" err="1"/>
              <a:t>ваздушних</a:t>
            </a:r>
            <a:r>
              <a:rPr lang="en-US" dirty="0"/>
              <a:t> </a:t>
            </a:r>
            <a:r>
              <a:rPr lang="en-US" dirty="0" err="1"/>
              <a:t>маса</a:t>
            </a:r>
            <a:r>
              <a:rPr lang="en-US" dirty="0"/>
              <a:t>. </a:t>
            </a:r>
            <a:r>
              <a:rPr lang="en-US" dirty="0" err="1"/>
              <a:t>Ови</a:t>
            </a:r>
            <a:r>
              <a:rPr lang="en-US" dirty="0"/>
              <a:t> </a:t>
            </a:r>
            <a:r>
              <a:rPr lang="en-US" dirty="0" err="1"/>
              <a:t>мразеви</a:t>
            </a:r>
            <a:r>
              <a:rPr lang="en-US" dirty="0"/>
              <a:t> </a:t>
            </a:r>
            <a:r>
              <a:rPr lang="en-US" dirty="0" err="1"/>
              <a:t>захватају</a:t>
            </a:r>
            <a:r>
              <a:rPr lang="en-US" dirty="0"/>
              <a:t> </a:t>
            </a:r>
            <a:r>
              <a:rPr lang="en-US" dirty="0" err="1"/>
              <a:t>веће</a:t>
            </a:r>
            <a:r>
              <a:rPr lang="en-US" dirty="0"/>
              <a:t> </a:t>
            </a:r>
            <a:r>
              <a:rPr lang="en-US" dirty="0" err="1"/>
              <a:t>области</a:t>
            </a:r>
            <a:r>
              <a:rPr lang="en-US" dirty="0"/>
              <a:t>, </a:t>
            </a:r>
            <a:r>
              <a:rPr lang="en-US" dirty="0" err="1"/>
              <a:t>могу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трају</a:t>
            </a:r>
            <a:r>
              <a:rPr lang="en-US" dirty="0"/>
              <a:t> </a:t>
            </a:r>
            <a:r>
              <a:rPr lang="en-US" dirty="0" err="1"/>
              <a:t>дуже</a:t>
            </a:r>
            <a:r>
              <a:rPr lang="en-US" dirty="0"/>
              <a:t> и </a:t>
            </a:r>
            <a:r>
              <a:rPr lang="en-US" dirty="0" err="1"/>
              <a:t>може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десити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већим</a:t>
            </a:r>
            <a:r>
              <a:rPr lang="en-US" dirty="0"/>
              <a:t> </a:t>
            </a:r>
            <a:r>
              <a:rPr lang="en-US" dirty="0" err="1"/>
              <a:t>висинама</a:t>
            </a:r>
            <a:r>
              <a:rPr lang="en-US" dirty="0"/>
              <a:t> </a:t>
            </a:r>
            <a:r>
              <a:rPr lang="en-US" dirty="0" err="1"/>
              <a:t>мање</a:t>
            </a:r>
            <a:r>
              <a:rPr lang="en-US" dirty="0"/>
              <a:t> </a:t>
            </a:r>
            <a:r>
              <a:rPr lang="en-US" dirty="0" err="1"/>
              <a:t>него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земљи</a:t>
            </a:r>
            <a:r>
              <a:rPr lang="en-US" dirty="0"/>
              <a:t>.</a:t>
            </a:r>
          </a:p>
          <a:p>
            <a:r>
              <a:rPr lang="en-US" dirty="0" err="1"/>
              <a:t>Најзначајније</a:t>
            </a:r>
            <a:r>
              <a:rPr lang="en-US" dirty="0"/>
              <a:t> </a:t>
            </a:r>
            <a:r>
              <a:rPr lang="en-US" dirty="0" err="1"/>
              <a:t>директене</a:t>
            </a:r>
            <a:r>
              <a:rPr lang="en-US" dirty="0"/>
              <a:t> </a:t>
            </a:r>
            <a:r>
              <a:rPr lang="en-US" dirty="0" err="1"/>
              <a:t>мере</a:t>
            </a:r>
            <a:r>
              <a:rPr lang="en-US" dirty="0"/>
              <a:t> </a:t>
            </a:r>
            <a:r>
              <a:rPr lang="en-US" dirty="0" err="1"/>
              <a:t>које</a:t>
            </a:r>
            <a:r>
              <a:rPr lang="en-US" dirty="0"/>
              <a:t> </a:t>
            </a:r>
            <a:r>
              <a:rPr lang="en-US" dirty="0" err="1"/>
              <a:t>могу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примењују</a:t>
            </a:r>
            <a:r>
              <a:rPr lang="en-US" dirty="0"/>
              <a:t> у </a:t>
            </a:r>
            <a:r>
              <a:rPr lang="en-US" dirty="0" err="1"/>
              <a:t>циљу</a:t>
            </a:r>
            <a:r>
              <a:rPr lang="en-US" dirty="0"/>
              <a:t> </a:t>
            </a:r>
            <a:r>
              <a:rPr lang="en-US" dirty="0" err="1"/>
              <a:t>спречавања</a:t>
            </a:r>
            <a:r>
              <a:rPr lang="en-US" dirty="0"/>
              <a:t> </a:t>
            </a:r>
            <a:r>
              <a:rPr lang="en-US" dirty="0" err="1"/>
              <a:t>штетног</a:t>
            </a:r>
            <a:r>
              <a:rPr lang="en-US" dirty="0"/>
              <a:t> </a:t>
            </a:r>
            <a:r>
              <a:rPr lang="en-US" dirty="0" err="1"/>
              <a:t>дејства</a:t>
            </a:r>
            <a:r>
              <a:rPr lang="en-US" dirty="0"/>
              <a:t> </a:t>
            </a:r>
            <a:r>
              <a:rPr lang="en-US" dirty="0" err="1"/>
              <a:t>позног</a:t>
            </a:r>
            <a:r>
              <a:rPr lang="en-US" dirty="0"/>
              <a:t> </a:t>
            </a:r>
            <a:r>
              <a:rPr lang="en-US" dirty="0" err="1"/>
              <a:t>пролећног</a:t>
            </a:r>
            <a:r>
              <a:rPr lang="en-US" dirty="0"/>
              <a:t> </a:t>
            </a:r>
            <a:r>
              <a:rPr lang="en-US" dirty="0" err="1"/>
              <a:t>мраза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: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"/>
            <a:ext cx="8229600" cy="2071678"/>
          </a:xfrm>
        </p:spPr>
        <p:txBody>
          <a:bodyPr/>
          <a:lstStyle/>
          <a:p>
            <a:r>
              <a:rPr lang="en-US" b="1" dirty="0" err="1"/>
              <a:t>Заштита</a:t>
            </a:r>
            <a:r>
              <a:rPr lang="en-US" b="1" dirty="0"/>
              <a:t> </a:t>
            </a:r>
            <a:r>
              <a:rPr lang="en-US" b="1" dirty="0" err="1"/>
              <a:t>воћака</a:t>
            </a:r>
            <a:r>
              <a:rPr lang="en-US" b="1" dirty="0"/>
              <a:t> </a:t>
            </a:r>
            <a:r>
              <a:rPr lang="en-US" b="1" dirty="0" err="1"/>
              <a:t>вештачком</a:t>
            </a:r>
            <a:r>
              <a:rPr lang="en-US" b="1" dirty="0"/>
              <a:t> </a:t>
            </a:r>
            <a:r>
              <a:rPr lang="en-US" b="1" dirty="0" err="1"/>
              <a:t>кишом</a:t>
            </a:r>
            <a:r>
              <a:rPr lang="en-US" dirty="0"/>
              <a:t> </a:t>
            </a:r>
            <a:endParaRPr lang="sr-Latn-CS" dirty="0"/>
          </a:p>
          <a:p>
            <a:r>
              <a:rPr lang="en-US" b="1" dirty="0" err="1"/>
              <a:t>Заштита</a:t>
            </a:r>
            <a:r>
              <a:rPr lang="en-US" b="1" dirty="0"/>
              <a:t> </a:t>
            </a:r>
            <a:r>
              <a:rPr lang="en-US" b="1" dirty="0" err="1"/>
              <a:t>воћака</a:t>
            </a:r>
            <a:r>
              <a:rPr lang="en-US" b="1" dirty="0"/>
              <a:t> </a:t>
            </a:r>
            <a:r>
              <a:rPr lang="en-US" b="1" dirty="0" err="1"/>
              <a:t>загревањем</a:t>
            </a:r>
            <a:r>
              <a:rPr lang="en-US" dirty="0"/>
              <a:t> </a:t>
            </a:r>
            <a:endParaRPr lang="sr-Latn-CS" dirty="0"/>
          </a:p>
          <a:p>
            <a:r>
              <a:rPr lang="en-US" b="1" dirty="0" err="1"/>
              <a:t>Заштита</a:t>
            </a:r>
            <a:r>
              <a:rPr lang="en-US" b="1" dirty="0"/>
              <a:t> </a:t>
            </a:r>
            <a:r>
              <a:rPr lang="en-US" b="1" dirty="0" err="1"/>
              <a:t>воћака</a:t>
            </a:r>
            <a:r>
              <a:rPr lang="en-US" b="1" dirty="0"/>
              <a:t> </a:t>
            </a:r>
            <a:r>
              <a:rPr lang="en-US" b="1" dirty="0" err="1"/>
              <a:t>мешањем</a:t>
            </a:r>
            <a:r>
              <a:rPr lang="en-US" b="1" dirty="0"/>
              <a:t> </a:t>
            </a:r>
            <a:r>
              <a:rPr lang="en-US" b="1" dirty="0" err="1"/>
              <a:t>ваздуха</a:t>
            </a:r>
            <a:endParaRPr lang="en-US" dirty="0"/>
          </a:p>
        </p:txBody>
      </p:sp>
      <p:pic>
        <p:nvPicPr>
          <p:cNvPr id="26626" name="Picture 26" descr="\\147.91.223.20\Podaci-Fsrv2\Instituti\vocarstvo\Katedra za Vocarstvo\Dejan\Slike Bela Crkva\image-1ed3144f26f32338d6237f5e6937994890e677f3e7b9632b5590cdd0356d86d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2690545" cy="2031999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26627" name="Picture 11" descr="D:\Svi Podaci\Desktop\Frostbuster.jpg"/>
          <p:cNvPicPr>
            <a:picLocks noChangeAspect="1" noChangeArrowheads="1"/>
          </p:cNvPicPr>
          <p:nvPr/>
        </p:nvPicPr>
        <p:blipFill>
          <a:blip r:embed="rId3" cstate="print"/>
          <a:srcRect r="19693"/>
          <a:stretch>
            <a:fillRect/>
          </a:stretch>
        </p:blipFill>
        <p:spPr bwMode="auto">
          <a:xfrm>
            <a:off x="5857884" y="2000240"/>
            <a:ext cx="2813050" cy="2219325"/>
          </a:xfrm>
          <a:prstGeom prst="rect">
            <a:avLst/>
          </a:prstGeom>
          <a:noFill/>
          <a:ln w="63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6628" name="Picture 13" descr="D:\Svi Podaci\Desktop\IMG_0368.jpg"/>
          <p:cNvPicPr>
            <a:picLocks noChangeAspect="1" noChangeArrowheads="1"/>
          </p:cNvPicPr>
          <p:nvPr/>
        </p:nvPicPr>
        <p:blipFill>
          <a:blip r:embed="rId4" cstate="print"/>
          <a:srcRect t="16541" b="13815"/>
          <a:stretch>
            <a:fillRect/>
          </a:stretch>
        </p:blipFill>
        <p:spPr bwMode="auto">
          <a:xfrm>
            <a:off x="2643174" y="4572008"/>
            <a:ext cx="3433763" cy="1908175"/>
          </a:xfrm>
          <a:prstGeom prst="rect">
            <a:avLst/>
          </a:prstGeom>
          <a:noFill/>
          <a:ln w="6350" algn="ctr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b="1" dirty="0"/>
              <a:t>РИЗИК ОД ВИСОКИХ ТЕМПЕРАТУРА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Високе</a:t>
            </a:r>
            <a:r>
              <a:rPr lang="en-US" dirty="0"/>
              <a:t> </a:t>
            </a:r>
            <a:r>
              <a:rPr lang="en-US" dirty="0" err="1"/>
              <a:t>температуре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нарочито</a:t>
            </a:r>
            <a:r>
              <a:rPr lang="en-US" dirty="0"/>
              <a:t> </a:t>
            </a:r>
            <a:r>
              <a:rPr lang="en-US" dirty="0" err="1"/>
              <a:t>штетне</a:t>
            </a:r>
            <a:r>
              <a:rPr lang="en-US" dirty="0"/>
              <a:t> у </a:t>
            </a:r>
            <a:r>
              <a:rPr lang="en-US" dirty="0" err="1"/>
              <a:t>периоду</a:t>
            </a:r>
            <a:r>
              <a:rPr lang="en-US" dirty="0"/>
              <a:t> </a:t>
            </a:r>
            <a:r>
              <a:rPr lang="en-US" dirty="0" err="1"/>
              <a:t>сазревања</a:t>
            </a:r>
            <a:r>
              <a:rPr lang="en-US" dirty="0"/>
              <a:t> </a:t>
            </a:r>
            <a:r>
              <a:rPr lang="en-US" dirty="0" err="1"/>
              <a:t>плодова</a:t>
            </a:r>
            <a:r>
              <a:rPr lang="en-US" dirty="0"/>
              <a:t>.</a:t>
            </a:r>
            <a:endParaRPr lang="sr-Cyrl-CS" dirty="0"/>
          </a:p>
          <a:p>
            <a:endParaRPr lang="sr-Cyrl-CS" dirty="0"/>
          </a:p>
          <a:p>
            <a:r>
              <a:rPr lang="sr-Cyrl-CS" dirty="0"/>
              <a:t>Уколико се период високих температура и завршетка бербе плодова дуже преклапају, проблеми са високим температурама биће већи.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3200" dirty="0"/>
              <a:t>Ризик од високих температура (према моделу – 75 перцентил) за бадем и кајсију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215206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2081-2100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3504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2041-2060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66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1986-2005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180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2021-2040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pic>
        <p:nvPicPr>
          <p:cNvPr id="96258" name="Picture 2" descr="C:\Documents and Settings\Korisnik\Desktop\TX35b9 - 75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60518"/>
            <a:ext cx="8229600" cy="2405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3200" dirty="0"/>
              <a:t>Ризик од високих температура (према моделу – 75 перцентил) за јабуку и крушку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215206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2081-2100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3504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2041-2060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66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1986-2005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1802" y="5214950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MS Mincho"/>
                <a:cs typeface="SimSun"/>
              </a:rPr>
              <a:t>2021-2040</a:t>
            </a:r>
            <a:endParaRPr lang="en-US" sz="2400" dirty="0">
              <a:latin typeface="Cambria"/>
              <a:ea typeface="MS Mincho"/>
              <a:cs typeface="SimSun"/>
            </a:endParaRPr>
          </a:p>
        </p:txBody>
      </p:sp>
      <p:pic>
        <p:nvPicPr>
          <p:cNvPr id="97282" name="Picture 2" descr="C:\Documents and Settings\Korisnik\Desktop\TX35b12 - 75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60518"/>
            <a:ext cx="8229600" cy="2405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ПРОЦЕНА РИЗИКА ОД ВИСОКИХ ТЕМПЕРАТУРА ПО РЕГИОНИМА</a:t>
            </a:r>
            <a:r>
              <a:rPr lang="sr-Cyrl-CS" sz="2000" b="1" dirty="0"/>
              <a:t> ЗА</a:t>
            </a:r>
            <a:endParaRPr lang="en-US" sz="2000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1" y="1428750"/>
          <a:ext cx="9365228" cy="507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7" name="Document" r:id="rId3" imgW="7562117" imgH="4096152" progId="Word.Document.8">
                  <p:embed/>
                </p:oleObj>
              </mc:Choice>
              <mc:Fallback>
                <p:oleObj name="Document" r:id="rId3" imgW="7562117" imgH="4096152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428750"/>
                        <a:ext cx="9365228" cy="50720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ПРОЦЕНА РИЗИКА ОД ВИСОКИХ ТЕМПЕРАТУРА ПО РЕГИОНИМА</a:t>
            </a:r>
            <a:r>
              <a:rPr lang="sr-Cyrl-CS" sz="2800" b="1" dirty="0"/>
              <a:t> ЗА ОСЕТЉИВЕ ВРСТЕ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714348" y="1928802"/>
          <a:ext cx="7248525" cy="33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2" name="Document" r:id="rId3" imgW="6859009" imgH="3215809" progId="Word.Document.12">
                  <p:embed/>
                </p:oleObj>
              </mc:Choice>
              <mc:Fallback>
                <p:oleObj name="Document" r:id="rId3" imgW="6859009" imgH="3215809" progId="Word.Document.12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928802"/>
                        <a:ext cx="7248525" cy="339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404813" y="623888"/>
          <a:ext cx="8318500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Document" r:id="rId3" imgW="10375585" imgH="2970806" progId="Word.Document.8">
                  <p:embed/>
                </p:oleObj>
              </mc:Choice>
              <mc:Fallback>
                <p:oleObj name="Document" r:id="rId3" imgW="10375585" imgH="2970806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3" y="623888"/>
                        <a:ext cx="8318500" cy="238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Content Placeholder 3" descr="C:\Users\dejan.djurovic\Desktop\Slije za knjigu\Ostecen plod od mraza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928934"/>
            <a:ext cx="2086495" cy="1799705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5" name="Picture 4" descr="C:\Users\dejan.djurovic\Desktop\Fotografija\Slika 19.08.2015\20150730_175602.jpg"/>
          <p:cNvPicPr/>
          <p:nvPr/>
        </p:nvPicPr>
        <p:blipFill>
          <a:blip r:embed="rId6" cstate="print"/>
          <a:srcRect l="7417" r="28844"/>
          <a:stretch>
            <a:fillRect/>
          </a:stretch>
        </p:blipFill>
        <p:spPr bwMode="auto">
          <a:xfrm rot="5400000">
            <a:off x="678629" y="5036355"/>
            <a:ext cx="1785950" cy="1571636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46084" name="Picture 4" descr="C:\Documents and Settings\Korisnik\Desktop\IMG-1c8dae79f0a5430475d8d014be7bd897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071810"/>
            <a:ext cx="2393133" cy="3190844"/>
          </a:xfrm>
          <a:prstGeom prst="rect">
            <a:avLst/>
          </a:prstGeom>
          <a:noFill/>
        </p:spPr>
      </p:pic>
      <p:pic>
        <p:nvPicPr>
          <p:cNvPr id="9" name="Picture 4" descr="C:\Documents and Settings\Korisnik\Desktop\download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2857496"/>
            <a:ext cx="2876550" cy="159067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4660903"/>
            <a:ext cx="2928173" cy="219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/>
              <a:t>МЕРЕ АДАПТАЦИЈЕ ОД ВИСОКИХ ТЕМПЕРАТУРА</a:t>
            </a:r>
            <a:r>
              <a:rPr lang="en-US" b="1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142984"/>
            <a:ext cx="7472386" cy="3286148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 err="1"/>
              <a:t>Највећу</a:t>
            </a:r>
            <a:r>
              <a:rPr lang="en-US" sz="2600" dirty="0"/>
              <a:t> </a:t>
            </a:r>
            <a:r>
              <a:rPr lang="en-US" sz="2600" dirty="0" err="1"/>
              <a:t>осетњивост</a:t>
            </a:r>
            <a:r>
              <a:rPr lang="en-US" sz="2600" dirty="0"/>
              <a:t> </a:t>
            </a:r>
            <a:r>
              <a:rPr lang="en-US" sz="2600" dirty="0" err="1"/>
              <a:t>на</a:t>
            </a:r>
            <a:r>
              <a:rPr lang="en-US" sz="2600" dirty="0"/>
              <a:t> </a:t>
            </a:r>
            <a:r>
              <a:rPr lang="en-US" sz="2600" dirty="0" err="1"/>
              <a:t>високе</a:t>
            </a:r>
            <a:r>
              <a:rPr lang="en-US" sz="2600" dirty="0"/>
              <a:t> </a:t>
            </a:r>
            <a:r>
              <a:rPr lang="en-US" sz="2600" dirty="0" err="1"/>
              <a:t>температуре</a:t>
            </a:r>
            <a:r>
              <a:rPr lang="en-US" sz="2600" dirty="0"/>
              <a:t> у </a:t>
            </a:r>
            <a:r>
              <a:rPr lang="en-US" sz="2600" dirty="0" err="1"/>
              <a:t>време</a:t>
            </a:r>
            <a:r>
              <a:rPr lang="en-US" sz="2600" dirty="0"/>
              <a:t> </a:t>
            </a:r>
            <a:r>
              <a:rPr lang="en-US" sz="2600" dirty="0" err="1"/>
              <a:t>зрења</a:t>
            </a:r>
            <a:r>
              <a:rPr lang="en-US" sz="2600" dirty="0"/>
              <a:t> </a:t>
            </a:r>
            <a:r>
              <a:rPr lang="en-US" sz="2600" dirty="0" err="1"/>
              <a:t>плодова</a:t>
            </a:r>
            <a:r>
              <a:rPr lang="en-US" sz="2600" dirty="0"/>
              <a:t> </a:t>
            </a:r>
            <a:r>
              <a:rPr lang="en-US" sz="2600" dirty="0" err="1"/>
              <a:t>имају</a:t>
            </a:r>
            <a:r>
              <a:rPr lang="en-US" sz="2600" dirty="0"/>
              <a:t> </a:t>
            </a:r>
            <a:r>
              <a:rPr lang="en-US" sz="2600" dirty="0" err="1"/>
              <a:t>врсте</a:t>
            </a:r>
            <a:r>
              <a:rPr lang="en-US" sz="2600" dirty="0"/>
              <a:t> </a:t>
            </a:r>
            <a:r>
              <a:rPr lang="en-US" sz="2600" dirty="0" err="1"/>
              <a:t>које</a:t>
            </a:r>
            <a:r>
              <a:rPr lang="en-US" sz="2600" dirty="0"/>
              <a:t> </a:t>
            </a:r>
            <a:r>
              <a:rPr lang="en-US" sz="2600" dirty="0" err="1"/>
              <a:t>касно</a:t>
            </a:r>
            <a:r>
              <a:rPr lang="en-US" sz="2600" dirty="0"/>
              <a:t> </a:t>
            </a:r>
            <a:r>
              <a:rPr lang="en-US" sz="2600" dirty="0" err="1"/>
              <a:t>сазревају</a:t>
            </a:r>
            <a:r>
              <a:rPr lang="en-US" sz="2600" dirty="0"/>
              <a:t> (</a:t>
            </a:r>
            <a:r>
              <a:rPr lang="en-US" sz="2600" dirty="0" err="1"/>
              <a:t>јабука</a:t>
            </a:r>
            <a:r>
              <a:rPr lang="en-US" sz="2600" dirty="0"/>
              <a:t>, </a:t>
            </a:r>
            <a:r>
              <a:rPr lang="en-US" sz="2600" dirty="0" err="1"/>
              <a:t>крушка</a:t>
            </a:r>
            <a:r>
              <a:rPr lang="en-US" sz="2600" dirty="0"/>
              <a:t>, </a:t>
            </a:r>
            <a:r>
              <a:rPr lang="en-US" sz="2600" dirty="0" err="1"/>
              <a:t>дуња</a:t>
            </a:r>
            <a:r>
              <a:rPr lang="en-US" sz="2600" dirty="0"/>
              <a:t>) </a:t>
            </a:r>
            <a:r>
              <a:rPr lang="en-US" sz="2600" dirty="0" err="1"/>
              <a:t>као</a:t>
            </a:r>
            <a:r>
              <a:rPr lang="en-US" sz="2600" dirty="0"/>
              <a:t> и </a:t>
            </a:r>
            <a:r>
              <a:rPr lang="en-US" sz="2600" dirty="0" err="1"/>
              <a:t>врсте</a:t>
            </a:r>
            <a:r>
              <a:rPr lang="en-US" sz="2600" dirty="0"/>
              <a:t> </a:t>
            </a:r>
            <a:r>
              <a:rPr lang="en-US" sz="2600" dirty="0" err="1"/>
              <a:t>које</a:t>
            </a:r>
            <a:r>
              <a:rPr lang="en-US" sz="2600" dirty="0"/>
              <a:t> </a:t>
            </a:r>
            <a:r>
              <a:rPr lang="en-US" sz="2600" dirty="0" err="1"/>
              <a:t>се</a:t>
            </a:r>
            <a:r>
              <a:rPr lang="en-US" sz="2600" dirty="0"/>
              <a:t> </a:t>
            </a:r>
            <a:r>
              <a:rPr lang="en-US" sz="2600" dirty="0" err="1"/>
              <a:t>одликују</a:t>
            </a:r>
            <a:r>
              <a:rPr lang="en-US" sz="2600" dirty="0"/>
              <a:t> </a:t>
            </a:r>
            <a:r>
              <a:rPr lang="en-US" sz="2600" dirty="0" err="1"/>
              <a:t>црним</a:t>
            </a:r>
            <a:r>
              <a:rPr lang="en-US" sz="2600" dirty="0"/>
              <a:t> </a:t>
            </a:r>
            <a:r>
              <a:rPr lang="en-US" sz="2600" dirty="0" err="1"/>
              <a:t>плодовима</a:t>
            </a:r>
            <a:r>
              <a:rPr lang="en-US" sz="2600" dirty="0"/>
              <a:t> (</a:t>
            </a:r>
            <a:r>
              <a:rPr lang="en-US" sz="2600" dirty="0" err="1"/>
              <a:t>купина</a:t>
            </a:r>
            <a:r>
              <a:rPr lang="en-US" sz="2600" dirty="0"/>
              <a:t>, </a:t>
            </a:r>
            <a:r>
              <a:rPr lang="en-US" sz="2600" dirty="0" err="1"/>
              <a:t>црна</a:t>
            </a:r>
            <a:r>
              <a:rPr lang="en-US" sz="2600" dirty="0"/>
              <a:t> </a:t>
            </a:r>
            <a:r>
              <a:rPr lang="en-US" sz="2600" dirty="0" err="1"/>
              <a:t>рибизла</a:t>
            </a:r>
            <a:r>
              <a:rPr lang="en-US" sz="2600" dirty="0"/>
              <a:t>, </a:t>
            </a:r>
            <a:r>
              <a:rPr lang="en-US" sz="2600" dirty="0" err="1"/>
              <a:t>боровница</a:t>
            </a:r>
            <a:r>
              <a:rPr lang="en-US" sz="2600" dirty="0"/>
              <a:t>)</a:t>
            </a:r>
          </a:p>
          <a:p>
            <a:r>
              <a:rPr lang="en-US" sz="2600" dirty="0" err="1"/>
              <a:t>Ожеготине</a:t>
            </a:r>
            <a:r>
              <a:rPr lang="en-US" sz="2600" dirty="0"/>
              <a:t> </a:t>
            </a:r>
            <a:r>
              <a:rPr lang="en-US" sz="2600" dirty="0" err="1"/>
              <a:t>се</a:t>
            </a:r>
            <a:r>
              <a:rPr lang="en-US" sz="2600" dirty="0"/>
              <a:t> </a:t>
            </a:r>
            <a:r>
              <a:rPr lang="en-US" sz="2600" dirty="0" err="1"/>
              <a:t>најчешће</a:t>
            </a:r>
            <a:r>
              <a:rPr lang="en-US" sz="2600" dirty="0"/>
              <a:t> </a:t>
            </a:r>
            <a:r>
              <a:rPr lang="en-US" sz="2600" dirty="0" err="1"/>
              <a:t>јављају</a:t>
            </a:r>
            <a:r>
              <a:rPr lang="en-US" sz="2600" dirty="0"/>
              <a:t> у </a:t>
            </a:r>
            <a:r>
              <a:rPr lang="en-US" sz="2600" dirty="0" err="1"/>
              <a:t>јулу</a:t>
            </a:r>
            <a:r>
              <a:rPr lang="en-US" sz="2600" dirty="0"/>
              <a:t> и </a:t>
            </a:r>
            <a:r>
              <a:rPr lang="en-US" sz="2600" dirty="0" err="1"/>
              <a:t>августу</a:t>
            </a:r>
            <a:r>
              <a:rPr lang="en-US" sz="2600" dirty="0"/>
              <a:t>, </a:t>
            </a:r>
            <a:r>
              <a:rPr lang="en-US" sz="2600" dirty="0" err="1"/>
              <a:t>када</a:t>
            </a:r>
            <a:r>
              <a:rPr lang="en-US" sz="2600" dirty="0"/>
              <a:t> </a:t>
            </a:r>
            <a:r>
              <a:rPr lang="en-US" sz="2600" dirty="0" err="1"/>
              <a:t>температура</a:t>
            </a:r>
            <a:r>
              <a:rPr lang="en-US" sz="2600" dirty="0"/>
              <a:t> </a:t>
            </a:r>
            <a:r>
              <a:rPr lang="en-US" sz="2600" dirty="0" err="1"/>
              <a:t>ваздуха</a:t>
            </a:r>
            <a:r>
              <a:rPr lang="en-US" sz="2600" dirty="0"/>
              <a:t> </a:t>
            </a:r>
            <a:r>
              <a:rPr lang="en-US" sz="2600" dirty="0" err="1"/>
              <a:t>пређе</a:t>
            </a:r>
            <a:r>
              <a:rPr lang="en-US" sz="2600" dirty="0"/>
              <a:t> 30 °Ц и </a:t>
            </a:r>
            <a:r>
              <a:rPr lang="en-US" sz="2600" dirty="0" err="1"/>
              <a:t>најчешће</a:t>
            </a:r>
            <a:r>
              <a:rPr lang="en-US" sz="2600" dirty="0"/>
              <a:t> </a:t>
            </a:r>
            <a:r>
              <a:rPr lang="en-US" sz="2600" dirty="0" err="1"/>
              <a:t>након</a:t>
            </a:r>
            <a:r>
              <a:rPr lang="en-US" sz="2600" dirty="0"/>
              <a:t> </a:t>
            </a:r>
            <a:r>
              <a:rPr lang="en-US" sz="2600" dirty="0" err="1"/>
              <a:t>периода</a:t>
            </a:r>
            <a:r>
              <a:rPr lang="en-US" sz="2600" dirty="0"/>
              <a:t> </a:t>
            </a:r>
            <a:r>
              <a:rPr lang="en-US" sz="2600" dirty="0" err="1"/>
              <a:t>хладног</a:t>
            </a:r>
            <a:r>
              <a:rPr lang="en-US" sz="2600" dirty="0"/>
              <a:t> и </a:t>
            </a:r>
            <a:r>
              <a:rPr lang="en-US" sz="2600" dirty="0" err="1"/>
              <a:t>облачног</a:t>
            </a:r>
            <a:r>
              <a:rPr lang="en-US" sz="2600" dirty="0"/>
              <a:t> </a:t>
            </a:r>
            <a:r>
              <a:rPr lang="en-US" sz="2600" dirty="0" err="1"/>
              <a:t>времена</a:t>
            </a:r>
            <a:r>
              <a:rPr lang="en-US" sz="2600" dirty="0"/>
              <a:t>. </a:t>
            </a:r>
          </a:p>
          <a:p>
            <a:r>
              <a:rPr lang="en-US" sz="2600" dirty="0" err="1"/>
              <a:t>Високе</a:t>
            </a:r>
            <a:r>
              <a:rPr lang="en-US" sz="2600" dirty="0"/>
              <a:t> </a:t>
            </a:r>
            <a:r>
              <a:rPr lang="en-US" sz="2600" dirty="0" err="1"/>
              <a:t>температуре</a:t>
            </a:r>
            <a:r>
              <a:rPr lang="en-US" sz="2600" dirty="0"/>
              <a:t> </a:t>
            </a:r>
            <a:r>
              <a:rPr lang="en-US" sz="2600" dirty="0" err="1"/>
              <a:t>пред</a:t>
            </a:r>
            <a:r>
              <a:rPr lang="en-US" sz="2600" dirty="0"/>
              <a:t> </a:t>
            </a:r>
            <a:r>
              <a:rPr lang="en-US" sz="2600" dirty="0" err="1"/>
              <a:t>бербу</a:t>
            </a:r>
            <a:r>
              <a:rPr lang="en-US" sz="2600" dirty="0"/>
              <a:t> </a:t>
            </a:r>
            <a:r>
              <a:rPr lang="en-US" sz="2600" dirty="0" err="1"/>
              <a:t>успоравају</a:t>
            </a:r>
            <a:r>
              <a:rPr lang="en-US" sz="2600" dirty="0"/>
              <a:t> </a:t>
            </a:r>
            <a:r>
              <a:rPr lang="en-US" sz="2600" dirty="0" err="1"/>
              <a:t>развој</a:t>
            </a:r>
            <a:r>
              <a:rPr lang="en-US" sz="2600" dirty="0"/>
              <a:t> </a:t>
            </a:r>
            <a:r>
              <a:rPr lang="en-US" sz="2600" dirty="0" err="1"/>
              <a:t>допунске</a:t>
            </a:r>
            <a:r>
              <a:rPr lang="en-US" sz="2600" dirty="0"/>
              <a:t> </a:t>
            </a:r>
            <a:r>
              <a:rPr lang="en-US" sz="2600" dirty="0" err="1"/>
              <a:t>боје</a:t>
            </a:r>
            <a:r>
              <a:rPr lang="en-US" sz="2600" dirty="0"/>
              <a:t> </a:t>
            </a:r>
            <a:r>
              <a:rPr lang="en-US" sz="2600" dirty="0" err="1"/>
              <a:t>код</a:t>
            </a:r>
            <a:r>
              <a:rPr lang="en-US" sz="2600" dirty="0"/>
              <a:t> </a:t>
            </a:r>
            <a:r>
              <a:rPr lang="en-US" sz="2600" dirty="0" err="1"/>
              <a:t>обојених</a:t>
            </a:r>
            <a:r>
              <a:rPr lang="en-US" sz="2600" dirty="0"/>
              <a:t> </a:t>
            </a:r>
            <a:r>
              <a:rPr lang="en-US" sz="2600" dirty="0" err="1"/>
              <a:t>сорти</a:t>
            </a:r>
            <a:r>
              <a:rPr lang="en-US" sz="2600" dirty="0"/>
              <a:t>.</a:t>
            </a:r>
            <a:endParaRPr lang="sr-Latn-CS" sz="2600" dirty="0"/>
          </a:p>
          <a:p>
            <a:r>
              <a:rPr lang="en-US" dirty="0" err="1"/>
              <a:t>Мере</a:t>
            </a:r>
            <a:r>
              <a:rPr lang="en-US" dirty="0"/>
              <a:t> </a:t>
            </a:r>
            <a:r>
              <a:rPr lang="en-US" dirty="0" err="1"/>
              <a:t>које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могу</a:t>
            </a:r>
            <a:r>
              <a:rPr lang="en-US" dirty="0"/>
              <a:t> </a:t>
            </a:r>
            <a:r>
              <a:rPr lang="en-US" dirty="0" err="1"/>
              <a:t>примењивати</a:t>
            </a:r>
            <a:r>
              <a:rPr lang="en-US" dirty="0"/>
              <a:t> у </a:t>
            </a:r>
            <a:r>
              <a:rPr lang="en-US" dirty="0" err="1"/>
              <a:t>циљу</a:t>
            </a:r>
            <a:r>
              <a:rPr lang="en-US" dirty="0"/>
              <a:t> </a:t>
            </a:r>
            <a:r>
              <a:rPr lang="en-US" dirty="0" err="1"/>
              <a:t>смањења</a:t>
            </a:r>
            <a:r>
              <a:rPr lang="en-US" dirty="0"/>
              <a:t> </a:t>
            </a:r>
            <a:r>
              <a:rPr lang="en-US" dirty="0" err="1"/>
              <a:t>последица</a:t>
            </a:r>
            <a:r>
              <a:rPr lang="en-US" dirty="0"/>
              <a:t> </a:t>
            </a:r>
            <a:r>
              <a:rPr lang="en-US" dirty="0" err="1"/>
              <a:t>изазваних</a:t>
            </a:r>
            <a:r>
              <a:rPr lang="en-US" dirty="0"/>
              <a:t> </a:t>
            </a:r>
            <a:r>
              <a:rPr lang="en-US" dirty="0" err="1"/>
              <a:t>овим</a:t>
            </a:r>
            <a:r>
              <a:rPr lang="en-US" dirty="0"/>
              <a:t> </a:t>
            </a:r>
            <a:r>
              <a:rPr lang="en-US" dirty="0" err="1"/>
              <a:t>еколошким</a:t>
            </a:r>
            <a:r>
              <a:rPr lang="en-US" dirty="0"/>
              <a:t> </a:t>
            </a:r>
            <a:r>
              <a:rPr lang="en-US" dirty="0" err="1"/>
              <a:t>фактором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избор</a:t>
            </a:r>
            <a:r>
              <a:rPr lang="en-US" dirty="0"/>
              <a:t> </a:t>
            </a:r>
            <a:r>
              <a:rPr lang="en-US" dirty="0" err="1"/>
              <a:t>положаја</a:t>
            </a:r>
            <a:r>
              <a:rPr lang="en-US" dirty="0"/>
              <a:t> (</a:t>
            </a:r>
            <a:r>
              <a:rPr lang="en-US" dirty="0" err="1"/>
              <a:t>северна</a:t>
            </a:r>
            <a:r>
              <a:rPr lang="en-US" dirty="0"/>
              <a:t> </a:t>
            </a:r>
            <a:r>
              <a:rPr lang="en-US" dirty="0" err="1"/>
              <a:t>страна</a:t>
            </a:r>
            <a:r>
              <a:rPr lang="en-US" dirty="0"/>
              <a:t>), </a:t>
            </a:r>
            <a:r>
              <a:rPr lang="en-US" dirty="0" err="1"/>
              <a:t>постављање</a:t>
            </a:r>
            <a:r>
              <a:rPr lang="en-US" dirty="0"/>
              <a:t> </a:t>
            </a:r>
            <a:r>
              <a:rPr lang="en-US" dirty="0" err="1"/>
              <a:t>мрежа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засену</a:t>
            </a:r>
            <a:r>
              <a:rPr lang="en-US" dirty="0"/>
              <a:t> (</a:t>
            </a:r>
            <a:r>
              <a:rPr lang="en-US" dirty="0" err="1"/>
              <a:t>најчешће</a:t>
            </a:r>
            <a:r>
              <a:rPr lang="en-US" dirty="0"/>
              <a:t> </a:t>
            </a:r>
            <a:r>
              <a:rPr lang="en-US" dirty="0" err="1"/>
              <a:t>противградних</a:t>
            </a:r>
            <a:r>
              <a:rPr lang="en-US" dirty="0"/>
              <a:t> </a:t>
            </a:r>
            <a:r>
              <a:rPr lang="en-US" dirty="0" err="1"/>
              <a:t>мрежа</a:t>
            </a:r>
            <a:r>
              <a:rPr lang="en-US" dirty="0"/>
              <a:t>), </a:t>
            </a:r>
            <a:r>
              <a:rPr lang="en-US" dirty="0" err="1"/>
              <a:t>затрављивање</a:t>
            </a:r>
            <a:r>
              <a:rPr lang="en-US" dirty="0"/>
              <a:t> у </a:t>
            </a:r>
            <a:r>
              <a:rPr lang="en-US" dirty="0" err="1"/>
              <a:t>међуредном</a:t>
            </a:r>
            <a:r>
              <a:rPr lang="en-US" dirty="0"/>
              <a:t> </a:t>
            </a:r>
            <a:r>
              <a:rPr lang="en-US" dirty="0" err="1"/>
              <a:t>простору</a:t>
            </a:r>
            <a:r>
              <a:rPr lang="en-US" dirty="0"/>
              <a:t>, </a:t>
            </a:r>
            <a:r>
              <a:rPr lang="en-US" dirty="0" err="1"/>
              <a:t>орошавање</a:t>
            </a:r>
            <a:r>
              <a:rPr lang="en-US" dirty="0"/>
              <a:t> </a:t>
            </a:r>
            <a:r>
              <a:rPr lang="en-US" dirty="0" err="1"/>
              <a:t>биљака</a:t>
            </a:r>
            <a:r>
              <a:rPr lang="en-US" dirty="0"/>
              <a:t> </a:t>
            </a:r>
            <a:r>
              <a:rPr lang="en-US" dirty="0" err="1"/>
              <a:t>водом</a:t>
            </a:r>
            <a:r>
              <a:rPr lang="en-US" dirty="0"/>
              <a:t>. </a:t>
            </a:r>
          </a:p>
        </p:txBody>
      </p:sp>
      <p:pic>
        <p:nvPicPr>
          <p:cNvPr id="27650" name="Picture 24"/>
          <p:cNvPicPr>
            <a:picLocks noChangeAspect="1" noChangeArrowheads="1"/>
          </p:cNvPicPr>
          <p:nvPr/>
        </p:nvPicPr>
        <p:blipFill>
          <a:blip r:embed="rId2" cstate="print"/>
          <a:srcRect l="26637" t="23430" b="19324"/>
          <a:stretch>
            <a:fillRect/>
          </a:stretch>
        </p:blipFill>
        <p:spPr bwMode="auto">
          <a:xfrm>
            <a:off x="2428860" y="4143380"/>
            <a:ext cx="4357718" cy="2246586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2800" b="1" dirty="0"/>
              <a:t>РИЗИК ОД ГРАДА И ВРЕМЕНСКИХ НЕПОГОДА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14866" cy="4186254"/>
          </a:xfrm>
        </p:spPr>
        <p:txBody>
          <a:bodyPr>
            <a:normAutofit/>
          </a:bodyPr>
          <a:lstStyle/>
          <a:p>
            <a:r>
              <a:rPr lang="en-US" sz="2200" dirty="0" err="1"/>
              <a:t>Град</a:t>
            </a:r>
            <a:r>
              <a:rPr lang="en-US" sz="2200" dirty="0"/>
              <a:t> </a:t>
            </a:r>
            <a:r>
              <a:rPr lang="en-US" sz="2200" dirty="0" err="1"/>
              <a:t>може</a:t>
            </a:r>
            <a:r>
              <a:rPr lang="en-US" sz="2200" dirty="0"/>
              <a:t> </a:t>
            </a:r>
            <a:r>
              <a:rPr lang="en-US" sz="2200" dirty="0" err="1"/>
              <a:t>изазвати</a:t>
            </a:r>
            <a:r>
              <a:rPr lang="en-US" sz="2200" dirty="0"/>
              <a:t> </a:t>
            </a:r>
            <a:r>
              <a:rPr lang="en-US" sz="2200" dirty="0" err="1"/>
              <a:t>значајне</a:t>
            </a:r>
            <a:r>
              <a:rPr lang="en-US" sz="2200" dirty="0"/>
              <a:t> </a:t>
            </a:r>
            <a:r>
              <a:rPr lang="en-US" sz="2200" dirty="0" err="1"/>
              <a:t>негативне</a:t>
            </a:r>
            <a:r>
              <a:rPr lang="en-US" sz="2200" dirty="0"/>
              <a:t> </a:t>
            </a:r>
            <a:r>
              <a:rPr lang="en-US" sz="2200" dirty="0" err="1"/>
              <a:t>последице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воћу</a:t>
            </a:r>
            <a:r>
              <a:rPr lang="en-US" sz="2200" dirty="0"/>
              <a:t>. </a:t>
            </a:r>
            <a:endParaRPr lang="sr-Cyrl-CS" sz="2200" dirty="0"/>
          </a:p>
          <a:p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југозападу</a:t>
            </a:r>
            <a:r>
              <a:rPr lang="en-US" sz="2200" dirty="0"/>
              <a:t> </a:t>
            </a:r>
            <a:r>
              <a:rPr lang="en-US" sz="2200" dirty="0" err="1"/>
              <a:t>Србије</a:t>
            </a:r>
            <a:r>
              <a:rPr lang="en-US" sz="2200" dirty="0"/>
              <a:t> </a:t>
            </a:r>
            <a:r>
              <a:rPr lang="en-US" sz="2200" dirty="0" err="1"/>
              <a:t>забележено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у </a:t>
            </a:r>
            <a:r>
              <a:rPr lang="en-US" sz="2200" dirty="0" err="1"/>
              <a:t>просеку</a:t>
            </a:r>
            <a:r>
              <a:rPr lang="en-US" sz="2200" dirty="0"/>
              <a:t> 1.2 </a:t>
            </a:r>
            <a:r>
              <a:rPr lang="en-US" sz="2200" dirty="0" err="1"/>
              <a:t>дана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градом</a:t>
            </a:r>
            <a:r>
              <a:rPr lang="en-US" sz="2200" dirty="0"/>
              <a:t> </a:t>
            </a:r>
            <a:r>
              <a:rPr lang="en-US" sz="2200" dirty="0" err="1"/>
              <a:t>годишње</a:t>
            </a:r>
            <a:r>
              <a:rPr lang="en-US" sz="2200" dirty="0"/>
              <a:t> (</a:t>
            </a:r>
            <a:r>
              <a:rPr lang="en-US" sz="2200" dirty="0" err="1"/>
              <a:t>максимум</a:t>
            </a:r>
            <a:r>
              <a:rPr lang="en-US" sz="2200" dirty="0"/>
              <a:t> 2.7 </a:t>
            </a:r>
            <a:r>
              <a:rPr lang="en-US" sz="2200" dirty="0" err="1"/>
              <a:t>дана</a:t>
            </a:r>
            <a:r>
              <a:rPr lang="en-US" sz="2200" dirty="0"/>
              <a:t>), </a:t>
            </a:r>
            <a:r>
              <a:rPr lang="en-US" sz="2200" dirty="0" err="1"/>
              <a:t>док</a:t>
            </a:r>
            <a:r>
              <a:rPr lang="en-US" sz="2200" dirty="0"/>
              <a:t> у </a:t>
            </a:r>
            <a:r>
              <a:rPr lang="en-US" sz="2200" dirty="0" err="1"/>
              <a:t>је</a:t>
            </a:r>
            <a:r>
              <a:rPr lang="en-US" sz="2200" dirty="0"/>
              <a:t> у </a:t>
            </a:r>
            <a:r>
              <a:rPr lang="en-US" sz="2200" dirty="0" err="1"/>
              <a:t>Војводини</a:t>
            </a:r>
            <a:r>
              <a:rPr lang="en-US" sz="2200" dirty="0"/>
              <a:t> </a:t>
            </a:r>
            <a:r>
              <a:rPr lang="en-US" sz="2200" dirty="0" err="1"/>
              <a:t>просечна</a:t>
            </a:r>
            <a:r>
              <a:rPr lang="en-US" sz="2200" dirty="0"/>
              <a:t> </a:t>
            </a:r>
            <a:r>
              <a:rPr lang="en-US" sz="2200" dirty="0" err="1"/>
              <a:t>вредност</a:t>
            </a:r>
            <a:r>
              <a:rPr lang="en-US" sz="2200" dirty="0"/>
              <a:t> 0.7 </a:t>
            </a:r>
            <a:r>
              <a:rPr lang="en-US" sz="2200" dirty="0" err="1"/>
              <a:t>дана</a:t>
            </a:r>
            <a:r>
              <a:rPr lang="en-US" sz="2200" dirty="0"/>
              <a:t> </a:t>
            </a:r>
          </a:p>
          <a:p>
            <a:endParaRPr lang="en-US" dirty="0"/>
          </a:p>
        </p:txBody>
      </p:sp>
      <p:pic>
        <p:nvPicPr>
          <p:cNvPr id="4" name="Picture 3" descr="Macintosh HD:Users:mirjam:Desktop:Screen Shot 2021-06-23 at 5.41.04 PM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4"/>
          <a:stretch/>
        </p:blipFill>
        <p:spPr bwMode="auto">
          <a:xfrm>
            <a:off x="5214942" y="1857364"/>
            <a:ext cx="3032494" cy="3721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/>
              <a:t>ПРОЦЕНА РИЗИКА ОД ГРАДА И НЕПОГОДА ПО РЕГИОНИМА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-214346" y="2143116"/>
          <a:ext cx="10074527" cy="262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name="Document" r:id="rId3" imgW="7094942" imgH="1851025" progId="Word.Document.8">
                  <p:embed/>
                </p:oleObj>
              </mc:Choice>
              <mc:Fallback>
                <p:oleObj name="Document" r:id="rId3" imgW="7094942" imgH="1851025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4346" y="2143116"/>
                        <a:ext cx="10074527" cy="26289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МЕРЕ АДАПТАЦИЈЕ ОД </a:t>
            </a:r>
            <a:r>
              <a:rPr lang="sr-Cyrl-CS" b="1" dirty="0"/>
              <a:t>ГРАДА</a:t>
            </a:r>
            <a:endParaRPr lang="en-US" dirty="0"/>
          </a:p>
        </p:txBody>
      </p:sp>
      <p:pic>
        <p:nvPicPr>
          <p:cNvPr id="4" name="Content Placeholder 3" descr="C:\Documents and Settings\Korisnik\Desktop\Slike\Android 08.07.2014\IMG_20140429_112044.jpg"/>
          <p:cNvPicPr>
            <a:picLocks noGrp="1"/>
          </p:cNvPicPr>
          <p:nvPr>
            <p:ph idx="1"/>
          </p:nvPr>
        </p:nvPicPr>
        <p:blipFill>
          <a:blip r:embed="rId2" cstate="print"/>
          <a:srcRect t="19249" b="23005"/>
          <a:stretch>
            <a:fillRect/>
          </a:stretch>
        </p:blipFill>
        <p:spPr bwMode="auto">
          <a:xfrm>
            <a:off x="357158" y="1071546"/>
            <a:ext cx="8445624" cy="3744416"/>
          </a:xfrm>
          <a:prstGeom prst="rect">
            <a:avLst/>
          </a:prstGeom>
          <a:noFill/>
          <a:ln w="6350">
            <a:solidFill>
              <a:srgbClr val="003300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4286280" cy="556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000240"/>
            <a:ext cx="4000496" cy="326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009748" cy="390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1"/>
            <a:ext cx="4000528" cy="28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7" y="1605756"/>
            <a:ext cx="67151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/>
          <a:lstStyle/>
          <a:p>
            <a:r>
              <a:rPr lang="sr-Cyrl-CS" b="1" dirty="0"/>
              <a:t>ХВАЛА НА ПАЖЊИ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811213" y="434975"/>
          <a:ext cx="7289800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Document" r:id="rId3" imgW="8309995" imgH="2715393" progId="Word.Document.8">
                  <p:embed/>
                </p:oleObj>
              </mc:Choice>
              <mc:Fallback>
                <p:oleObj name="Document" r:id="rId3" imgW="8309995" imgH="2715393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434975"/>
                        <a:ext cx="7289800" cy="238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dejan.djurovic\Desktop\Slije za knjigu\Pucanje gal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071810"/>
            <a:ext cx="2214983" cy="2270022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5" name="Content Placeholder 3" descr="P1010063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286380" y="2786058"/>
            <a:ext cx="2518756" cy="1799705"/>
          </a:xfrm>
          <a:prstGeom prst="rect">
            <a:avLst/>
          </a:prstGeom>
          <a:noFill/>
          <a:ln w="6350">
            <a:solidFill>
              <a:srgbClr val="003300"/>
            </a:solidFill>
          </a:ln>
        </p:spPr>
      </p:pic>
      <p:pic>
        <p:nvPicPr>
          <p:cNvPr id="7" name="Picture 6" descr="C:\Users\dejan.djurovic\Desktop\Slije za knjigu\Rdja i ozegotine.jpg"/>
          <p:cNvPicPr/>
          <p:nvPr/>
        </p:nvPicPr>
        <p:blipFill>
          <a:blip r:embed="rId7" cstate="print"/>
          <a:srcRect t="7570" r="47931" b="7534"/>
          <a:stretch>
            <a:fillRect/>
          </a:stretch>
        </p:blipFill>
        <p:spPr bwMode="auto">
          <a:xfrm>
            <a:off x="4143372" y="4714884"/>
            <a:ext cx="1774987" cy="1836000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808038" y="290513"/>
          <a:ext cx="7993062" cy="2209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Document" r:id="rId3" imgW="9940178" imgH="2706013" progId="Word.Document.8">
                  <p:embed/>
                </p:oleObj>
              </mc:Choice>
              <mc:Fallback>
                <p:oleObj name="Document" r:id="rId3" imgW="9940178" imgH="2706013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290513"/>
                        <a:ext cx="7993062" cy="2209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dejan.djurovic\Desktop\Presentation1.jpg"/>
          <p:cNvPicPr/>
          <p:nvPr/>
        </p:nvPicPr>
        <p:blipFill rotWithShape="1">
          <a:blip r:embed="rId5" cstate="print"/>
          <a:srcRect l="3123" b="27513"/>
          <a:stretch/>
        </p:blipFill>
        <p:spPr bwMode="auto">
          <a:xfrm>
            <a:off x="285720" y="2143116"/>
            <a:ext cx="3348990" cy="1871835"/>
          </a:xfrm>
          <a:prstGeom prst="rect">
            <a:avLst/>
          </a:prstGeom>
          <a:noFill/>
          <a:ln w="6350" cap="flat" cmpd="sng" algn="ctr">
            <a:solidFill>
              <a:srgbClr val="0033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hampion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214810" y="3714752"/>
            <a:ext cx="1897892" cy="2489098"/>
          </a:xfrm>
          <a:prstGeom prst="rect">
            <a:avLst/>
          </a:prstGeom>
          <a:ln w="6350">
            <a:solidFill>
              <a:srgbClr val="003300"/>
            </a:solidFill>
          </a:ln>
        </p:spPr>
      </p:pic>
      <p:pic>
        <p:nvPicPr>
          <p:cNvPr id="7" name="Picture 6" descr="D:\Svi Podaci\Desktop\IMG_20200713_111909.jpg"/>
          <p:cNvPicPr/>
          <p:nvPr/>
        </p:nvPicPr>
        <p:blipFill>
          <a:blip r:embed="rId7" cstate="print"/>
          <a:srcRect r="21232" b="22532"/>
          <a:stretch>
            <a:fillRect/>
          </a:stretch>
        </p:blipFill>
        <p:spPr bwMode="auto">
          <a:xfrm>
            <a:off x="6286512" y="2428868"/>
            <a:ext cx="2000550" cy="2361905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2124" y="4000504"/>
            <a:ext cx="216113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928662" y="0"/>
          <a:ext cx="7086600" cy="298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Document" r:id="rId3" imgW="8309995" imgH="3505804" progId="Word.Document.8">
                  <p:embed/>
                </p:oleObj>
              </mc:Choice>
              <mc:Fallback>
                <p:oleObj name="Document" r:id="rId3" imgW="8309995" imgH="3505804" progId="Word.Document.8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0"/>
                        <a:ext cx="7086600" cy="2989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dejan.djurovic\Desktop\Slije za knjigu\Ostecenja od grada, ajdared.jpg"/>
          <p:cNvPicPr/>
          <p:nvPr/>
        </p:nvPicPr>
        <p:blipFill>
          <a:blip r:embed="rId5" cstate="print"/>
          <a:srcRect l="25728" t="9455" r="38149" b="66794"/>
          <a:stretch>
            <a:fillRect/>
          </a:stretch>
        </p:blipFill>
        <p:spPr bwMode="auto">
          <a:xfrm>
            <a:off x="214282" y="3071810"/>
            <a:ext cx="2928958" cy="2424535"/>
          </a:xfrm>
          <a:prstGeom prst="rect">
            <a:avLst/>
          </a:prstGeom>
          <a:noFill/>
          <a:ln w="63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49156" name="Picture 4" descr="C:\Documents and Settings\Korisnik\Desktop\downlo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000372"/>
            <a:ext cx="3213612" cy="2428892"/>
          </a:xfrm>
          <a:prstGeom prst="rect">
            <a:avLst/>
          </a:prstGeom>
          <a:noFill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643446"/>
            <a:ext cx="295369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1709</Words>
  <Application>Microsoft Office PowerPoint</Application>
  <PresentationFormat>On-screen Show (4:3)</PresentationFormat>
  <Paragraphs>164</Paragraphs>
  <Slides>67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Cambria</vt:lpstr>
      <vt:lpstr>Times New Roman</vt:lpstr>
      <vt:lpstr>Office Theme</vt:lpstr>
      <vt:lpstr>Document</vt:lpstr>
      <vt:lpstr>  </vt:lpstr>
      <vt:lpstr>PowerPoint Presentation</vt:lpstr>
      <vt:lpstr>Стање воћарства у Републици Србији</vt:lpstr>
      <vt:lpstr>Утицај климатских фактора на воћке и мере њихове адаптације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Рејонизација воћарске производње</vt:lpstr>
      <vt:lpstr>Енергетски и материјални ресурси пољопривредног станишта</vt:lpstr>
      <vt:lpstr>СВЕТЛОСТ И ТОПЛОТА</vt:lpstr>
      <vt:lpstr>PowerPoint Presentation</vt:lpstr>
      <vt:lpstr>PowerPoint Presentation</vt:lpstr>
      <vt:lpstr>PowerPoint Presentation</vt:lpstr>
      <vt:lpstr>PowerPoint Presentation</vt:lpstr>
      <vt:lpstr>ПОДЕЛА РЕЈОНА</vt:lpstr>
      <vt:lpstr>ТОПЛОТНИ УСЛОВИ ЗА ГАЈЕЊЕ ВОЋНИХ ВРСТА У НИШАВСКОМ ОКРУГУ </vt:lpstr>
      <vt:lpstr>Касне сорте јабука</vt:lpstr>
      <vt:lpstr>Кајсија</vt:lpstr>
      <vt:lpstr>Вишња</vt:lpstr>
      <vt:lpstr>Бресква</vt:lpstr>
      <vt:lpstr>Јагода</vt:lpstr>
      <vt:lpstr>Малина</vt:lpstr>
      <vt:lpstr>ТОПЛОТНИ УСЛОВИ ЗА ГАЈЕЊЕ ВОЋНИХ ВРСТА У ЈАБЛАНИЧКОМ  ОКРУГУ </vt:lpstr>
      <vt:lpstr>Касне сорте јабука</vt:lpstr>
      <vt:lpstr>Кајсија</vt:lpstr>
      <vt:lpstr>Вишња</vt:lpstr>
      <vt:lpstr>Бресква</vt:lpstr>
      <vt:lpstr>Јагода</vt:lpstr>
      <vt:lpstr>Малина</vt:lpstr>
      <vt:lpstr>ТОПЛОТНИ УСЛОВИ ЗА ГАЈЕЊЕ ВОЋНИХ ВРСТА У ПИРОТСКОМ  ОКРУГУ </vt:lpstr>
      <vt:lpstr>Касне сорте јабука</vt:lpstr>
      <vt:lpstr>Кајсија</vt:lpstr>
      <vt:lpstr>Вишња</vt:lpstr>
      <vt:lpstr>Бресква</vt:lpstr>
      <vt:lpstr>Јагода</vt:lpstr>
      <vt:lpstr>Малина</vt:lpstr>
      <vt:lpstr>ТОПЛОТНИ УСЛОВИ ЗА ГАЈЕЊЕ ВОЋНИХ ВРСТА У ПЧИЊСКОМ  ОКРУГУ </vt:lpstr>
      <vt:lpstr>Касне сорте јабука</vt:lpstr>
      <vt:lpstr>Кајсија</vt:lpstr>
      <vt:lpstr>Вишња</vt:lpstr>
      <vt:lpstr>Бресква</vt:lpstr>
      <vt:lpstr>Јагода</vt:lpstr>
      <vt:lpstr>Малина</vt:lpstr>
      <vt:lpstr>Процена ризика и рањивости у воћарству у будућности</vt:lpstr>
      <vt:lpstr>PowerPoint Presentation</vt:lpstr>
      <vt:lpstr>ДУЖИНА ПЕРИОДА ВЕГЕТАЦИЈЕ</vt:lpstr>
      <vt:lpstr>РИЗИК ОД ПОЗНОГ ПРОЛЕЋНОГ МРАЗА</vt:lpstr>
      <vt:lpstr>Ризик од мраза (према моделу – 75 перцентил) за бадем и кајсију</vt:lpstr>
      <vt:lpstr>Ризик од мраза (према моделу – 75 перцентил) за јабуку и крушку</vt:lpstr>
      <vt:lpstr>ПРОЦЕНА РИЗИКА ОД ПОЗНОГ ПРОЛЕЋНОГ МРАЗА</vt:lpstr>
      <vt:lpstr>МЕРЕ АДАПТАЦИЈЕ ОД НИСКИХ ТЕМПЕРАТУРА </vt:lpstr>
      <vt:lpstr>PowerPoint Presentation</vt:lpstr>
      <vt:lpstr>РИЗИК ОД ВИСОКИХ ТЕМПЕРАТУРА</vt:lpstr>
      <vt:lpstr>Ризик од високих температура (према моделу – 75 перцентил) за бадем и кајсију</vt:lpstr>
      <vt:lpstr>Ризик од високих температура (према моделу – 75 перцентил) за јабуку и крушку</vt:lpstr>
      <vt:lpstr>ПРОЦЕНА РИЗИКА ОД ВИСОКИХ ТЕМПЕРАТУРА ПО РЕГИОНИМА ЗА</vt:lpstr>
      <vt:lpstr>ПРОЦЕНА РИЗИКА ОД ВИСОКИХ ТЕМПЕРАТУРА ПО РЕГИОНИМА ЗА ОСЕТЉИВЕ ВРСТЕ</vt:lpstr>
      <vt:lpstr>МЕРЕ АДАПТАЦИЈЕ ОД ВИСОКИХ ТЕМПЕРАТУРА  </vt:lpstr>
      <vt:lpstr>РИЗИК ОД ГРАДА И ВРЕМЕНСКИХ НЕПОГОДА</vt:lpstr>
      <vt:lpstr>ПРОЦЕНА РИЗИКА ОД ГРАДА И НЕПОГОДА ПО РЕГИОНИМА </vt:lpstr>
      <vt:lpstr>МЕРЕ АДАПТАЦИЈЕ ОД ГРАДА</vt:lpstr>
      <vt:lpstr>PowerPoint Presentation</vt:lpstr>
      <vt:lpstr>PowerPoint Presentation</vt:lpstr>
      <vt:lpstr>PowerPoint Presentation</vt:lpstr>
      <vt:lpstr>ХВАЛА НА ПАЖЊИ</vt:lpstr>
    </vt:vector>
  </TitlesOfParts>
  <Company>Faculty of Agriculture / Belgrade - Zemun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Утицај климатских промена на производњу воћа</dc:title>
  <dc:creator>Korisnik</dc:creator>
  <cp:lastModifiedBy>Zorica Rankovic-Vasic</cp:lastModifiedBy>
  <cp:revision>90</cp:revision>
  <dcterms:created xsi:type="dcterms:W3CDTF">2021-10-11T08:31:43Z</dcterms:created>
  <dcterms:modified xsi:type="dcterms:W3CDTF">2021-11-16T22:12:05Z</dcterms:modified>
</cp:coreProperties>
</file>