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5"/>
  </p:sldMasterIdLst>
  <p:notesMasterIdLst>
    <p:notesMasterId r:id="rId19"/>
  </p:notesMasterIdLst>
  <p:sldIdLst>
    <p:sldId id="461" r:id="rId6"/>
    <p:sldId id="435" r:id="rId7"/>
    <p:sldId id="421" r:id="rId8"/>
    <p:sldId id="463" r:id="rId9"/>
    <p:sldId id="450" r:id="rId10"/>
    <p:sldId id="464" r:id="rId11"/>
    <p:sldId id="452" r:id="rId12"/>
    <p:sldId id="453" r:id="rId13"/>
    <p:sldId id="454" r:id="rId14"/>
    <p:sldId id="465" r:id="rId15"/>
    <p:sldId id="455" r:id="rId16"/>
    <p:sldId id="456" r:id="rId17"/>
    <p:sldId id="4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34E85"/>
    <a:srgbClr val="376092"/>
    <a:srgbClr val="046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1" autoAdjust="0"/>
    <p:restoredTop sz="94249" autoAdjust="0"/>
  </p:normalViewPr>
  <p:slideViewPr>
    <p:cSldViewPr snapToGrid="0" snapToObjects="1">
      <p:cViewPr varScale="1">
        <p:scale>
          <a:sx n="59" d="100"/>
          <a:sy n="59" d="100"/>
        </p:scale>
        <p:origin x="29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53B55-EA32-4AE7-A50F-593518A953F8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8BD89-A85C-4347-B103-27916069B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1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6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8BD89-A85C-4347-B103-27916069B0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6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A5B008-0300-494D-8CC7-50F4AE8D4D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5618AC-FCE5-9545-A06C-F73B94FCF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82" y="3031435"/>
            <a:ext cx="10831144" cy="1022224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72E17F-73DC-4E47-B357-39CB55DCC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82" y="4053659"/>
            <a:ext cx="7825947" cy="625474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DEF2F31D-0BDC-F549-9C33-1362DE75CE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5308" y="456106"/>
            <a:ext cx="639857" cy="12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8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4537C3-8C67-D940-A567-1C8EDCF826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ED03D8C-1934-6041-89AB-D85CD623D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86898" y="2190236"/>
            <a:ext cx="1218203" cy="24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EB64-C0C7-6C43-B1A2-51C21FE1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65FCF-499D-6E45-B3AF-F414ABF50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77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21F9-4398-B14F-B02F-EFA3BCAC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7F5E4-EAD3-8B42-9885-D7319185C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09CEA-A734-4A44-92E3-56758F5C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4D1F-F0BD-8B43-9624-DE52BC95A2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26995-C0D3-1C4D-B316-C55A678E7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2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3F0D6-21E2-AD40-ADB2-86E6C0E8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DB3F4-A41E-B74E-81FF-2CE011381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B1B4E-770D-634E-8CC9-C8F7CDB0E1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1D713-21DD-7344-87D9-DD08DE310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33EC3E-0F82-FA49-928B-1093BF6A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894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0183A-87FA-904B-B8FC-31D5F4DD7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1005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529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74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F9904-060E-9243-9D0A-72C1077A0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42856-C495-1740-834F-9EEB4CA77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6381"/>
            <a:ext cx="3932237" cy="43426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059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4DC307-33D6-2F4C-BE6C-9B3D37B57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580322"/>
            <a:ext cx="6172200" cy="428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DAB67-A291-1945-B3C2-A6150D8EC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322"/>
            <a:ext cx="3932237" cy="4288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686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B126BB-C052-2B43-864C-1221AD1D486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1168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5A9E4-E614-D84D-9314-C67550366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6AA1CD7-E794-3B4E-9D32-982B035D3E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96870" y="92933"/>
            <a:ext cx="494011" cy="1000372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1958FA5-E4DB-B34C-9943-858EA1512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96" y="248478"/>
            <a:ext cx="10515600" cy="8105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70596-D987-644D-87F0-1FF9E4EF055A}"/>
              </a:ext>
            </a:extLst>
          </p:cNvPr>
          <p:cNvSpPr txBox="1"/>
          <p:nvPr userDrawn="1"/>
        </p:nvSpPr>
        <p:spPr>
          <a:xfrm>
            <a:off x="7820687" y="6513183"/>
            <a:ext cx="39458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tx1">
                    <a:alpha val="75000"/>
                  </a:schemeClr>
                </a:solidFill>
              </a:rPr>
              <a:t>UNITED NATIONS DEVELOPMENT PROGRAMME</a:t>
            </a:r>
          </a:p>
        </p:txBody>
      </p:sp>
    </p:spTree>
    <p:extLst>
      <p:ext uri="{BB962C8B-B14F-4D97-AF65-F5344CB8AC3E}">
        <p14:creationId xmlns:p14="http://schemas.microsoft.com/office/powerpoint/2010/main" val="365593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FFA26AB-8DB2-C94A-8178-0FB61847F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5130" y="4540828"/>
            <a:ext cx="4184073" cy="1163782"/>
          </a:xfrm>
        </p:spPr>
        <p:txBody>
          <a:bodyPr>
            <a:normAutofit/>
          </a:bodyPr>
          <a:lstStyle/>
          <a:p>
            <a:pPr algn="ctr"/>
            <a:r>
              <a:rPr lang="sr-Cyrl-RS" sz="2000" i="1" dirty="0">
                <a:latin typeface="Calibri" panose="020F0502020204030204" pitchFamily="34" charset="0"/>
              </a:rPr>
              <a:t>Ниш</a:t>
            </a:r>
          </a:p>
          <a:p>
            <a:pPr algn="ctr"/>
            <a:r>
              <a:rPr lang="sr-Latn-RS" sz="2000" i="1" dirty="0">
                <a:latin typeface="Calibri" panose="020F0502020204030204" pitchFamily="34" charset="0"/>
              </a:rPr>
              <a:t>17. – 18. </a:t>
            </a:r>
            <a:r>
              <a:rPr lang="sr-Cyrl-RS" sz="2000" i="1" dirty="0">
                <a:latin typeface="Calibri" panose="020F0502020204030204" pitchFamily="34" charset="0"/>
              </a:rPr>
              <a:t>новембар</a:t>
            </a:r>
            <a:r>
              <a:rPr lang="sr-Latn-RS" sz="2000" i="1" dirty="0">
                <a:latin typeface="Calibri" panose="020F0502020204030204" pitchFamily="34" charset="0"/>
              </a:rPr>
              <a:t> 2021</a:t>
            </a:r>
            <a:r>
              <a:rPr lang="sr-Cyrl-RS" sz="2000" i="1" dirty="0">
                <a:latin typeface="Calibri" panose="020F0502020204030204" pitchFamily="34" charset="0"/>
              </a:rPr>
              <a:t>.</a:t>
            </a:r>
            <a:endParaRPr lang="sr-Latn-RS" sz="2000" i="1" dirty="0">
              <a:latin typeface="Calibri" panose="020F0502020204030204" pitchFamily="34" charset="0"/>
            </a:endParaRPr>
          </a:p>
          <a:p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66CA3-D5DC-4414-8FCC-63CF415E49EC}"/>
              </a:ext>
            </a:extLst>
          </p:cNvPr>
          <p:cNvSpPr txBox="1"/>
          <p:nvPr/>
        </p:nvSpPr>
        <p:spPr>
          <a:xfrm>
            <a:off x="427444" y="5967233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78E73CBB-551A-4766-A69A-221C5CC7C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53" y="2281069"/>
            <a:ext cx="7048385" cy="1183565"/>
          </a:xfrm>
        </p:spPr>
        <p:txBody>
          <a:bodyPr>
            <a:normAutofit/>
          </a:bodyPr>
          <a:lstStyle/>
          <a:p>
            <a:pPr algn="ctr"/>
            <a:br>
              <a:rPr lang="sr-Latn-RS" sz="2400" dirty="0">
                <a:latin typeface="Calibri" panose="020F0502020204030204" pitchFamily="34" charset="0"/>
              </a:rPr>
            </a:br>
            <a:br>
              <a:rPr lang="sr-Latn-RS" sz="2400" dirty="0">
                <a:latin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09F3C8-9B6A-4EB4-9D7F-D20604201B42}"/>
              </a:ext>
            </a:extLst>
          </p:cNvPr>
          <p:cNvSpPr/>
          <p:nvPr/>
        </p:nvSpPr>
        <p:spPr>
          <a:xfrm>
            <a:off x="858128" y="2079639"/>
            <a:ext cx="105929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GB" sz="2800" dirty="0">
                <a:latin typeface="Calibri" panose="020F0502020204030204" pitchFamily="34" charset="0"/>
              </a:rPr>
            </a:br>
            <a:r>
              <a:rPr lang="en-GB" sz="2800" dirty="0">
                <a:latin typeface="Calibri" panose="020F0502020204030204" pitchFamily="34" charset="0"/>
              </a:rPr>
              <a:t>“</a:t>
            </a:r>
            <a:r>
              <a:rPr lang="en-GB" sz="2800" i="1" dirty="0">
                <a:latin typeface="Calibri" panose="020F0502020204030204" pitchFamily="34" charset="0"/>
              </a:rPr>
              <a:t>Advancing medium and long-term adaptation planning in the Republic of Serbia – NAP GCF”</a:t>
            </a:r>
            <a:endParaRPr lang="sr-Cyrl-RS" sz="2800" i="1" dirty="0">
              <a:latin typeface="Calibri" panose="020F0502020204030204" pitchFamily="34" charset="0"/>
            </a:endParaRPr>
          </a:p>
          <a:p>
            <a:pPr algn="ctr"/>
            <a:r>
              <a:rPr lang="sr-Cyrl-RS" sz="2800" i="1" dirty="0">
                <a:solidFill>
                  <a:srgbClr val="FF0000"/>
                </a:solidFill>
                <a:latin typeface="Calibri" panose="020F0502020204030204" pitchFamily="34" charset="0"/>
              </a:rPr>
              <a:t>Унапређење средњерочног и дугорочног планирања мера прилагођавања на измењене климатске услове у Републици Србији</a:t>
            </a:r>
            <a:endParaRPr lang="en-US" sz="28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613CA586-08B3-48A2-9BB6-66B0EA49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80" y="510126"/>
            <a:ext cx="1698378" cy="1698378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BCD7E3AE-7A93-4479-AEF9-3318E53B1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190" y="249346"/>
            <a:ext cx="1481620" cy="163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4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D3F3D-C7CD-4F57-8DC2-431D2089A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629" y="1722354"/>
            <a:ext cx="6924306" cy="1358033"/>
          </a:xfrm>
        </p:spPr>
        <p:txBody>
          <a:bodyPr>
            <a:normAutofit/>
          </a:bodyPr>
          <a:lstStyle/>
          <a:p>
            <a:r>
              <a:rPr lang="sr-Cyrl-R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Кретање окаца</a:t>
            </a:r>
            <a:b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0DBC3-82F3-47E7-9A6E-583F1CEDC5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F597ED47-4424-4F62-A0FB-EF9DB34C3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542" y="4284827"/>
            <a:ext cx="1649620" cy="2199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0B490-EB28-4054-AE4A-B296CA18A0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2" r="24768"/>
          <a:stretch/>
        </p:blipFill>
        <p:spPr bwMode="auto">
          <a:xfrm>
            <a:off x="100292" y="3309798"/>
            <a:ext cx="8487103" cy="3320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45AD6-0E85-4634-A2F8-5DA59B465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691" t="18889" b="16591"/>
          <a:stretch/>
        </p:blipFill>
        <p:spPr>
          <a:xfrm>
            <a:off x="10167688" y="91777"/>
            <a:ext cx="1979286" cy="3758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1A84A4-D7C4-46E3-BCBE-E79B5EF7350E}"/>
              </a:ext>
            </a:extLst>
          </p:cNvPr>
          <p:cNvSpPr txBox="1"/>
          <p:nvPr/>
        </p:nvSpPr>
        <p:spPr>
          <a:xfrm>
            <a:off x="1468130" y="3364217"/>
            <a:ext cx="1569419" cy="662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sr-Cyrl-RS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&lt;-2</a:t>
            </a:r>
            <a:r>
              <a:rPr lang="sr-Cyrl-RS" sz="18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endParaRPr lang="sr-Cyrl-RS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sr-Cyrl-R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1986-2005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E1FFC5-B423-4D06-9859-9C9FFB469313}"/>
              </a:ext>
            </a:extLst>
          </p:cNvPr>
          <p:cNvSpPr txBox="1"/>
          <p:nvPr/>
        </p:nvSpPr>
        <p:spPr>
          <a:xfrm>
            <a:off x="4243053" y="3336084"/>
            <a:ext cx="1569419" cy="662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sr-Cyrl-RS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&lt;-2</a:t>
            </a:r>
            <a:r>
              <a:rPr lang="sr-Cyrl-RS" sz="18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endParaRPr lang="sr-Cyrl-RS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sr-Cyrl-R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2021-2040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58AD4-4B1A-4D54-ABCE-4BC30EF8B723}"/>
              </a:ext>
            </a:extLst>
          </p:cNvPr>
          <p:cNvSpPr txBox="1"/>
          <p:nvPr/>
        </p:nvSpPr>
        <p:spPr>
          <a:xfrm>
            <a:off x="7164238" y="3354124"/>
            <a:ext cx="1569419" cy="662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sr-Cyrl-RS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&lt;-2</a:t>
            </a:r>
            <a:r>
              <a:rPr lang="sr-Cyrl-RS" sz="1800" i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en-US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endParaRPr lang="sr-Cyrl-RS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sr-Cyrl-R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2041-2060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BC1C76-6BC3-468F-BC75-0655A2D3E7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00" t="26481" r="37162" b="40526"/>
          <a:stretch/>
        </p:blipFill>
        <p:spPr>
          <a:xfrm>
            <a:off x="8553568" y="740006"/>
            <a:ext cx="1467858" cy="22625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2BA477-52A3-4336-9AF0-BB0F78597121}"/>
              </a:ext>
            </a:extLst>
          </p:cNvPr>
          <p:cNvSpPr txBox="1"/>
          <p:nvPr/>
        </p:nvSpPr>
        <p:spPr>
          <a:xfrm>
            <a:off x="393700" y="15195"/>
            <a:ext cx="80136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Ризик од појаве ниских температура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sr-Cyrl-R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ваздуха (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</a:t>
            </a:r>
            <a:r>
              <a:rPr lang="sr-Cyrl-R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&lt;-2</a:t>
            </a:r>
            <a:r>
              <a:rPr lang="sr-Cyrl-RS" sz="36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sr-Cyrl-R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на почетку вегетације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65593F-D9DF-4417-9AF5-1C0A606BD0F1}"/>
              </a:ext>
            </a:extLst>
          </p:cNvPr>
          <p:cNvSpPr txBox="1">
            <a:spLocks/>
          </p:cNvSpPr>
          <p:nvPr/>
        </p:nvSpPr>
        <p:spPr>
          <a:xfrm>
            <a:off x="192065" y="1874754"/>
            <a:ext cx="4050988" cy="13580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3000" b="0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Позни пролећни мраз</a:t>
            </a:r>
            <a:b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6F07C66F-76E0-4386-8844-140FD3EDDAE6}"/>
              </a:ext>
            </a:extLst>
          </p:cNvPr>
          <p:cNvSpPr/>
          <p:nvPr/>
        </p:nvSpPr>
        <p:spPr>
          <a:xfrm>
            <a:off x="1668226" y="1426341"/>
            <a:ext cx="596003" cy="1962325"/>
          </a:xfrm>
          <a:prstGeom prst="mathMultiply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23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74AAD-C062-47FC-BE41-DB61489FC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422" y="2631410"/>
            <a:ext cx="8001156" cy="273976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7" descr="P1010054">
            <a:extLst>
              <a:ext uri="{FF2B5EF4-FFF2-40B4-BE49-F238E27FC236}">
                <a16:creationId xmlns:a16="http://schemas.microsoft.com/office/drawing/2014/main" id="{0E8AAF59-F5E3-4CB5-81C4-4A3FE25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62" y="1628370"/>
            <a:ext cx="3967697" cy="296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6892A6-275F-440C-BDA4-CF690D57372C}"/>
              </a:ext>
            </a:extLst>
          </p:cNvPr>
          <p:cNvSpPr txBox="1"/>
          <p:nvPr/>
        </p:nvSpPr>
        <p:spPr>
          <a:xfrm>
            <a:off x="5349633" y="5631498"/>
            <a:ext cx="59737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r-Cyrl-R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Високи ризици од града са тенденцијом повећања </a:t>
            </a:r>
          </a:p>
          <a:p>
            <a:pPr algn="just"/>
            <a:r>
              <a:rPr lang="sr-Cyrl-RS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су у Јабланичком и Пчињском округу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4334BC-A286-492C-A996-10FC89C59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073" y="178524"/>
            <a:ext cx="5565275" cy="1005026"/>
          </a:xfrm>
        </p:spPr>
        <p:txBody>
          <a:bodyPr>
            <a:noAutofit/>
          </a:bodyPr>
          <a:lstStyle/>
          <a:p>
            <a:r>
              <a:rPr lang="sr-Cyrl-RS" sz="3600" b="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Град</a:t>
            </a:r>
            <a:r>
              <a:rPr lang="sr-Latn-RS" sz="3600" b="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sr-Cyrl-RS" sz="3600" b="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ризик и мере борбе</a:t>
            </a:r>
            <a:endParaRPr lang="en-US" sz="3600" b="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D0C716-06F4-4C7E-97CD-E8D7DC14F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46"/>
          <a:stretch/>
        </p:blipFill>
        <p:spPr bwMode="auto">
          <a:xfrm>
            <a:off x="24742" y="0"/>
            <a:ext cx="5153314" cy="6723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846D05F-39DC-4724-A167-A459142E84E6}"/>
              </a:ext>
            </a:extLst>
          </p:cNvPr>
          <p:cNvSpPr/>
          <p:nvPr/>
        </p:nvSpPr>
        <p:spPr>
          <a:xfrm>
            <a:off x="3322203" y="4064016"/>
            <a:ext cx="1262438" cy="1497452"/>
          </a:xfrm>
          <a:prstGeom prst="ellipse">
            <a:avLst/>
          </a:prstGeom>
          <a:noFill/>
          <a:ln w="19050"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88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845F-AF30-4C65-B5C8-E377945E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35" y="88279"/>
            <a:ext cx="10515600" cy="746548"/>
          </a:xfrm>
        </p:spPr>
        <p:txBody>
          <a:bodyPr/>
          <a:lstStyle/>
          <a:p>
            <a:r>
              <a:rPr lang="sr-Cyrl-R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Мере адаптације у виноградарству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92764-F79C-4B7D-99BA-9CC784A0881B}"/>
              </a:ext>
            </a:extLst>
          </p:cNvPr>
          <p:cNvSpPr txBox="1"/>
          <p:nvPr/>
        </p:nvSpPr>
        <p:spPr>
          <a:xfrm>
            <a:off x="4052546" y="2112045"/>
            <a:ext cx="5164089" cy="1724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Примена одговарајућих агро и ампелотехничких мера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(одржавање земљишта, систем гајења, резидба и др.)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Cyrl-C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Мониторинг и адекватна заштита од болести и штеточина</a:t>
            </a:r>
            <a:r>
              <a:rPr lang="sr-Cyrl-C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B6186-EED2-4D36-8EF9-E609964D4533}"/>
              </a:ext>
            </a:extLst>
          </p:cNvPr>
          <p:cNvSpPr txBox="1"/>
          <p:nvPr/>
        </p:nvSpPr>
        <p:spPr>
          <a:xfrm>
            <a:off x="5953015" y="4111255"/>
            <a:ext cx="3762101" cy="18876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Избор </a:t>
            </a:r>
            <a:r>
              <a:rPr lang="sr-Cyrl-C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локалитета гајења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sr-Cyrl-C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Избор сортимента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Постављање противградних мрежа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Органско виноградарство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FD4AC1-538B-4E7F-840E-E3467058969E}"/>
              </a:ext>
            </a:extLst>
          </p:cNvPr>
          <p:cNvSpPr txBox="1"/>
          <p:nvPr/>
        </p:nvSpPr>
        <p:spPr>
          <a:xfrm>
            <a:off x="231579" y="1198021"/>
            <a:ext cx="9391306" cy="86517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Ревизија рејонизације виноградарских географских производних подручја </a:t>
            </a:r>
            <a:r>
              <a:rPr lang="sr-Cyrl-RS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винородне </a:t>
            </a:r>
            <a:r>
              <a:rPr lang="ru-RU" sz="2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Србије</a:t>
            </a:r>
            <a:endParaRPr lang="en-US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811B48-0243-4FD3-8631-325B0F3EE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135" y="1496793"/>
            <a:ext cx="1854200" cy="247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1008B6-FD15-48DA-8990-4A39542D6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050" y="4102142"/>
            <a:ext cx="1692369" cy="2256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87FC21-36E2-46D6-AC26-B5FD4F646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90" y="2332417"/>
            <a:ext cx="3237614" cy="4316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B84104-0160-4291-BDCA-573670922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380" y="3847082"/>
            <a:ext cx="2101616" cy="28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3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CC54E1-7F71-4D8F-9426-B69CB5A46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635" y="353958"/>
            <a:ext cx="8195376" cy="615008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E5F210-420F-4DFE-8797-7F93C18D1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646" y="88279"/>
            <a:ext cx="4912243" cy="1005026"/>
          </a:xfrm>
        </p:spPr>
        <p:txBody>
          <a:bodyPr>
            <a:normAutofit/>
          </a:bodyPr>
          <a:lstStyle/>
          <a:p>
            <a:r>
              <a:rPr lang="sr-Cyrl-R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Хвала на пажњи!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E4C27D-F3F8-48A3-B0A6-9C907FD11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38" r="20466"/>
          <a:stretch/>
        </p:blipFill>
        <p:spPr>
          <a:xfrm>
            <a:off x="10184597" y="1435395"/>
            <a:ext cx="1566768" cy="4941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3213CD-7A94-4C69-9C44-DCA56A365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911" y="3378014"/>
            <a:ext cx="2248786" cy="2998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359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B66CA3-D5DC-4414-8FCC-63CF415E49EC}"/>
              </a:ext>
            </a:extLst>
          </p:cNvPr>
          <p:cNvSpPr txBox="1"/>
          <p:nvPr/>
        </p:nvSpPr>
        <p:spPr>
          <a:xfrm>
            <a:off x="427444" y="5953165"/>
            <a:ext cx="1152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70C0"/>
                </a:solidFill>
              </a:rPr>
              <a:t>” </a:t>
            </a:r>
            <a:r>
              <a:rPr lang="en-US" sz="1200" i="1" dirty="0">
                <a:solidFill>
                  <a:srgbClr val="0070C0"/>
                </a:solidFill>
                <a:latin typeface="+mj-lt"/>
              </a:rPr>
              <a:t>Advancing medium and long-term adaptation planning in the Republic of Serbia – NAP” project is funded by Green Climate Fund (GCF) and implemented by UNDP, in partnership with the Ministry of Agriculture, Forestry and Water Management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7BD5A4-8484-4996-B6F1-600C994A5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444" y="1510018"/>
            <a:ext cx="11527605" cy="43475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sr-Latn-RS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sr-Cyrl-R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Утицај климатских промена и мере адаптације </a:t>
            </a:r>
            <a:endParaRPr lang="sr-Latn-R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r-Cyrl-R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у виноградарству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sr-Latn-RS" dirty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r>
              <a:rPr lang="sr-Cyrl-RS" sz="2400" dirty="0">
                <a:latin typeface="Calibri" panose="020F0502020204030204" pitchFamily="34" charset="0"/>
              </a:rPr>
              <a:t> (Нишавски, Пиротски, Јабланички и Пчињски округ)</a:t>
            </a:r>
          </a:p>
          <a:p>
            <a:pPr algn="ctr">
              <a:buNone/>
            </a:pPr>
            <a:endParaRPr lang="sr-Cyrl-RS" sz="2400" dirty="0">
              <a:latin typeface="Calibri" panose="020F0502020204030204" pitchFamily="34" charset="0"/>
            </a:endParaRPr>
          </a:p>
          <a:p>
            <a:pPr algn="ctr">
              <a:buNone/>
            </a:pPr>
            <a:r>
              <a:rPr lang="sr-Cyrl-RS" sz="2400" dirty="0">
                <a:latin typeface="Calibri" panose="020F0502020204030204" pitchFamily="34" charset="0"/>
              </a:rPr>
              <a:t>Проф. др Зорица Ранковић-Васић</a:t>
            </a:r>
          </a:p>
          <a:p>
            <a:pPr algn="ctr">
              <a:buNone/>
            </a:pPr>
            <a:r>
              <a:rPr lang="sr-Cyrl-RS" sz="2000" i="1" dirty="0">
                <a:latin typeface="Calibri" panose="020F0502020204030204" pitchFamily="34" charset="0"/>
              </a:rPr>
              <a:t>Универзитет у Београду Пољопривредни факултет</a:t>
            </a:r>
            <a:endParaRPr lang="sr-Latn-RS" sz="2000" i="1" dirty="0">
              <a:latin typeface="Calibri" panose="020F0502020204030204" pitchFamily="34" charset="0"/>
            </a:endParaRPr>
          </a:p>
          <a:p>
            <a:endParaRPr lang="sr-Latn-RS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D767557-2254-4ECF-BA61-021856DF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09" y="179683"/>
            <a:ext cx="1267438" cy="1267438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AD1EE46-C9A5-48C4-9EDF-19BD304F4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569" y="0"/>
            <a:ext cx="1044906" cy="11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02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185673-52C2-431C-BCA7-CF600203AB9D}"/>
              </a:ext>
            </a:extLst>
          </p:cNvPr>
          <p:cNvPicPr/>
          <p:nvPr/>
        </p:nvPicPr>
        <p:blipFill>
          <a:blip r:embed="rId2" cstate="print"/>
          <a:srcRect t="2959" b="2711"/>
          <a:stretch>
            <a:fillRect/>
          </a:stretch>
        </p:blipFill>
        <p:spPr bwMode="auto">
          <a:xfrm>
            <a:off x="5525" y="88278"/>
            <a:ext cx="4088009" cy="676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A040E-72C0-4332-8286-AB1E8229EF38}"/>
              </a:ext>
            </a:extLst>
          </p:cNvPr>
          <p:cNvSpPr txBox="1"/>
          <p:nvPr/>
        </p:nvSpPr>
        <p:spPr>
          <a:xfrm>
            <a:off x="4266821" y="1191056"/>
            <a:ext cx="24132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Рејони винородне Србије</a:t>
            </a:r>
            <a:endParaRPr lang="en-US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(Виноградарски атлас, 2015)</a:t>
            </a:r>
            <a:endParaRPr lang="en-US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611D9E-CBCB-4CDF-B9A6-0DBF3E7B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057" y="110051"/>
            <a:ext cx="7620000" cy="1005026"/>
          </a:xfrm>
        </p:spPr>
        <p:txBody>
          <a:bodyPr>
            <a:noAutofit/>
          </a:bodyPr>
          <a:lstStyle/>
          <a:p>
            <a:r>
              <a:rPr lang="sr-Cyrl-RS" sz="3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Рејонизација виноградарских географских производних подручја</a:t>
            </a:r>
            <a:r>
              <a:rPr lang="sr-Latn-RS" sz="3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3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Р. Србије</a:t>
            </a:r>
            <a:endParaRPr lang="en-US" sz="3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AF3296-C1F3-47F3-A6BE-5AF21162F304}"/>
              </a:ext>
            </a:extLst>
          </p:cNvPr>
          <p:cNvSpPr txBox="1"/>
          <p:nvPr/>
        </p:nvSpPr>
        <p:spPr>
          <a:xfrm>
            <a:off x="7623545" y="1441194"/>
            <a:ext cx="4339519" cy="2554545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Климатски чиниоци</a:t>
            </a:r>
          </a:p>
          <a:p>
            <a:pPr algn="ctr"/>
            <a:r>
              <a:rPr lang="sr-Cyrl-R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Виноградарски индекси (1961-2010)</a:t>
            </a:r>
            <a:endParaRPr lang="sr-Latn-R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r-Cyrl-RS" sz="2000" dirty="0">
                <a:latin typeface="Calibri" panose="020F0502020204030204" pitchFamily="34" charset="0"/>
                <a:cs typeface="Calibri" panose="020F0502020204030204" pitchFamily="34" charset="0"/>
              </a:rPr>
              <a:t>Анализа земљишта</a:t>
            </a:r>
          </a:p>
          <a:p>
            <a:pPr algn="ctr"/>
            <a:r>
              <a:rPr lang="sr-Cyrl-RS" sz="2000" dirty="0">
                <a:latin typeface="Calibri" panose="020F0502020204030204" pitchFamily="34" charset="0"/>
                <a:cs typeface="Calibri" panose="020F0502020204030204" pitchFamily="34" charset="0"/>
              </a:rPr>
              <a:t>Границе рејона и виногорја</a:t>
            </a:r>
          </a:p>
          <a:p>
            <a:pPr algn="ctr"/>
            <a:r>
              <a:rPr lang="sr-Cyrl-RS" sz="2000" dirty="0">
                <a:latin typeface="Calibri" panose="020F0502020204030204" pitchFamily="34" charset="0"/>
                <a:cs typeface="Calibri" panose="020F0502020204030204" pitchFamily="34" charset="0"/>
              </a:rPr>
              <a:t>Избор сорти и подлога</a:t>
            </a:r>
          </a:p>
          <a:p>
            <a:pPr algn="ctr"/>
            <a:r>
              <a:rPr lang="sr-Cyrl-RS" sz="2000" dirty="0">
                <a:latin typeface="Calibri" panose="020F0502020204030204" pitchFamily="34" charset="0"/>
                <a:cs typeface="Calibri" panose="020F0502020204030204" pitchFamily="34" charset="0"/>
              </a:rPr>
              <a:t>Систем гајења</a:t>
            </a:r>
          </a:p>
          <a:p>
            <a:pPr algn="ctr"/>
            <a:r>
              <a:rPr lang="sr-Cyrl-RS" sz="2000" dirty="0">
                <a:latin typeface="Calibri" panose="020F0502020204030204" pitchFamily="34" charset="0"/>
                <a:cs typeface="Calibri" panose="020F0502020204030204" pitchFamily="34" charset="0"/>
              </a:rPr>
              <a:t>Приноси</a:t>
            </a:r>
          </a:p>
          <a:p>
            <a:pPr algn="ctr"/>
            <a:r>
              <a:rPr lang="sr-Cyrl-RS" sz="2000" dirty="0">
                <a:latin typeface="Calibri" panose="020F0502020204030204" pitchFamily="34" charset="0"/>
                <a:cs typeface="Calibri" panose="020F0502020204030204" pitchFamily="34" charset="0"/>
              </a:rPr>
              <a:t>Квалитет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B360CE-2690-435E-8420-76A2F752AFAA}"/>
              </a:ext>
            </a:extLst>
          </p:cNvPr>
          <p:cNvSpPr/>
          <p:nvPr/>
        </p:nvSpPr>
        <p:spPr>
          <a:xfrm>
            <a:off x="2009553" y="3530010"/>
            <a:ext cx="1850065" cy="1594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2F3303-D0AE-47AA-AAF2-F80ECD07734F}"/>
              </a:ext>
            </a:extLst>
          </p:cNvPr>
          <p:cNvSpPr txBox="1"/>
          <p:nvPr/>
        </p:nvSpPr>
        <p:spPr>
          <a:xfrm>
            <a:off x="4313994" y="2472536"/>
            <a:ext cx="2535865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mpd="thickThin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региона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 рејона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77 виногорја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r-Cyrl-RS" sz="22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мањи број оаза</a:t>
            </a:r>
            <a:endParaRPr lang="en-US" sz="220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0022C7-2B08-46BB-9DE2-0FD2C59040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932" t="25913" r="12429" b="61374"/>
          <a:stretch/>
        </p:blipFill>
        <p:spPr bwMode="auto">
          <a:xfrm>
            <a:off x="5270728" y="4081131"/>
            <a:ext cx="6511148" cy="170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F83716-B123-445C-9879-F39271401E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886" t="48144" r="13476" b="42864"/>
          <a:stretch/>
        </p:blipFill>
        <p:spPr bwMode="auto">
          <a:xfrm>
            <a:off x="5270725" y="5575492"/>
            <a:ext cx="6511154" cy="120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05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A04B-FAC9-4614-B50C-D90D06E9C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EA4FD-3DC3-4900-AAB4-1DB3EDD5F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099CD-DC37-4CB9-AF55-1058C500E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15" y="0"/>
            <a:ext cx="5143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8E648-D23C-4A33-8E8B-D4C6B1DDA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15" y="3550588"/>
            <a:ext cx="234315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7A876F-030F-4EAB-AE5A-8A38188A36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36" t="32039" r="63975" b="25978"/>
          <a:stretch/>
        </p:blipFill>
        <p:spPr>
          <a:xfrm>
            <a:off x="4274289" y="158298"/>
            <a:ext cx="1033573" cy="2372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14666D-46DB-4528-A660-A588C6B3B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570" y="36715"/>
            <a:ext cx="4649086" cy="619878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0B8B07-28CC-43D2-B96A-8D41CAFD6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420793"/>
              </p:ext>
            </p:extLst>
          </p:nvPr>
        </p:nvGraphicFramePr>
        <p:xfrm>
          <a:off x="3317357" y="3042163"/>
          <a:ext cx="8708065" cy="31191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275">
                  <a:extLst>
                    <a:ext uri="{9D8B030D-6E8A-4147-A177-3AD203B41FA5}">
                      <a16:colId xmlns:a16="http://schemas.microsoft.com/office/drawing/2014/main" val="3530949409"/>
                    </a:ext>
                  </a:extLst>
                </a:gridCol>
                <a:gridCol w="1616149">
                  <a:extLst>
                    <a:ext uri="{9D8B030D-6E8A-4147-A177-3AD203B41FA5}">
                      <a16:colId xmlns:a16="http://schemas.microsoft.com/office/drawing/2014/main" val="798512632"/>
                    </a:ext>
                  </a:extLst>
                </a:gridCol>
                <a:gridCol w="5826641">
                  <a:extLst>
                    <a:ext uri="{9D8B030D-6E8A-4147-A177-3AD203B41FA5}">
                      <a16:colId xmlns:a16="http://schemas.microsoft.com/office/drawing/2014/main" val="1772604139"/>
                    </a:ext>
                  </a:extLst>
                </a:gridCol>
              </a:tblGrid>
              <a:tr h="3759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Регион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Интервал </a:t>
                      </a:r>
                      <a:r>
                        <a:rPr lang="en-US" sz="1800" dirty="0">
                          <a:effectLst/>
                        </a:rPr>
                        <a:t>WI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Карактеристика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5921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Регион</a:t>
                      </a:r>
                      <a:r>
                        <a:rPr lang="en-US" sz="1800" dirty="0">
                          <a:effectLst/>
                        </a:rPr>
                        <a:t> I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&lt; 1389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Само сорте раног зрења достижу одговарајући квалитет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9645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Регион</a:t>
                      </a:r>
                      <a:r>
                        <a:rPr lang="en-US" sz="1800" dirty="0">
                          <a:effectLst/>
                        </a:rPr>
                        <a:t> II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1389-1667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Сорте раног и средњег периода зрења могу дати вина доброг квалитета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9518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Регион</a:t>
                      </a:r>
                      <a:r>
                        <a:rPr lang="en-US" sz="1800" dirty="0">
                          <a:effectLst/>
                        </a:rPr>
                        <a:t> III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1668-1944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solidFill>
                            <a:srgbClr val="FF0000"/>
                          </a:solidFill>
                          <a:effectLst/>
                        </a:rPr>
                        <a:t>Најоптималнија клима за производњу висококвалитетних вина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694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Регион</a:t>
                      </a:r>
                      <a:r>
                        <a:rPr lang="en-US" sz="1800" dirty="0">
                          <a:effectLst/>
                        </a:rPr>
                        <a:t> IV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1945-2222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Вина имају повишен садржај алкохола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7135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Регион</a:t>
                      </a:r>
                      <a:r>
                        <a:rPr lang="en-US" sz="1800" dirty="0">
                          <a:effectLst/>
                        </a:rPr>
                        <a:t>V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2223-2700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</a:rPr>
                        <a:t>Одговарајући услови за производњу грожђа и вина задовољавајућег квалитета за конзумирање у предсезони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1856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06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17CD50-0261-47D6-B8B2-96F477CEA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49" y="3121418"/>
            <a:ext cx="3020908" cy="3549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02869B-B39C-4BB7-A5CC-8D231C3520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237" y="3121419"/>
            <a:ext cx="3022277" cy="3549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ACD4F0-7E0F-43E7-8154-F5E4502FDDF3}"/>
              </a:ext>
            </a:extLst>
          </p:cNvPr>
          <p:cNvSpPr txBox="1"/>
          <p:nvPr/>
        </p:nvSpPr>
        <p:spPr>
          <a:xfrm>
            <a:off x="4637375" y="3121419"/>
            <a:ext cx="1563917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NTX35</a:t>
            </a:r>
            <a:r>
              <a:rPr lang="sr-Cyrl-R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R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(2000-2019</a:t>
            </a:r>
            <a:r>
              <a:rPr lang="sr-Cyrl-R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sr-Cyrl-R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B3E5D4-99EC-4858-9476-B98B87D4E955}"/>
              </a:ext>
            </a:extLst>
          </p:cNvPr>
          <p:cNvSpPr txBox="1"/>
          <p:nvPr/>
        </p:nvSpPr>
        <p:spPr>
          <a:xfrm>
            <a:off x="1669281" y="3121419"/>
            <a:ext cx="1475017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NTX35</a:t>
            </a:r>
            <a:r>
              <a:rPr lang="sr-Cyrl-R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(1961-2010</a:t>
            </a:r>
            <a:r>
              <a:rPr lang="sr-Cyrl-R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sr-Cyrl-R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28D7D3-5472-4F41-BDDC-669000DCF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570" y="112106"/>
            <a:ext cx="2873395" cy="33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37EE3D-40EF-45D3-AE05-8BFDCD71A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449" y="54050"/>
            <a:ext cx="2873395" cy="337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E339B1-1869-415D-B3E7-F8444107F016}"/>
              </a:ext>
            </a:extLst>
          </p:cNvPr>
          <p:cNvSpPr txBox="1"/>
          <p:nvPr/>
        </p:nvSpPr>
        <p:spPr>
          <a:xfrm>
            <a:off x="10597146" y="54050"/>
            <a:ext cx="1563917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</a:t>
            </a:r>
            <a:r>
              <a:rPr lang="sr-Latn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N15</a:t>
            </a:r>
            <a:r>
              <a:rPr lang="sr-Cyrl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(2000-2019</a:t>
            </a:r>
            <a:r>
              <a:rPr lang="sr-Cyrl-RS" sz="2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sr-Cyrl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34183E-39B4-4E43-AB56-30192FC8B986}"/>
              </a:ext>
            </a:extLst>
          </p:cNvPr>
          <p:cNvSpPr txBox="1"/>
          <p:nvPr/>
        </p:nvSpPr>
        <p:spPr>
          <a:xfrm>
            <a:off x="7622825" y="112106"/>
            <a:ext cx="1475017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NT</a:t>
            </a:r>
            <a:r>
              <a:rPr lang="sr-Latn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N1</a:t>
            </a:r>
            <a:r>
              <a:rPr lang="en-U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sr-Cyrl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(1961-2010</a:t>
            </a:r>
            <a:r>
              <a:rPr lang="sr-Cyrl-RS" sz="20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sr-Cyrl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7ABD02-4FD9-4CD4-A1EA-4FCF12464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1699" y="3730509"/>
            <a:ext cx="2566273" cy="30153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65E8EB-5D31-4199-9BDA-B23BA249D1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709" y="3733925"/>
            <a:ext cx="2567375" cy="301538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18D3D8-70AF-421C-96BC-C469EA237B69}"/>
              </a:ext>
            </a:extLst>
          </p:cNvPr>
          <p:cNvSpPr txBox="1"/>
          <p:nvPr/>
        </p:nvSpPr>
        <p:spPr>
          <a:xfrm>
            <a:off x="8197816" y="3656603"/>
            <a:ext cx="1569138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Rveg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R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(1961-2010</a:t>
            </a:r>
            <a:r>
              <a:rPr lang="sr-Cyrl-R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sr-Cyrl-R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00024F-6EB1-46FE-AE58-3E1060BD4E33}"/>
              </a:ext>
            </a:extLst>
          </p:cNvPr>
          <p:cNvSpPr txBox="1"/>
          <p:nvPr/>
        </p:nvSpPr>
        <p:spPr>
          <a:xfrm>
            <a:off x="10790229" y="3688120"/>
            <a:ext cx="1379855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Rveg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sr-Cyrl-R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sr-Latn-R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2000-2019)</a:t>
            </a:r>
            <a:r>
              <a:rPr lang="sr-Cyrl-R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3118E-81C2-485C-939E-6ACD8D27C660}"/>
              </a:ext>
            </a:extLst>
          </p:cNvPr>
          <p:cNvSpPr txBox="1"/>
          <p:nvPr/>
        </p:nvSpPr>
        <p:spPr>
          <a:xfrm>
            <a:off x="983850" y="187083"/>
            <a:ext cx="5027581" cy="707886"/>
          </a:xfrm>
          <a:prstGeom prst="rect">
            <a:avLst/>
          </a:prstGeom>
          <a:noFill/>
          <a:ln cmpd="thickThin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sr-Cyrl-R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Садашњост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8E0E27-2164-488C-B42B-D52AAF4354D8}"/>
              </a:ext>
            </a:extLst>
          </p:cNvPr>
          <p:cNvSpPr/>
          <p:nvPr/>
        </p:nvSpPr>
        <p:spPr>
          <a:xfrm>
            <a:off x="1669281" y="4997301"/>
            <a:ext cx="1392956" cy="12440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811832F-055B-4DE7-AD7E-A57D535E9F07}"/>
              </a:ext>
            </a:extLst>
          </p:cNvPr>
          <p:cNvSpPr/>
          <p:nvPr/>
        </p:nvSpPr>
        <p:spPr>
          <a:xfrm>
            <a:off x="4619623" y="4997301"/>
            <a:ext cx="1391808" cy="12440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764EC1D-4C45-4D13-9C54-0CAA75459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449752"/>
              </p:ext>
            </p:extLst>
          </p:nvPr>
        </p:nvGraphicFramePr>
        <p:xfrm>
          <a:off x="423344" y="967563"/>
          <a:ext cx="5027580" cy="18575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4814">
                  <a:extLst>
                    <a:ext uri="{9D8B030D-6E8A-4147-A177-3AD203B41FA5}">
                      <a16:colId xmlns:a16="http://schemas.microsoft.com/office/drawing/2014/main" val="641799473"/>
                    </a:ext>
                  </a:extLst>
                </a:gridCol>
                <a:gridCol w="1274814">
                  <a:extLst>
                    <a:ext uri="{9D8B030D-6E8A-4147-A177-3AD203B41FA5}">
                      <a16:colId xmlns:a16="http://schemas.microsoft.com/office/drawing/2014/main" val="3957748926"/>
                    </a:ext>
                  </a:extLst>
                </a:gridCol>
                <a:gridCol w="852436">
                  <a:extLst>
                    <a:ext uri="{9D8B030D-6E8A-4147-A177-3AD203B41FA5}">
                      <a16:colId xmlns:a16="http://schemas.microsoft.com/office/drawing/2014/main" val="1461620832"/>
                    </a:ext>
                  </a:extLst>
                </a:gridCol>
                <a:gridCol w="812758">
                  <a:extLst>
                    <a:ext uri="{9D8B030D-6E8A-4147-A177-3AD203B41FA5}">
                      <a16:colId xmlns:a16="http://schemas.microsoft.com/office/drawing/2014/main" val="131620499"/>
                    </a:ext>
                  </a:extLst>
                </a:gridCol>
                <a:gridCol w="812758">
                  <a:extLst>
                    <a:ext uri="{9D8B030D-6E8A-4147-A177-3AD203B41FA5}">
                      <a16:colId xmlns:a16="http://schemas.microsoft.com/office/drawing/2014/main" val="1471978564"/>
                    </a:ext>
                  </a:extLst>
                </a:gridCol>
              </a:tblGrid>
              <a:tr h="8822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sr-Cyrl-RS" sz="1600" dirty="0">
                          <a:effectLst/>
                        </a:rPr>
                        <a:t>Период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sr-Cyrl-RS" sz="1600">
                          <a:effectLst/>
                        </a:rPr>
                        <a:t>Станица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71755" marR="71755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Tveg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NTX35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DI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vert="vert270" anchor="ctr"/>
                </a:tc>
                <a:extLst>
                  <a:ext uri="{0D108BD9-81ED-4DB2-BD59-A6C34878D82A}">
                    <a16:rowId xmlns:a16="http://schemas.microsoft.com/office/drawing/2014/main" val="32724168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sr-Cyrl-RS" sz="1600">
                          <a:effectLst/>
                        </a:rPr>
                        <a:t>2000-2019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Ни</a:t>
                      </a:r>
                      <a:r>
                        <a:rPr lang="sr-Cyrl-RS" sz="1600">
                          <a:effectLst/>
                        </a:rPr>
                        <a:t>ш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19.0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14.7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53.7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57661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Врање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17.7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7.9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75.5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554898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sr-Cyrl-RS" sz="1600" dirty="0">
                          <a:effectLst/>
                        </a:rPr>
                        <a:t>2010-2019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Ниш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19.2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15.1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</a:rPr>
                        <a:t>32.8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42313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Врање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18.0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9.0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56.3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SimSun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0368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779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6DE3-00DE-4D05-94AB-BECCF189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19" y="4336528"/>
            <a:ext cx="3285461" cy="85807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800" dirty="0">
                <a:solidFill>
                  <a:srgbClr val="FF0000"/>
                </a:solidFill>
              </a:rPr>
              <a:t>Повећање екстремно високих температура ваздуха</a:t>
            </a:r>
            <a:endParaRPr lang="en-US" sz="1800" dirty="0">
              <a:solidFill>
                <a:srgbClr val="FF0000"/>
              </a:solidFill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F0047AB-CB13-409B-9565-15D5B3D06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664853"/>
              </p:ext>
            </p:extLst>
          </p:nvPr>
        </p:nvGraphicFramePr>
        <p:xfrm>
          <a:off x="344486" y="1144875"/>
          <a:ext cx="9349213" cy="2880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9585">
                  <a:extLst>
                    <a:ext uri="{9D8B030D-6E8A-4147-A177-3AD203B41FA5}">
                      <a16:colId xmlns:a16="http://schemas.microsoft.com/office/drawing/2014/main" val="1725811678"/>
                    </a:ext>
                  </a:extLst>
                </a:gridCol>
                <a:gridCol w="850604">
                  <a:extLst>
                    <a:ext uri="{9D8B030D-6E8A-4147-A177-3AD203B41FA5}">
                      <a16:colId xmlns:a16="http://schemas.microsoft.com/office/drawing/2014/main" val="2067901924"/>
                    </a:ext>
                  </a:extLst>
                </a:gridCol>
                <a:gridCol w="935665">
                  <a:extLst>
                    <a:ext uri="{9D8B030D-6E8A-4147-A177-3AD203B41FA5}">
                      <a16:colId xmlns:a16="http://schemas.microsoft.com/office/drawing/2014/main" val="3492200701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3618422380"/>
                    </a:ext>
                  </a:extLst>
                </a:gridCol>
                <a:gridCol w="1201479">
                  <a:extLst>
                    <a:ext uri="{9D8B030D-6E8A-4147-A177-3AD203B41FA5}">
                      <a16:colId xmlns:a16="http://schemas.microsoft.com/office/drawing/2014/main" val="3606150163"/>
                    </a:ext>
                  </a:extLst>
                </a:gridCol>
                <a:gridCol w="1020726">
                  <a:extLst>
                    <a:ext uri="{9D8B030D-6E8A-4147-A177-3AD203B41FA5}">
                      <a16:colId xmlns:a16="http://schemas.microsoft.com/office/drawing/2014/main" val="1589813217"/>
                    </a:ext>
                  </a:extLst>
                </a:gridCol>
                <a:gridCol w="2094614">
                  <a:extLst>
                    <a:ext uri="{9D8B030D-6E8A-4147-A177-3AD203B41FA5}">
                      <a16:colId xmlns:a16="http://schemas.microsoft.com/office/drawing/2014/main" val="3336986298"/>
                    </a:ext>
                  </a:extLst>
                </a:gridCol>
              </a:tblGrid>
              <a:tr h="366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sr-Cyrl-RS" sz="18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Период/Индекс</a:t>
                      </a:r>
                      <a:endParaRPr lang="en-US" sz="18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TGOD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TVEG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WI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HI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N35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CI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56947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1961-1990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11.8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17.4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1625.3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2291.1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4.2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11.1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21219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1998-2017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13.1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18.9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1923.5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2613.0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16.2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12.4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41873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1961-2010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 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17.8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1713.8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2259.7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7.7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11.3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30680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2014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13.6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18.2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Топло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1812.7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>
                          <a:effectLst/>
                          <a:latin typeface="+mj-lt"/>
                        </a:rPr>
                        <a:t>Регион </a:t>
                      </a:r>
                      <a:r>
                        <a:rPr lang="en-US" sz="1800">
                          <a:effectLst/>
                          <a:latin typeface="+mj-lt"/>
                        </a:rPr>
                        <a:t>III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2402.4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Топло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2.0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13.6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Хладне ноћи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19041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2015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13.4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19.2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Вруће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2014.2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>
                          <a:effectLst/>
                          <a:latin typeface="+mj-lt"/>
                        </a:rPr>
                        <a:t>Регион </a:t>
                      </a:r>
                      <a:r>
                        <a:rPr lang="en-US" sz="1800">
                          <a:effectLst/>
                          <a:latin typeface="+mj-lt"/>
                        </a:rPr>
                        <a:t>IV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2671.5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Топло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32.0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15.1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Умерене ноћи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8993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2016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13.0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18.6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Топло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1866.1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Регион </a:t>
                      </a:r>
                      <a:r>
                        <a:rPr lang="en-US" sz="1800" dirty="0">
                          <a:effectLst/>
                          <a:latin typeface="+mj-lt"/>
                        </a:rPr>
                        <a:t>III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2515.2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Топло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6.0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11.9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800" dirty="0">
                          <a:effectLst/>
                          <a:latin typeface="+mj-lt"/>
                        </a:rPr>
                        <a:t>Врло хладне ноћи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966590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AA4D295-0F57-4F0C-9391-D68FDF1D0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878605"/>
              </p:ext>
            </p:extLst>
          </p:nvPr>
        </p:nvGraphicFramePr>
        <p:xfrm>
          <a:off x="3622509" y="4139948"/>
          <a:ext cx="7839388" cy="2338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7703">
                  <a:extLst>
                    <a:ext uri="{9D8B030D-6E8A-4147-A177-3AD203B41FA5}">
                      <a16:colId xmlns:a16="http://schemas.microsoft.com/office/drawing/2014/main" val="2587121686"/>
                    </a:ext>
                  </a:extLst>
                </a:gridCol>
                <a:gridCol w="2137552">
                  <a:extLst>
                    <a:ext uri="{9D8B030D-6E8A-4147-A177-3AD203B41FA5}">
                      <a16:colId xmlns:a16="http://schemas.microsoft.com/office/drawing/2014/main" val="257360616"/>
                    </a:ext>
                  </a:extLst>
                </a:gridCol>
                <a:gridCol w="4694133">
                  <a:extLst>
                    <a:ext uri="{9D8B030D-6E8A-4147-A177-3AD203B41FA5}">
                      <a16:colId xmlns:a16="http://schemas.microsoft.com/office/drawing/2014/main" val="1154859514"/>
                    </a:ext>
                  </a:extLst>
                </a:gridCol>
              </a:tblGrid>
              <a:tr h="38760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Индекс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 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1961-1990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1998-2017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1965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TGOD</a:t>
                      </a:r>
                      <a:endParaRPr lang="en-US" sz="16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 </a:t>
                      </a:r>
                      <a:endParaRPr lang="en-US" sz="16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Средња температура порасла за 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1.3°C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0826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TVEG</a:t>
                      </a:r>
                      <a:endParaRPr lang="en-US" sz="16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Топло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Топло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(</a:t>
                      </a:r>
                      <a:r>
                        <a:rPr lang="sr-Cyrl-RS" sz="1600" dirty="0">
                          <a:effectLst/>
                          <a:latin typeface="+mj-lt"/>
                        </a:rPr>
                        <a:t>горња граница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)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375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WI</a:t>
                      </a:r>
                      <a:endParaRPr lang="en-US" sz="16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Регион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II </a:t>
                      </a:r>
                      <a:endParaRPr lang="sr-Cyrl-RS" sz="1600" dirty="0">
                        <a:effectLst/>
                        <a:latin typeface="+mj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(</a:t>
                      </a:r>
                      <a:r>
                        <a:rPr lang="sr-Cyrl-RS" sz="1600" dirty="0">
                          <a:effectLst/>
                          <a:latin typeface="+mj-lt"/>
                        </a:rPr>
                        <a:t>горња граница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)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Регион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 III (</a:t>
                      </a:r>
                      <a:r>
                        <a:rPr lang="sr-Cyrl-RS" sz="1600" dirty="0">
                          <a:effectLst/>
                          <a:latin typeface="+mj-lt"/>
                        </a:rPr>
                        <a:t>горња граница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)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1830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HI</a:t>
                      </a:r>
                      <a:endParaRPr lang="en-US" sz="16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Умерено топло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Топло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0016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j-lt"/>
                        </a:rPr>
                        <a:t>N35</a:t>
                      </a:r>
                      <a:endParaRPr lang="en-US" sz="160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 </a:t>
                      </a:r>
                      <a:endParaRPr lang="sr-Cyrl-RS" sz="1600" dirty="0">
                        <a:effectLst/>
                        <a:latin typeface="+mj-l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sr-Cyrl-R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</a:rPr>
                        <a:t>Просечно појављивање повећано по години за 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12 (4 </a:t>
                      </a:r>
                      <a:r>
                        <a:rPr lang="sr-Cyrl-RS" sz="1600" dirty="0">
                          <a:effectLst/>
                          <a:latin typeface="+mj-lt"/>
                        </a:rPr>
                        <a:t>пута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) 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00931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CI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Веома хладне ноћи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r-Cyrl-RS" sz="1600" dirty="0">
                          <a:effectLst/>
                          <a:latin typeface="+mj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Хладне ноћи</a:t>
                      </a:r>
                      <a:endParaRPr lang="en-US" sz="1600" dirty="0">
                        <a:effectLst/>
                        <a:latin typeface="+mj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3566931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8CA5225E-2C1A-4F16-A43F-5432098DF23B}"/>
              </a:ext>
            </a:extLst>
          </p:cNvPr>
          <p:cNvSpPr txBox="1">
            <a:spLocks/>
          </p:cNvSpPr>
          <p:nvPr/>
        </p:nvSpPr>
        <p:spPr>
          <a:xfrm>
            <a:off x="358313" y="5194605"/>
            <a:ext cx="3285461" cy="946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sz="1800" dirty="0">
                <a:solidFill>
                  <a:srgbClr val="FF0000"/>
                </a:solidFill>
              </a:rPr>
              <a:t>Смањење екстремно ниских температура ваздуха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8919E-EF7B-4DA8-AD31-EA1A87A5D997}"/>
              </a:ext>
            </a:extLst>
          </p:cNvPr>
          <p:cNvSpPr txBox="1"/>
          <p:nvPr/>
        </p:nvSpPr>
        <p:spPr>
          <a:xfrm>
            <a:off x="2623583" y="76262"/>
            <a:ext cx="8104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Вредности и значења климатских виноградарских индекса у Нишу за различите периоде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583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6B86-D83F-4848-B65D-DB829C14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5914" y="202579"/>
            <a:ext cx="2842985" cy="788021"/>
          </a:xfrm>
        </p:spPr>
        <p:txBody>
          <a:bodyPr>
            <a:normAutofit/>
          </a:bodyPr>
          <a:lstStyle/>
          <a:p>
            <a:r>
              <a:rPr lang="sr-Cyrl-RS" sz="4000" b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Будућност</a:t>
            </a:r>
            <a:endParaRPr lang="en-US" sz="4000" b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162604-B013-4FFC-8A49-EB9FBB7494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82" r="24844"/>
          <a:stretch/>
        </p:blipFill>
        <p:spPr bwMode="auto">
          <a:xfrm>
            <a:off x="59689" y="585956"/>
            <a:ext cx="8081089" cy="31664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B0D213-381F-4E75-A436-39298F71952D}"/>
              </a:ext>
            </a:extLst>
          </p:cNvPr>
          <p:cNvSpPr txBox="1"/>
          <p:nvPr/>
        </p:nvSpPr>
        <p:spPr>
          <a:xfrm>
            <a:off x="8364163" y="1423020"/>
            <a:ext cx="2971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Датум почетка вегетације (</a:t>
            </a:r>
            <a:r>
              <a:rPr lang="sr-Latn-R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GSS</a:t>
            </a:r>
            <a:r>
              <a:rPr lang="sr-Cyrl-R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вероватноћа појаве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02597-604A-4740-B756-79DB324BA096}"/>
              </a:ext>
            </a:extLst>
          </p:cNvPr>
          <p:cNvSpPr txBox="1"/>
          <p:nvPr/>
        </p:nvSpPr>
        <p:spPr>
          <a:xfrm>
            <a:off x="1130300" y="740418"/>
            <a:ext cx="193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1986-2005</a:t>
            </a:r>
            <a:endParaRPr lang="en-US" sz="20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10DD5-6144-4668-B7BF-69293F6A5F6A}"/>
              </a:ext>
            </a:extLst>
          </p:cNvPr>
          <p:cNvSpPr txBox="1"/>
          <p:nvPr/>
        </p:nvSpPr>
        <p:spPr>
          <a:xfrm>
            <a:off x="3905289" y="713193"/>
            <a:ext cx="1778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2021-2040</a:t>
            </a:r>
            <a:endParaRPr lang="en-US" sz="20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8346F5-638F-4A57-A744-3638B8F59D18}"/>
              </a:ext>
            </a:extLst>
          </p:cNvPr>
          <p:cNvSpPr txBox="1"/>
          <p:nvPr/>
        </p:nvSpPr>
        <p:spPr>
          <a:xfrm>
            <a:off x="6667539" y="713193"/>
            <a:ext cx="1587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2041-2060</a:t>
            </a:r>
            <a:endParaRPr lang="en-US" sz="20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261089-1B3E-4D58-A110-C48F4F566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87" r="24869"/>
          <a:stretch/>
        </p:blipFill>
        <p:spPr bwMode="auto">
          <a:xfrm>
            <a:off x="4728133" y="3879621"/>
            <a:ext cx="7353378" cy="2881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9F1BFE-4052-4AC2-9C3B-DD0F441D3BAD}"/>
              </a:ext>
            </a:extLst>
          </p:cNvPr>
          <p:cNvSpPr txBox="1"/>
          <p:nvPr/>
        </p:nvSpPr>
        <p:spPr>
          <a:xfrm>
            <a:off x="8379441" y="2978379"/>
            <a:ext cx="3530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sr-Cyrl-R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Датум краја вегетације (</a:t>
            </a:r>
            <a:r>
              <a:rPr lang="sr-Latn-R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GSE</a:t>
            </a:r>
            <a:r>
              <a:rPr lang="sr-Cyrl-R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вероватноћа појаве</a:t>
            </a:r>
            <a:endParaRPr lang="en-US" sz="20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9BEE42-5D90-4AA0-91B0-EF59DB7DA58B}"/>
              </a:ext>
            </a:extLst>
          </p:cNvPr>
          <p:cNvSpPr txBox="1"/>
          <p:nvPr/>
        </p:nvSpPr>
        <p:spPr>
          <a:xfrm>
            <a:off x="5524539" y="3931150"/>
            <a:ext cx="1930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1986-2005</a:t>
            </a:r>
            <a:endParaRPr lang="en-US" sz="20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E351B7-785F-4FBF-8F5C-7FDC6A5D6E17}"/>
              </a:ext>
            </a:extLst>
          </p:cNvPr>
          <p:cNvSpPr txBox="1"/>
          <p:nvPr/>
        </p:nvSpPr>
        <p:spPr>
          <a:xfrm>
            <a:off x="8111528" y="3903925"/>
            <a:ext cx="1778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2021-2040</a:t>
            </a:r>
            <a:endParaRPr lang="en-US" sz="20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67B55-22DE-414E-8E3A-4167B9F85749}"/>
              </a:ext>
            </a:extLst>
          </p:cNvPr>
          <p:cNvSpPr txBox="1"/>
          <p:nvPr/>
        </p:nvSpPr>
        <p:spPr>
          <a:xfrm>
            <a:off x="10604500" y="3950532"/>
            <a:ext cx="1587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2041-2060</a:t>
            </a:r>
            <a:endParaRPr lang="en-US" sz="2000" dirty="0">
              <a:solidFill>
                <a:schemeClr val="tx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AFAE89-861B-4B68-A16B-366DEDDF97D0}"/>
              </a:ext>
            </a:extLst>
          </p:cNvPr>
          <p:cNvSpPr/>
          <p:nvPr/>
        </p:nvSpPr>
        <p:spPr>
          <a:xfrm>
            <a:off x="4270933" y="2199319"/>
            <a:ext cx="914400" cy="914400"/>
          </a:xfrm>
          <a:prstGeom prst="ellipse">
            <a:avLst/>
          </a:prstGeom>
          <a:noFill/>
          <a:ln w="28575">
            <a:solidFill>
              <a:srgbClr val="034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6610EB-79B5-4746-9423-08150F719234}"/>
              </a:ext>
            </a:extLst>
          </p:cNvPr>
          <p:cNvSpPr/>
          <p:nvPr/>
        </p:nvSpPr>
        <p:spPr>
          <a:xfrm>
            <a:off x="7006669" y="2244752"/>
            <a:ext cx="914400" cy="914400"/>
          </a:xfrm>
          <a:prstGeom prst="ellipse">
            <a:avLst/>
          </a:prstGeom>
          <a:noFill/>
          <a:ln w="28575">
            <a:solidFill>
              <a:srgbClr val="034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BBFFE5-0AE9-42B2-9CA0-1FED1408A7DD}"/>
              </a:ext>
            </a:extLst>
          </p:cNvPr>
          <p:cNvSpPr txBox="1"/>
          <p:nvPr/>
        </p:nvSpPr>
        <p:spPr>
          <a:xfrm>
            <a:off x="446452" y="4040023"/>
            <a:ext cx="2971800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r-Cyrl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Вегетација ће наступати раније и завршаваће касније у Нишком и Нишавском виноградарском рејону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EB54A2-50CF-4616-BC31-C665BD80077D}"/>
              </a:ext>
            </a:extLst>
          </p:cNvPr>
          <p:cNvSpPr/>
          <p:nvPr/>
        </p:nvSpPr>
        <p:spPr>
          <a:xfrm>
            <a:off x="8543328" y="5327704"/>
            <a:ext cx="914400" cy="914400"/>
          </a:xfrm>
          <a:prstGeom prst="ellipse">
            <a:avLst/>
          </a:prstGeom>
          <a:noFill/>
          <a:ln w="28575">
            <a:solidFill>
              <a:srgbClr val="034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1ACA80-FDFD-4B26-9E25-9C7D5594454C}"/>
              </a:ext>
            </a:extLst>
          </p:cNvPr>
          <p:cNvSpPr/>
          <p:nvPr/>
        </p:nvSpPr>
        <p:spPr>
          <a:xfrm>
            <a:off x="10941050" y="5334380"/>
            <a:ext cx="914400" cy="914400"/>
          </a:xfrm>
          <a:prstGeom prst="ellipse">
            <a:avLst/>
          </a:prstGeom>
          <a:noFill/>
          <a:ln w="28575">
            <a:solidFill>
              <a:srgbClr val="034E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88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78F6D-C5BD-43A6-A159-523D9FA2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1FD68-CA9D-4886-8B29-9FA46CABB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Cyrl-RS" dirty="0"/>
          </a:p>
          <a:p>
            <a:endParaRPr lang="sr-Cyrl-R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AC00A-80C5-4250-8F86-2837BCB931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91" r="24677"/>
          <a:stretch/>
        </p:blipFill>
        <p:spPr bwMode="auto">
          <a:xfrm>
            <a:off x="140591" y="3176450"/>
            <a:ext cx="8157008" cy="3186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0C59A1-3E59-4BE5-A025-75121F34E237}"/>
              </a:ext>
            </a:extLst>
          </p:cNvPr>
          <p:cNvSpPr txBox="1"/>
          <p:nvPr/>
        </p:nvSpPr>
        <p:spPr>
          <a:xfrm flipH="1">
            <a:off x="8973941" y="4853524"/>
            <a:ext cx="2498588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r-Cyrl-RS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Смањење количина падавина током периода вегетације (</a:t>
            </a:r>
            <a:r>
              <a:rPr lang="sr-Latn-RS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RRVEG</a:t>
            </a:r>
            <a:r>
              <a:rPr lang="sr-Cyrl-RS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 – вероватноћа појаве</a:t>
            </a:r>
            <a:endParaRPr lang="en-US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F30F9-C020-4A3F-918B-291250B47F95}"/>
              </a:ext>
            </a:extLst>
          </p:cNvPr>
          <p:cNvSpPr txBox="1"/>
          <p:nvPr/>
        </p:nvSpPr>
        <p:spPr>
          <a:xfrm>
            <a:off x="1208221" y="3176450"/>
            <a:ext cx="18330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1986-2005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B073DA-3A88-4CB7-8016-CC4D76693DA6}"/>
              </a:ext>
            </a:extLst>
          </p:cNvPr>
          <p:cNvSpPr txBox="1"/>
          <p:nvPr/>
        </p:nvSpPr>
        <p:spPr>
          <a:xfrm>
            <a:off x="4038339" y="3241653"/>
            <a:ext cx="1688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2021-2040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E72D0-9A69-4733-86AB-7CCC7D36E91D}"/>
              </a:ext>
            </a:extLst>
          </p:cNvPr>
          <p:cNvSpPr txBox="1"/>
          <p:nvPr/>
        </p:nvSpPr>
        <p:spPr>
          <a:xfrm>
            <a:off x="6839086" y="3241653"/>
            <a:ext cx="15074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2041-2060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4998C8-0E63-473C-8310-BD070A6F9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0"/>
          <a:stretch/>
        </p:blipFill>
        <p:spPr bwMode="auto">
          <a:xfrm>
            <a:off x="302750" y="23637"/>
            <a:ext cx="10308543" cy="3045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093D606-E97B-4F49-A9F5-037AF5D53B08}"/>
              </a:ext>
            </a:extLst>
          </p:cNvPr>
          <p:cNvSpPr txBox="1"/>
          <p:nvPr/>
        </p:nvSpPr>
        <p:spPr>
          <a:xfrm>
            <a:off x="9388506" y="3241653"/>
            <a:ext cx="26009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18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Повећање средње вегетационе температуре ваздуха (</a:t>
            </a:r>
            <a:r>
              <a:rPr lang="sr-Latn-RS" sz="1800" i="1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Tveg</a:t>
            </a:r>
            <a:r>
              <a:rPr lang="sr-Cyrl-RS" sz="1800" dirty="0">
                <a:solidFill>
                  <a:schemeClr val="tx1">
                    <a:lumMod val="60000"/>
                    <a:lumOff val="40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) – вероватноћа појаве</a:t>
            </a:r>
            <a:endParaRPr lang="en-US" dirty="0">
              <a:solidFill>
                <a:schemeClr val="tx1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938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D4006-F08D-4471-B90E-97DFC0DAC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89" r="25026"/>
          <a:stretch/>
        </p:blipFill>
        <p:spPr bwMode="auto">
          <a:xfrm>
            <a:off x="693723" y="1540220"/>
            <a:ext cx="10653080" cy="4169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F50E06-0855-4DD6-9BFB-8AE042C5A01B}"/>
              </a:ext>
            </a:extLst>
          </p:cNvPr>
          <p:cNvSpPr txBox="1"/>
          <p:nvPr/>
        </p:nvSpPr>
        <p:spPr>
          <a:xfrm>
            <a:off x="1998921" y="1616149"/>
            <a:ext cx="2569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Tx&gt;35</a:t>
            </a:r>
            <a:r>
              <a:rPr lang="sr-Cyrl-RS" sz="1800" i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endParaRPr lang="sr-Cyrl-RS" sz="18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sr-Cyrl-RS" i="1" dirty="0">
                <a:latin typeface="Calibri" panose="020F0502020204030204" pitchFamily="34" charset="0"/>
                <a:cs typeface="Calibri" panose="020F0502020204030204" pitchFamily="34" charset="0"/>
              </a:rPr>
              <a:t>1986-2005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E693C8-9636-4EF7-AD87-95990BC43CFD}"/>
              </a:ext>
            </a:extLst>
          </p:cNvPr>
          <p:cNvSpPr txBox="1"/>
          <p:nvPr/>
        </p:nvSpPr>
        <p:spPr>
          <a:xfrm>
            <a:off x="9691706" y="1746172"/>
            <a:ext cx="1681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Tx&gt;35</a:t>
            </a:r>
            <a:r>
              <a:rPr lang="sr-Cyrl-RS" sz="1800" i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endParaRPr lang="sr-Cyrl-RS" sz="18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sr-Cyrl-RS" i="1" dirty="0">
                <a:latin typeface="Calibri" panose="020F0502020204030204" pitchFamily="34" charset="0"/>
                <a:cs typeface="Calibri" panose="020F0502020204030204" pitchFamily="34" charset="0"/>
              </a:rPr>
              <a:t>2041-2060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81DFD-5D5C-437F-908F-76A977F7462B}"/>
              </a:ext>
            </a:extLst>
          </p:cNvPr>
          <p:cNvSpPr txBox="1"/>
          <p:nvPr/>
        </p:nvSpPr>
        <p:spPr>
          <a:xfrm>
            <a:off x="6047583" y="1616149"/>
            <a:ext cx="1681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Tx&gt;35</a:t>
            </a:r>
            <a:r>
              <a:rPr lang="sr-Cyrl-RS" sz="1800" i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endParaRPr lang="sr-Cyrl-RS" sz="18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sr-Cyrl-RS" i="1" dirty="0">
                <a:latin typeface="Calibri" panose="020F0502020204030204" pitchFamily="34" charset="0"/>
                <a:cs typeface="Calibri" panose="020F0502020204030204" pitchFamily="34" charset="0"/>
              </a:rPr>
              <a:t>2021-2040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8BFBD-5708-4D4B-9C2F-007E841E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30242"/>
            <a:ext cx="10807822" cy="1005026"/>
          </a:xfrm>
        </p:spPr>
        <p:txBody>
          <a:bodyPr>
            <a:normAutofit/>
          </a:bodyPr>
          <a:lstStyle/>
          <a:p>
            <a:r>
              <a:rPr lang="sr-Cyrl-RS" b="0" spc="3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Ризик од високих летњих температура</a:t>
            </a:r>
            <a:endParaRPr lang="en-US" b="0" spc="3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60BF78-BB4F-4C0C-8070-03A78F0F4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8834" y="5252483"/>
            <a:ext cx="2454965" cy="92447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6190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NDP">
      <a:dk1>
        <a:srgbClr val="0468B1"/>
      </a:dk1>
      <a:lt1>
        <a:srgbClr val="FFFFFF"/>
      </a:lt1>
      <a:dk2>
        <a:srgbClr val="44546A"/>
      </a:dk2>
      <a:lt2>
        <a:srgbClr val="E7E6E6"/>
      </a:lt2>
      <a:accent1>
        <a:srgbClr val="0468B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81E8A26D6C246AE44E9FDAFE54C35" ma:contentTypeVersion="2" ma:contentTypeDescription="Create a new document." ma:contentTypeScope="" ma:versionID="2bafee30312a17e35afbe94b7810dbe1">
  <xsd:schema xmlns:xsd="http://www.w3.org/2001/XMLSchema" xmlns:xs="http://www.w3.org/2001/XMLSchema" xmlns:p="http://schemas.microsoft.com/office/2006/metadata/properties" xmlns:ns2="059678d3-0933-4798-85ce-4e8030ba05bc" xmlns:ns3="d6d9d182-1b51-4d13-91b7-4a83422f327c" targetNamespace="http://schemas.microsoft.com/office/2006/metadata/properties" ma:root="true" ma:fieldsID="9e25fca6862e2cb423d20a055f158612" ns2:_="" ns3:_="">
    <xsd:import namespace="059678d3-0933-4798-85ce-4e8030ba05bc"/>
    <xsd:import namespace="d6d9d182-1b51-4d13-91b7-4a83422f327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Thumbnail" minOccurs="0"/>
                <xsd:element ref="ns3:_x0023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678d3-0933-4798-85ce-4e8030ba05b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d9d182-1b51-4d13-91b7-4a83422f327c" elementFormDefault="qualified">
    <xsd:import namespace="http://schemas.microsoft.com/office/2006/documentManagement/types"/>
    <xsd:import namespace="http://schemas.microsoft.com/office/infopath/2007/PartnerControls"/>
    <xsd:element name="Thumbnail" ma:index="11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x0023_" ma:index="12" nillable="true" ma:displayName="#" ma:internalName="_x0023_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d6d9d182-1b51-4d13-91b7-4a83422f327c">
      <Url xsi:nil="true"/>
      <Description xsi:nil="true"/>
    </Thumbnail>
    <_x0023_ xmlns="d6d9d182-1b51-4d13-91b7-4a83422f327c" xsi:nil="true"/>
    <_dlc_DocId xmlns="059678d3-0933-4798-85ce-4e8030ba05bc">UNITPB-486-54015</_dlc_DocId>
    <_dlc_DocIdUrl xmlns="059678d3-0933-4798-85ce-4e8030ba05bc">
      <Url>https://intranet.undp.org/unit/pb/communicate/_layouts/15/DocIdRedir.aspx?ID=UNITPB-486-54015</Url>
      <Description>UNITPB-486-54015</Description>
    </_dlc_DocIdUrl>
  </documentManagement>
</p:properties>
</file>

<file path=customXml/itemProps1.xml><?xml version="1.0" encoding="utf-8"?>
<ds:datastoreItem xmlns:ds="http://schemas.openxmlformats.org/officeDocument/2006/customXml" ds:itemID="{C298140E-C229-4DEF-9022-DBD93A78311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741DC0A-1DCC-4F03-AFCC-17E26D6995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F3DEA2-9199-4D75-AE55-25BE911D27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9678d3-0933-4798-85ce-4e8030ba05bc"/>
    <ds:schemaRef ds:uri="d6d9d182-1b51-4d13-91b7-4a83422f32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1504553-3E3C-4767-9D24-7D5707FBF882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d6d9d182-1b51-4d13-91b7-4a83422f327c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059678d3-0933-4798-85ce-4e8030ba05b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5294</TotalTime>
  <Words>660</Words>
  <Application>Microsoft Office PowerPoint</Application>
  <PresentationFormat>Widescreen</PresentationFormat>
  <Paragraphs>217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</vt:lpstr>
      <vt:lpstr>Symbol</vt:lpstr>
      <vt:lpstr>Times New Roman</vt:lpstr>
      <vt:lpstr>Custom Design</vt:lpstr>
      <vt:lpstr>  </vt:lpstr>
      <vt:lpstr>PowerPoint Presentation</vt:lpstr>
      <vt:lpstr>Рејонизација виноградарских географских производних подручја Р. Србије</vt:lpstr>
      <vt:lpstr>PowerPoint Presentation</vt:lpstr>
      <vt:lpstr>PowerPoint Presentation</vt:lpstr>
      <vt:lpstr>Повећање екстремно високих температура ваздуха</vt:lpstr>
      <vt:lpstr>Будућност</vt:lpstr>
      <vt:lpstr>PowerPoint Presentation</vt:lpstr>
      <vt:lpstr>Ризик од високих летњих температура</vt:lpstr>
      <vt:lpstr>Кретање окаца </vt:lpstr>
      <vt:lpstr>Град – ризик и мере борбе</vt:lpstr>
      <vt:lpstr>Мере адаптације у виноградарству</vt:lpstr>
      <vt:lpstr>Хвала на пажњи!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 radionica i sastanak Radne grupe projekta</dc:title>
  <dc:creator>Miroslav Tadic</dc:creator>
  <cp:lastModifiedBy>Zorica Rankovic-Vasic</cp:lastModifiedBy>
  <cp:revision>279</cp:revision>
  <dcterms:created xsi:type="dcterms:W3CDTF">2020-11-11T14:18:44Z</dcterms:created>
  <dcterms:modified xsi:type="dcterms:W3CDTF">2021-11-16T22:29:19Z</dcterms:modified>
</cp:coreProperties>
</file>