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5"/>
  </p:notesMasterIdLst>
  <p:sldIdLst>
    <p:sldId id="259" r:id="rId5"/>
    <p:sldId id="435" r:id="rId6"/>
    <p:sldId id="436" r:id="rId7"/>
    <p:sldId id="437" r:id="rId8"/>
    <p:sldId id="438" r:id="rId9"/>
    <p:sldId id="442" r:id="rId10"/>
    <p:sldId id="440" r:id="rId11"/>
    <p:sldId id="443" r:id="rId12"/>
    <p:sldId id="441" r:id="rId13"/>
    <p:sldId id="439" r:id="rId14"/>
    <p:sldId id="444" r:id="rId15"/>
    <p:sldId id="445" r:id="rId16"/>
    <p:sldId id="454" r:id="rId17"/>
    <p:sldId id="450" r:id="rId18"/>
    <p:sldId id="447" r:id="rId19"/>
    <p:sldId id="451" r:id="rId20"/>
    <p:sldId id="448" r:id="rId21"/>
    <p:sldId id="449" r:id="rId22"/>
    <p:sldId id="452" r:id="rId23"/>
    <p:sldId id="46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6092"/>
    <a:srgbClr val="034E85"/>
    <a:srgbClr val="04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249" autoAdjust="0"/>
  </p:normalViewPr>
  <p:slideViewPr>
    <p:cSldViewPr snapToGrid="0" snapToObjects="1">
      <p:cViewPr varScale="1">
        <p:scale>
          <a:sx n="93" d="100"/>
          <a:sy n="93" d="100"/>
        </p:scale>
        <p:origin x="18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67F5B2-2DCD-4711-A467-7589F50883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44978-EA41-4794-9461-16B2D25C3B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3859E1-3A79-474B-A6EF-C195FB777312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B9FB55-71D7-429D-9807-D93E1D85DC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3BBCC9-8161-4267-9190-8CB306A4A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86B54-7378-498F-8A8E-CE54FCCDC9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E0558-2B0D-4E9B-BF64-C5C9FC58F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4C3518-FBD5-458D-8AD6-1269E5456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FEF3A77-B522-44D1-9069-D6A7D62E8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F1A954E-B60D-453C-B8EE-86418254C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4D548FA-8817-4A6D-9161-2950AF5D5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B776BF-CBE2-4E92-97B1-09C17CA266A0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01F7A14-A730-47C2-BB2A-CE66456C3A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2DD4778-C90D-4612-B337-DE2E75340A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BD3347A-1CFF-4A35-ACD3-4A9308453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AE0ABD-9655-466D-8478-480A124204F5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177F5A2-26AE-43AF-BC34-3919381D0F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D82135B-48EB-4A25-BA7E-723DA4A9D0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D0FDE04-4F56-454C-8364-493968E91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E017E9-BFE9-40A3-98D9-ECCF0B988A23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AAA8614-F1B2-4BC7-8201-E0AC54045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0BDB3AC-B948-4BC8-B48B-6F055749F4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B52544E-C819-458F-99CE-C55E130B7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CEEDCF-39EA-4699-BD15-2A7341AB64C6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3AD5D98-E2DE-4394-9CF4-1ECB1B8A8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9F739E9-C9B1-4289-AC02-602957B6A2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2B0B066-028B-45F2-8F93-F98190623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2B79F9-3083-4232-9FE2-7D0EBEBC1E34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C03756E-19F8-4383-8BD5-94B51D55C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0CBAA6C-B0CA-4D14-BC41-A1AE24ACCD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BE99004-52D7-4482-BC76-DAEDD3AEE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B6D8D0-6247-467F-9908-61220A70C1B6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EF2CC7B-B114-4F0C-9972-C92692DD8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E320F86-4393-4262-B30F-83EEAADB6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0A24B3C-33CE-4328-A50A-314C1A72F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4A0EA3-385A-48B0-8C02-BFCA42BBB541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5C3B7F0A-EE75-44A9-8E2B-F9702119F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CCF63B4-7BC8-46BF-A91B-DD805CACB1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1798D8A-EE89-4022-A30E-0A5BA5220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D7D274-8CBA-45E3-9842-2F7AB3A2ED3C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DCA9F28-B059-4018-A88D-81E6A86526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4BB85B3-FA96-45AA-B061-88C69074A5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8D227BD-9EC4-4179-8587-3B9AC5B8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3CDAEC-AEB7-4B43-A25E-9B11E036909D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73DABE0-50F7-4451-A4B3-0DF10FDA0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C9AB8B7-E6F6-4F8B-9B8D-31EE86C3E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E8962F2-D726-40D4-B764-220BCEE53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F7984F-C90F-48CB-92F8-73D9E34CE1F9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E8DA71E-8950-4217-8C73-A7963BD3E8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326DE50-BFD5-4A5D-93B0-C56F6354D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A6EAFE2-52DD-4866-A6BE-93D9BF8EF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7ED12D-4599-4723-823D-B436976F78A1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F6FD696-AB18-42D2-A70E-A275244C9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B0670E-A854-4CAA-87AB-CEEDDB0F72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AD6B1AE-73A9-4D37-8845-D402AEAA5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8AB813-8A87-4439-877E-BA49DA499B0A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269385D-E990-476C-B373-D189F183D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4E49362-0C0B-4F36-BC29-E8221D575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BB9BF2-C1C9-4CF9-897F-A5FEAF5C4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CEA60C-2A74-456A-850D-4B85EDAB7227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BD5CF0E-60F1-4E2B-8DA6-C0D6E53F7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9E484BD-07B7-41AD-A585-67AAABE3A2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02F1202-9706-4A3C-BF24-EE2A3BBE6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CE8BC0-A127-4EE2-9F67-E4DF9CA503BE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FE8D7AE-6792-4457-BA9A-91F86E6F3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E55D824-5BEA-4C7F-9AC1-E80958811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8D29DA2-4F29-4E25-8B67-6BA8E37F2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135B35-5376-43FF-B9B9-0BBA13989666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23C86B4-3CF3-4E5B-9003-17A204B7C6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A3888B2-1F1F-4DD1-9F18-7D92AAED3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20F8141-9B6E-49A8-82B1-E2EEED909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3BA2FF-E455-4F2D-A183-289974D083CB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F95F003-0260-4A83-BCDE-D1792F760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76C0A88-5680-4BFE-90E9-1D8D002CAB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975" y="455613"/>
            <a:ext cx="6397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5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72070885-4B9D-4C69-B7DF-FB88D162B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949AB0B0-C6AB-4BDF-8E70-ECC23A0496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0750"/>
            <a:ext cx="1219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4B565-3EAB-457D-8341-740CACFA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2339B-BB9F-48DE-8F18-1089D854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4076E-68B0-4F83-BE2D-F49F3CD9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4D590DC-2FC9-4897-BACD-953F7F96B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9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43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0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9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9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17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B3A160-244A-43BE-B6B6-0212EA03CC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45EB77-C58E-4C81-874F-D74EC45DE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E53B7EA-3FE4-42FC-BDDF-E119D38D2D8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663" y="93663"/>
            <a:ext cx="4937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98D08DCF-CBEF-4E2D-880F-7BF60C98C6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0213" y="249238"/>
            <a:ext cx="10515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B5400-30A2-4358-9BE6-B39FBDDA2D5F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rPr>
              <a:t>UNITED NATIONS DEVELOPMENT PROGRAMME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9" r:id="rId10"/>
    <p:sldLayoutId id="21474838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ACB8FE74-008B-477E-8AE4-54D94CD84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675" y="5057775"/>
            <a:ext cx="4183063" cy="7699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i="1">
                <a:latin typeface="Calibri" panose="020F0502020204030204" pitchFamily="34" charset="0"/>
              </a:rPr>
              <a:t>17</a:t>
            </a:r>
            <a:r>
              <a:rPr lang="sr-Cyrl-RS" altLang="en-US" i="1">
                <a:latin typeface="Calibri" panose="020F0502020204030204" pitchFamily="34" charset="0"/>
              </a:rPr>
              <a:t>.</a:t>
            </a:r>
            <a:r>
              <a:rPr lang="en-US" altLang="en-US" i="1">
                <a:latin typeface="Calibri" panose="020F0502020204030204" pitchFamily="34" charset="0"/>
              </a:rPr>
              <a:t> новембар 2021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en-US" i="1">
                <a:latin typeface="Calibri" panose="020F0502020204030204" pitchFamily="34" charset="0"/>
              </a:rPr>
              <a:t>Хотел Tami Residence, Ниш</a:t>
            </a:r>
            <a:endParaRPr lang="en-US" altLang="en-US" i="1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0106C-46D1-447D-A99E-38F79D278E2B}"/>
              </a:ext>
            </a:extLst>
          </p:cNvPr>
          <p:cNvSpPr txBox="1"/>
          <p:nvPr/>
        </p:nvSpPr>
        <p:spPr>
          <a:xfrm>
            <a:off x="427038" y="6146800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6148" name="Rectangle 13">
            <a:extLst>
              <a:ext uri="{FF2B5EF4-FFF2-40B4-BE49-F238E27FC236}">
                <a16:creationId xmlns:a16="http://schemas.microsoft.com/office/drawing/2014/main" id="{487C6495-EBF6-4B4C-82AA-86BBF6DA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2493963"/>
            <a:ext cx="1059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GB" altLang="en-US">
                <a:latin typeface="Calibri" panose="020F0502020204030204" pitchFamily="34" charset="0"/>
              </a:rPr>
            </a:br>
            <a:r>
              <a:rPr lang="ru-RU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Утицај климатских промена и мере адаптације у ратарству</a:t>
            </a:r>
            <a:endParaRPr lang="en-US" altLang="en-US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49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CE8F8DC-D3EC-42DB-A77C-F91B45356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09588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6D0C3F5-62D8-4506-89D9-9F1B869C0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9238"/>
            <a:ext cx="1482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8">
            <a:extLst>
              <a:ext uri="{FF2B5EF4-FFF2-40B4-BE49-F238E27FC236}">
                <a16:creationId xmlns:a16="http://schemas.microsoft.com/office/drawing/2014/main" id="{391C2588-71F1-4AC1-B374-AE92273D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87800"/>
            <a:ext cx="609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altLang="sr-Latn-RS" sz="2400">
                <a:latin typeface="Calibri" panose="020F0502020204030204" pitchFamily="34" charset="0"/>
              </a:rPr>
              <a:t>Проф. др Жељко Долијановић</a:t>
            </a:r>
          </a:p>
          <a:p>
            <a:pPr algn="ctr"/>
            <a:r>
              <a:rPr lang="sr-Cyrl-RS" altLang="sr-Latn-RS" sz="2000" i="1">
                <a:latin typeface="Calibri" panose="020F0502020204030204" pitchFamily="34" charset="0"/>
              </a:rPr>
              <a:t>Универзитет у Београду Пољопривредни факултет</a:t>
            </a:r>
            <a:endParaRPr lang="sr-Latn-RS" altLang="sr-Latn-RS" sz="2000" i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A07FBF-EAC2-4C18-8D83-B2D0A187847C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pic>
        <p:nvPicPr>
          <p:cNvPr id="22531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A311298-F17D-4EBD-96B7-AD59A315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362F8C8-E8AB-4EC9-BB0F-6B001E42D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FCA295-0605-4258-8EA5-4E1DB1EF38A6}"/>
              </a:ext>
            </a:extLst>
          </p:cNvPr>
          <p:cNvSpPr txBox="1">
            <a:spLocks/>
          </p:cNvSpPr>
          <p:nvPr/>
        </p:nvSpPr>
        <p:spPr bwMode="auto">
          <a:xfrm>
            <a:off x="457200" y="720725"/>
            <a:ext cx="69897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500" b="1" dirty="0">
                <a:latin typeface="Calibri" pitchFamily="34" charset="0"/>
                <a:ea typeface="+mj-ea"/>
                <a:cs typeface="+mj-cs"/>
              </a:rPr>
              <a:t>Кукуруз</a:t>
            </a:r>
            <a:r>
              <a:rPr lang="ru-RU" sz="2800" b="1" dirty="0"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>
                <a:latin typeface="Calibri" pitchFamily="34" charset="0"/>
                <a:ea typeface="+mj-ea"/>
                <a:cs typeface="Calibri" pitchFamily="34" charset="0"/>
              </a:rPr>
              <a:t>оптимални период сетве</a:t>
            </a:r>
            <a:endParaRPr lang="sr-Cyrl-RS" sz="2400" b="1" i="1" dirty="0">
              <a:latin typeface="Calibri" pitchFamily="34" charset="0"/>
              <a:ea typeface="+mj-ea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Тренутно, као и у блиској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будућности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(2021-2040)</a:t>
            </a: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Ризик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постоји у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делу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Поморавског</a:t>
            </a:r>
            <a:r>
              <a:rPr lang="sr-Cyrl-RS" sz="2400" b="1" dirty="0">
                <a:latin typeface="Calibri" pitchFamily="34" charset="0"/>
                <a:cs typeface="Calibri" pitchFamily="34" charset="0"/>
              </a:rPr>
              <a:t> региона</a:t>
            </a:r>
            <a:endParaRPr lang="sr-Cyrl-RS" sz="2400" b="1" dirty="0">
              <a:latin typeface="Calibri" pitchFamily="34" charset="0"/>
              <a:ea typeface="+mj-ea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 </a:t>
            </a:r>
            <a:endParaRPr lang="sr-Cyrl-RS" sz="2400" b="1" dirty="0">
              <a:latin typeface="Calibri" pitchFamily="34" charset="0"/>
              <a:ea typeface="+mj-ea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У </a:t>
            </a: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претпоследњем и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последњем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анализираном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периоду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(</a:t>
            </a: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2041-2060 и 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2081-2100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година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)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садашњи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оптимални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период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сетве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може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се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представити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као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високо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ризичан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у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свим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главним производним рејонима кукуруза изузев,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Пчињског</a:t>
            </a:r>
            <a:r>
              <a:rPr lang="sr-Cyrl-RS" sz="2400" b="1" dirty="0">
                <a:latin typeface="Calibri" pitchFamily="34" charset="0"/>
                <a:cs typeface="Calibri" pitchFamily="34" charset="0"/>
              </a:rPr>
              <a:t> 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Пиротског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endParaRPr lang="sr-Cyrl-RS" sz="2400" b="1" dirty="0">
              <a:latin typeface="Calibri" pitchFamily="34" charset="0"/>
              <a:ea typeface="+mj-ea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r-Cyrl-RS" sz="2400" b="1" dirty="0">
              <a:latin typeface="Calibri" pitchFamily="34" charset="0"/>
              <a:ea typeface="+mj-ea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Највећи утицај на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принос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и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стабилност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гајења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sr-Cyrl-RS" sz="2400" b="1" dirty="0">
                <a:latin typeface="Calibri" pitchFamily="34" charset="0"/>
                <a:ea typeface="+mj-ea"/>
                <a:cs typeface="Calibri" pitchFamily="34" charset="0"/>
              </a:rPr>
              <a:t>имају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високе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температуре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ваздуха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праћене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недостатком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падавина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у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критичном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периоду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за</a:t>
            </a:r>
            <a:r>
              <a:rPr lang="en-US" sz="2400" b="1" dirty="0"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ea typeface="+mj-ea"/>
                <a:cs typeface="Calibri" pitchFamily="34" charset="0"/>
              </a:rPr>
              <a:t>кукуруз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Тренутно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су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повољни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по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том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основу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Пчињски</a:t>
            </a:r>
            <a:r>
              <a:rPr lang="sr-Cyrl-RS" sz="2400" b="1" dirty="0">
                <a:latin typeface="Calibri" pitchFamily="34" charset="0"/>
                <a:cs typeface="Calibri" pitchFamily="34" charset="0"/>
              </a:rPr>
              <a:t> 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Пиротски</a:t>
            </a:r>
            <a:r>
              <a:rPr lang="sr-Cyrl-RS" sz="24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У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блиској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будућности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угроженији</a:t>
            </a:r>
            <a:r>
              <a:rPr lang="sr-Cyrl-R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ће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бити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Нишавски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Јабланички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део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Пчињског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региона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 У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будућности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(2041-2060)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ризик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се</a:t>
            </a:r>
            <a:r>
              <a:rPr lang="sr-Cyrl-R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повећава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у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Нишавском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Јабланичком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делу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Пчињског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Пиротског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округа</a:t>
            </a:r>
            <a:endParaRPr lang="en-US" sz="2400" b="1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2534" name="Picture 7" descr="D:\Korisnik\Documents\OCS\2. oktobar 2020 Seleuš\Fotke i dokumenta\IMG-e235377e11f1ed7897c5e8cc0e23b4c5-V.jpg">
            <a:extLst>
              <a:ext uri="{FF2B5EF4-FFF2-40B4-BE49-F238E27FC236}">
                <a16:creationId xmlns:a16="http://schemas.microsoft.com/office/drawing/2014/main" id="{DB5A100C-B057-4F33-8D8E-2767959125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6825" y="1447800"/>
            <a:ext cx="3260725" cy="4348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4317BC-C20A-420C-A36A-F02149F01649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2CEA1B-71C4-4470-8281-A0B0BC9E9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4580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A5603F3-103B-4B77-BF81-7ABE7B808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218DB1-DFF3-4A20-9672-30A08C0A8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>
            <a:extLst>
              <a:ext uri="{FF2B5EF4-FFF2-40B4-BE49-F238E27FC236}">
                <a16:creationId xmlns:a16="http://schemas.microsoft.com/office/drawing/2014/main" id="{1280FC6F-0FDA-4EAD-9859-025F95CE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117268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Озими усеви – стрна жита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/>
              <a:t>	</a:t>
            </a:r>
            <a:endParaRPr lang="sr-Cyrl-RS" altLang="en-US" sz="26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cs typeface="Calibri" panose="020F0502020204030204" pitchFamily="34" charset="0"/>
              </a:rPr>
              <a:t>Код </a:t>
            </a:r>
            <a:r>
              <a:rPr lang="ru-RU" altLang="en-US" b="1">
                <a:cs typeface="Calibri" panose="020F0502020204030204" pitchFamily="34" charset="0"/>
              </a:rPr>
              <a:t>озимих усева </a:t>
            </a:r>
            <a:r>
              <a:rPr lang="ru-RU" altLang="en-US">
                <a:cs typeface="Calibri" panose="020F0502020204030204" pitchFamily="34" charset="0"/>
              </a:rPr>
              <a:t>се јавља низак до умерен ризик</a:t>
            </a:r>
            <a:r>
              <a:rPr lang="en-US" altLang="en-US">
                <a:cs typeface="Calibri" panose="020F0502020204030204" pitchFamily="34" charset="0"/>
              </a:rPr>
              <a:t> </a:t>
            </a:r>
            <a:r>
              <a:rPr lang="sr-Cyrl-RS" altLang="en-US">
                <a:cs typeface="Calibri" panose="020F0502020204030204" pitchFamily="34" charset="0"/>
              </a:rPr>
              <a:t>(Моравички округ)</a:t>
            </a:r>
            <a:r>
              <a:rPr lang="ru-RU" altLang="en-US">
                <a:cs typeface="Calibri" panose="020F0502020204030204" pitchFamily="34" charset="0"/>
              </a:rPr>
              <a:t> по питању оптималних рокова сетве, и низак ризик појаве голомразица.  Ризик појаве мањих количина падавина од ницања до бокорења је низак у садашности али са тенденцијом раста у пиротском и јабланичком округу.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cs typeface="Calibri" panose="020F0502020204030204" pitchFamily="34" charset="0"/>
              </a:rPr>
              <a:t>	Такође, ризик недостатка падавина у критичним фазама и појаве високих температура је низак у садашњости али са тенденцијом раста у будућности.</a:t>
            </a:r>
            <a:endParaRPr lang="sr-Latn-RS" altLang="en-US"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D2F7AB-966A-40D1-8C17-B7B6456B2777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E347C5-C77A-4D50-A676-CA095AEFE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662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F171EDE-A5F2-4139-98D6-CA46813CD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7B1D9AA-A3DE-4573-90D8-13D570731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>
            <a:extLst>
              <a:ext uri="{FF2B5EF4-FFF2-40B4-BE49-F238E27FC236}">
                <a16:creationId xmlns:a16="http://schemas.microsoft.com/office/drawing/2014/main" id="{BB19417C-AE2B-44F4-90F6-D1E2EE00F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244600"/>
            <a:ext cx="117078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Окопавине – индустријске биљке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Соја</a:t>
            </a:r>
            <a:endParaRPr lang="en-US" altLang="en-US" sz="20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en-US" sz="2000"/>
              <a:t>постоји </a:t>
            </a:r>
            <a:r>
              <a:rPr lang="ru-RU" altLang="en-US" sz="2000">
                <a:solidFill>
                  <a:srgbClr val="FF0000"/>
                </a:solidFill>
              </a:rPr>
              <a:t>мали ризик </a:t>
            </a:r>
            <a:r>
              <a:rPr lang="ru-RU" altLang="en-US" sz="2000"/>
              <a:t>у време сетве са тенденцијом непромењивости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највећи утицај на принос и сигурност производње имају и имаће високе температуре ваздуха праћене недостатком падавина у време критичног периода (цветање и оплодња усева соје)</a:t>
            </a:r>
            <a:r>
              <a:rPr lang="sr-Cyrl-RS" altLang="en-US" sz="2000"/>
              <a:t> у Нишавском региону је умерен а у осталим низак, са тенденцијом раста</a:t>
            </a:r>
            <a:endParaRPr lang="en-US" altLang="en-US" sz="20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процена је да ће принос постепено опадати до краја века</a:t>
            </a:r>
            <a:endParaRPr lang="en-US" altLang="en-US" sz="200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Сунцокрет</a:t>
            </a:r>
            <a:endParaRPr lang="en-US" altLang="en-US" sz="20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у </a:t>
            </a:r>
            <a:r>
              <a:rPr lang="sr-Cyrl-RS" altLang="en-US" sz="2000"/>
              <a:t>овим регионима </a:t>
            </a:r>
            <a:r>
              <a:rPr lang="en-US" altLang="en-US" sz="2000"/>
              <a:t>постоји </a:t>
            </a:r>
            <a:r>
              <a:rPr lang="sr-Cyrl-RS" altLang="en-US" sz="2000"/>
              <a:t>умерена изложеност на ниске температуре </a:t>
            </a:r>
            <a:r>
              <a:rPr lang="en-US" altLang="en-US" sz="2000"/>
              <a:t>у време сетве, са </a:t>
            </a:r>
            <a:r>
              <a:rPr lang="sr-Cyrl-RS" altLang="en-US" sz="2000"/>
              <a:t>малим ризиком а са тенденцијом повећања у будућности</a:t>
            </a:r>
            <a:endParaRPr lang="en-US" altLang="en-US" sz="20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највећи ризик опадања приноса семена и уља сунцокрета је услед појаве високих температура у комбинацији са недостатком падавина у периоду од цветања до сазревања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тренутни </a:t>
            </a:r>
            <a:r>
              <a:rPr lang="sr-Cyrl-RS" altLang="en-US" sz="2000"/>
              <a:t>умерен</a:t>
            </a:r>
            <a:r>
              <a:rPr lang="en-US" altLang="en-US" sz="2000"/>
              <a:t> ризик </a:t>
            </a:r>
            <a:r>
              <a:rPr lang="sr-Cyrl-RS" altLang="en-US" sz="2000"/>
              <a:t>је у Јабланичком а у осталим регионима низак, са тенденцијом раста, посебно у Нишавском региону.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FD7B21-457B-4542-96AC-A4884E4CF20B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8675" name="Title 6">
            <a:extLst>
              <a:ext uri="{FF2B5EF4-FFF2-40B4-BE49-F238E27FC236}">
                <a16:creationId xmlns:a16="http://schemas.microsoft.com/office/drawing/2014/main" id="{13534A96-13D4-43F9-A04D-2BC2F6D0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5" y="1093788"/>
            <a:ext cx="8904288" cy="1004887"/>
          </a:xfrm>
        </p:spPr>
        <p:txBody>
          <a:bodyPr/>
          <a:lstStyle/>
          <a:p>
            <a:r>
              <a:rPr lang="en-US" altLang="en-US"/>
              <a:t>Шећерна репа</a:t>
            </a:r>
          </a:p>
        </p:txBody>
      </p:sp>
      <p:pic>
        <p:nvPicPr>
          <p:cNvPr id="2867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2D3B990-7E31-4ABD-9A49-FE8B7E2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A8FD73-AFF8-47A4-8E2F-C79456198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5">
            <a:extLst>
              <a:ext uri="{FF2B5EF4-FFF2-40B4-BE49-F238E27FC236}">
                <a16:creationId xmlns:a16="http://schemas.microsoft.com/office/drawing/2014/main" id="{BEAB6363-C20A-42F0-BA00-37B1081A7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2098675"/>
            <a:ext cx="72739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ниске температуре у време ницања у </a:t>
            </a:r>
            <a:r>
              <a:rPr lang="sr-Cyrl-RS" altLang="en-US" sz="2000"/>
              <a:t>свим регионима</a:t>
            </a:r>
            <a:r>
              <a:rPr lang="en-US" altLang="en-US" sz="2000"/>
              <a:t>, </a:t>
            </a:r>
            <a:r>
              <a:rPr lang="sr-Cyrl-RS" altLang="en-US" sz="2000"/>
              <a:t>низак</a:t>
            </a:r>
            <a:r>
              <a:rPr lang="en-US" altLang="en-US" sz="2000"/>
              <a:t> ризик, са тенденцијом непроменљивости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највеће потребе у води су током интензивног пораста надземне масе и секундарног дебљања корена (од краја јуна до половине августа месеца) и то је критични период за воду код шећерне репе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вода у овом периоду и принос корена шећерне репе - директно повезани, сем приноса корена</a:t>
            </a:r>
            <a:r>
              <a:rPr lang="sr-Cyrl-RS" altLang="en-US" sz="2000"/>
              <a:t>, </a:t>
            </a:r>
            <a:r>
              <a:rPr lang="en-US" altLang="en-US" sz="2000"/>
              <a:t>зависи и дигестија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тренутно је ризик од мањка воде в</a:t>
            </a:r>
            <a:r>
              <a:rPr lang="sr-Cyrl-RS" altLang="en-US" sz="2000"/>
              <a:t>исок у Јабланичком и Нишавском региону</a:t>
            </a:r>
            <a:r>
              <a:rPr lang="en-US" altLang="en-US" sz="2000"/>
              <a:t>, а у будућности ће се повећавати</a:t>
            </a:r>
            <a:r>
              <a:rPr lang="sr-Cyrl-RS" altLang="en-US" sz="2000"/>
              <a:t>. У остала два региона је низак.</a:t>
            </a:r>
            <a:endParaRPr lang="en-US" altLang="en-US" sz="2000"/>
          </a:p>
        </p:txBody>
      </p:sp>
      <p:pic>
        <p:nvPicPr>
          <p:cNvPr id="28679" name="Picture 7">
            <a:extLst>
              <a:ext uri="{FF2B5EF4-FFF2-40B4-BE49-F238E27FC236}">
                <a16:creationId xmlns:a16="http://schemas.microsoft.com/office/drawing/2014/main" id="{5F8CA480-BD22-465C-8E44-EB9379175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25" y="2424113"/>
            <a:ext cx="4491038" cy="299561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184DE74A-758E-4512-BAC0-43A3F198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54113"/>
            <a:ext cx="68548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C0E2E0-B801-4774-8103-6E7854D49E4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566025" y="1593850"/>
            <a:ext cx="4625975" cy="45640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Адаптација агротехничких мера у условима промена климе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Одржива пољопривреда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Системи обраде, корови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Покровност земљишта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Избор генотипова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</a:rPr>
              <a:t>Оптимално време сетве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4" name="TextBox 3">
            <a:extLst>
              <a:ext uri="{FF2B5EF4-FFF2-40B4-BE49-F238E27FC236}">
                <a16:creationId xmlns:a16="http://schemas.microsoft.com/office/drawing/2014/main" id="{26F4EF6A-3FC6-46A2-89F6-2DF46279A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1887538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Наводњавање???!!!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Franci BAVEC\Pictures\resize.jpg">
            <a:extLst>
              <a:ext uri="{FF2B5EF4-FFF2-40B4-BE49-F238E27FC236}">
                <a16:creationId xmlns:a16="http://schemas.microsoft.com/office/drawing/2014/main" id="{379E959A-512C-4AA5-B90A-D067E97F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528638"/>
            <a:ext cx="28082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:\Users\Franci BAVEC\Pictures\constillage4.jpg">
            <a:extLst>
              <a:ext uri="{FF2B5EF4-FFF2-40B4-BE49-F238E27FC236}">
                <a16:creationId xmlns:a16="http://schemas.microsoft.com/office/drawing/2014/main" id="{3BE3B24D-EE0D-4CC2-BBEA-645E5D86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830513"/>
            <a:ext cx="31400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>
            <a:extLst>
              <a:ext uri="{FF2B5EF4-FFF2-40B4-BE49-F238E27FC236}">
                <a16:creationId xmlns:a16="http://schemas.microsoft.com/office/drawing/2014/main" id="{0A254FAC-4F05-4C77-A488-91483DE1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967163"/>
            <a:ext cx="27241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6C71B-A164-4021-BE3F-E9757711F785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pic>
        <p:nvPicPr>
          <p:cNvPr id="31750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DDEE08B-6CDB-46EB-BC57-E524CD59C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91CE17C-56CA-4F28-8B15-B1D314F51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84283C-6B78-4616-9508-35B32606D1FF}"/>
              </a:ext>
            </a:extLst>
          </p:cNvPr>
          <p:cNvSpPr txBox="1">
            <a:spLocks/>
          </p:cNvSpPr>
          <p:nvPr/>
        </p:nvSpPr>
        <p:spPr>
          <a:xfrm>
            <a:off x="427038" y="1143000"/>
            <a:ext cx="7205662" cy="6096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Прилагођавање суши - Повећање ефикасности усвајања и чувања воде у земљишту: </a:t>
            </a:r>
            <a:endParaRPr lang="sl-SI" sz="480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AB8BFD-52B8-44A8-A538-D9DFA7A137A1}"/>
              </a:ext>
            </a:extLst>
          </p:cNvPr>
          <p:cNvSpPr txBox="1">
            <a:spLocks/>
          </p:cNvSpPr>
          <p:nvPr/>
        </p:nvSpPr>
        <p:spPr>
          <a:xfrm>
            <a:off x="0" y="1814513"/>
            <a:ext cx="4876800" cy="4373562"/>
          </a:xfrm>
          <a:prstGeom prst="rect">
            <a:avLst/>
          </a:prstGeom>
        </p:spPr>
        <p:txBody>
          <a:bodyPr/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Уношење и побољшање садржаја органске материје у земљишту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Растресање земљишта и разбијање тврдих , непропусних слојева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Уношење органских ђубрива са дубоком обрадом земљишта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Конзервацијски системи обраде земљишта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Малчирање земљишта или између редова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Плодоред,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Покровни и здружени усеви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Ветрозаштитни појасеви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1600" b="1" dirty="0">
                <a:solidFill>
                  <a:srgbClr val="FF0000"/>
                </a:solidFill>
                <a:latin typeface="+mn-lt"/>
                <a:cs typeface="+mn-cs"/>
              </a:rPr>
              <a:t>Избор адекватних сорти, толерантних  на сушу (краћег вегетационог периода)</a:t>
            </a:r>
          </a:p>
        </p:txBody>
      </p:sp>
      <p:sp>
        <p:nvSpPr>
          <p:cNvPr id="31754" name="TextBox 12">
            <a:extLst>
              <a:ext uri="{FF2B5EF4-FFF2-40B4-BE49-F238E27FC236}">
                <a16:creationId xmlns:a16="http://schemas.microsoft.com/office/drawing/2014/main" id="{8C89EAB6-1ECA-4E75-AD7D-BF5929AC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225" y="358775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Директна сетва, где је могуће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M000407">
            <a:extLst>
              <a:ext uri="{FF2B5EF4-FFF2-40B4-BE49-F238E27FC236}">
                <a16:creationId xmlns:a16="http://schemas.microsoft.com/office/drawing/2014/main" id="{D52011BC-20E6-412E-9824-061DB2A3C26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48475"/>
          </a:xfrm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DF788E8C-62DA-4BD0-8B89-DE30BDB4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228600"/>
            <a:ext cx="833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sr-Cyrl-CS" altLang="en-US" sz="2400">
                <a:solidFill>
                  <a:srgbClr val="FF0000"/>
                </a:solidFill>
                <a:latin typeface="Cambria" panose="02040503050406030204" pitchFamily="18" charset="0"/>
              </a:rPr>
              <a:t>Посебни системи гајења (плодоред, здружени и покровни усеви)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sr-Cyrl-CS" altLang="en-US" sz="2400">
                <a:solidFill>
                  <a:srgbClr val="FF0000"/>
                </a:solidFill>
                <a:latin typeface="Cambria" panose="02040503050406030204" pitchFamily="18" charset="0"/>
              </a:rPr>
              <a:t> легуминозе морају имати значајније учешће у сетвеној структури.</a:t>
            </a:r>
          </a:p>
        </p:txBody>
      </p:sp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74546C-C83F-4C20-862A-62CA6F71DA8F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419E29-15FB-4015-817B-0E9C7EE2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5844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1C5B645-8290-42EF-98DF-A2433CCF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CA2A1EB-31CB-4290-BBB8-06D38B4A4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NTPUMP">
            <a:extLst>
              <a:ext uri="{FF2B5EF4-FFF2-40B4-BE49-F238E27FC236}">
                <a16:creationId xmlns:a16="http://schemas.microsoft.com/office/drawing/2014/main" id="{3A9AC6CD-A1FC-4E5B-95D2-BA2A68FA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47244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ntercropp">
            <a:extLst>
              <a:ext uri="{FF2B5EF4-FFF2-40B4-BE49-F238E27FC236}">
                <a16:creationId xmlns:a16="http://schemas.microsoft.com/office/drawing/2014/main" id="{C8FDD163-F7FB-47E2-A2D3-807EB6AA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52525"/>
            <a:ext cx="44196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8">
            <a:extLst>
              <a:ext uri="{FF2B5EF4-FFF2-40B4-BE49-F238E27FC236}">
                <a16:creationId xmlns:a16="http://schemas.microsoft.com/office/drawing/2014/main" id="{7587C340-29AF-47D0-892D-343ACB40C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7725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latin typeface="Cambria" panose="02040503050406030204" pitchFamily="18" charset="0"/>
              </a:rPr>
              <a:t>повећање продуктивности по јединици површине земљишта,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latin typeface="Cambria" panose="02040503050406030204" pitchFamily="18" charset="0"/>
              </a:rPr>
              <a:t>ефикасније коришћење расположивих ресурса (светлост, вода, земљиште и сл.) 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latin typeface="Cambria" panose="02040503050406030204" pitchFamily="18" charset="0"/>
              </a:rPr>
              <a:t>повећање биоразноврсности у агроекосистемима</a:t>
            </a:r>
            <a:endParaRPr lang="en-US" altLang="en-US" sz="2400"/>
          </a:p>
        </p:txBody>
      </p:sp>
      <p:pic>
        <p:nvPicPr>
          <p:cNvPr id="35849" name="Picture 2">
            <a:extLst>
              <a:ext uri="{FF2B5EF4-FFF2-40B4-BE49-F238E27FC236}">
                <a16:creationId xmlns:a16="http://schemas.microsoft.com/office/drawing/2014/main" id="{A4C686BF-475F-42FF-A7D6-AF61E9EA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509713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E337DA-C2FA-4B57-BB66-C706890D9C25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35AA23-C726-413F-AEEF-FAD3DA94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8238"/>
            <a:ext cx="12192000" cy="2365375"/>
          </a:xfrm>
        </p:spPr>
        <p:txBody>
          <a:bodyPr rtlCol="0"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sr-Cyrl-RS" sz="2400" dirty="0"/>
              <a:t>П</a:t>
            </a:r>
            <a:r>
              <a:rPr lang="sr-Cyrl-CS" sz="2400" dirty="0"/>
              <a:t>ољопривреда (ниво агротехнике) и произвођачи у  сусрет климатским променама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/>
              <a:t>модификацији, како мера којима се утиче на биљке и климу, тако и мера којима се утиче на земљиште</a:t>
            </a:r>
            <a:endParaRPr lang="sr-Cyrl-CS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/>
              <a:t> избор сорти и хибрида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/>
              <a:t> систем обраде земљишта и ђубрење морају бити усклађени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r-Cyrl-RS" sz="2400" dirty="0"/>
              <a:t>оптималне рокове сетве и мере неге треба прилагодити агроеколошким условима</a:t>
            </a:r>
          </a:p>
        </p:txBody>
      </p:sp>
      <p:pic>
        <p:nvPicPr>
          <p:cNvPr id="37892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65B9A88-DE42-4840-AF13-094AA15E7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2511FE4-D696-480C-B200-18670C7C2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>
            <a:extLst>
              <a:ext uri="{FF2B5EF4-FFF2-40B4-BE49-F238E27FC236}">
                <a16:creationId xmlns:a16="http://schemas.microsoft.com/office/drawing/2014/main" id="{5C655322-C739-4E19-9CA2-5D23D051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744913"/>
            <a:ext cx="40163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>
            <a:extLst>
              <a:ext uri="{FF2B5EF4-FFF2-40B4-BE49-F238E27FC236}">
                <a16:creationId xmlns:a16="http://schemas.microsoft.com/office/drawing/2014/main" id="{48939B02-4A3E-4B92-AA9F-1BBBC7EB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4098925"/>
            <a:ext cx="31654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8">
            <a:extLst>
              <a:ext uri="{FF2B5EF4-FFF2-40B4-BE49-F238E27FC236}">
                <a16:creationId xmlns:a16="http://schemas.microsoft.com/office/drawing/2014/main" id="{47D0D3E8-DEA6-4E2F-8788-F12E04D7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388" y="3390900"/>
            <a:ext cx="434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Здруживање маљаве грахорице и пшенице </a:t>
            </a:r>
          </a:p>
        </p:txBody>
      </p:sp>
      <p:sp>
        <p:nvSpPr>
          <p:cNvPr id="37897" name="TextBox 9">
            <a:extLst>
              <a:ext uri="{FF2B5EF4-FFF2-40B4-BE49-F238E27FC236}">
                <a16:creationId xmlns:a16="http://schemas.microsoft.com/office/drawing/2014/main" id="{E1273AD9-0F34-4776-B33A-02237310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3588"/>
            <a:ext cx="5297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Инкорпорирање масе маљаве грахорице (тањирање, сецкање стабала)</a:t>
            </a:r>
            <a:endParaRPr lang="en-US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941533A-E3D5-4A02-A265-49D2A76DD053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02121B-B82F-4E1F-A680-EAB850C0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9940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AD70D4-C3D5-4FB9-8547-11E91C52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36EBEAD-B56E-4BDC-B4A6-C003E39F7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40DDE-FAC3-454E-AD50-C4D0BE65E6CE}"/>
              </a:ext>
            </a:extLst>
          </p:cNvPr>
          <p:cNvSpPr txBox="1"/>
          <p:nvPr/>
        </p:nvSpPr>
        <p:spPr>
          <a:xfrm>
            <a:off x="0" y="1152525"/>
            <a:ext cx="776287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Cyrl-RS" sz="2000" dirty="0">
                <a:latin typeface="+mj-lt"/>
                <a:cs typeface="Arial" charset="0"/>
              </a:rPr>
              <a:t> ....... </a:t>
            </a:r>
            <a:endParaRPr lang="sr-Latn-RS" sz="2000" dirty="0">
              <a:latin typeface="+mj-lt"/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sr-Cyrl-RS" sz="2000" dirty="0">
                <a:latin typeface="+mj-lt"/>
                <a:cs typeface="Arial" charset="0"/>
              </a:rPr>
              <a:t>гајење отпорнијих хибрида/сорти које лакше подносе сушу, рад на селекцији и стварању генотипова са повећаном отпорношћу (распоред листова, висина стабла и др.), који имају убрзан пораст у почетку вегетационог периода како би што пре затворили вегетациони простор, засенили земљиште и смањили слободно одавање воде, а осим тога и раније прошли критични период за влагу који су углавном у време највећих недостатака воде</a:t>
            </a:r>
            <a:endParaRPr lang="sr-Cyrl-CS" sz="2000" dirty="0">
              <a:latin typeface="+mj-lt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r-Cyrl-CS" sz="2000" dirty="0">
                <a:latin typeface="+mj-lt"/>
                <a:cs typeface="Arial" charset="0"/>
              </a:rPr>
              <a:t> посебни системи гајења (плодоред, здружени и покровни усеви) 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r-Cyrl-CS" sz="2000" dirty="0">
                <a:latin typeface="+mj-lt"/>
                <a:cs typeface="Arial" charset="0"/>
              </a:rPr>
              <a:t> легуминозе морају имати значајније учешће у сетвеној структури.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r-Cyrl-CS" sz="2000" dirty="0">
                <a:latin typeface="+mj-lt"/>
                <a:cs typeface="Arial" charset="0"/>
              </a:rPr>
              <a:t> </a:t>
            </a:r>
            <a:r>
              <a:rPr lang="ru-RU" sz="2000" dirty="0">
                <a:latin typeface="+mj-lt"/>
                <a:cs typeface="Arial" charset="0"/>
              </a:rPr>
              <a:t>померање оптималних рокова сетве, у сагласности са појавама суше у одређеном рејону</a:t>
            </a:r>
          </a:p>
        </p:txBody>
      </p:sp>
      <p:pic>
        <p:nvPicPr>
          <p:cNvPr id="39943" name="Picture 6">
            <a:extLst>
              <a:ext uri="{FF2B5EF4-FFF2-40B4-BE49-F238E27FC236}">
                <a16:creationId xmlns:a16="http://schemas.microsoft.com/office/drawing/2014/main" id="{B1C8E8F4-5DBF-48A1-A5D9-57A2ADC9E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162175"/>
            <a:ext cx="442912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5C70D2-DFD6-4D21-8399-176C3F47F071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E049B1-D885-4937-8613-C3CB4D7B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410700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819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628005D-C1B7-4048-AD12-A0F73227B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9C40402-D0B8-4092-A179-66A1D7CE4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1BE6C7-43BD-4916-9395-282094A7E7E0}"/>
              </a:ext>
            </a:extLst>
          </p:cNvPr>
          <p:cNvGraphicFramePr>
            <a:graphicFrameLocks noGrp="1"/>
          </p:cNvGraphicFramePr>
          <p:nvPr/>
        </p:nvGraphicFramePr>
        <p:xfrm>
          <a:off x="1357313" y="2124075"/>
          <a:ext cx="8932862" cy="3429000"/>
        </p:xfrm>
        <a:graphic>
          <a:graphicData uri="http://schemas.openxmlformats.org/drawingml/2006/table">
            <a:tbl>
              <a:tblPr/>
              <a:tblGrid>
                <a:gridCol w="663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58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 земљишта</a:t>
                      </a:r>
                      <a:r>
                        <a:rPr lang="sr-Cyrl-R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за производњу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7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Република Србија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3.475.894</a:t>
                      </a:r>
                    </a:p>
                  </a:txBody>
                  <a:tcPr marL="8895" marR="8895" marT="88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85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Пиротски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46.595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685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Нишавски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83.396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685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Јабланички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64.913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685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Пчињски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67.498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8EAEA0-72A7-4968-9824-B6C67D5A8DC1}"/>
              </a:ext>
            </a:extLst>
          </p:cNvPr>
          <p:cNvSpPr/>
          <p:nvPr/>
        </p:nvSpPr>
        <p:spPr>
          <a:xfrm>
            <a:off x="1991519" y="2633662"/>
            <a:ext cx="7502013" cy="923330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sr-Cyrl-RS" sz="5400" b="1" dirty="0"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charset="0"/>
                <a:cs typeface="Arial" charset="0"/>
              </a:rPr>
              <a:t>Хвала на пажњи </a:t>
            </a:r>
            <a:r>
              <a:rPr lang="sr-Latn-CS" sz="5400" b="1" dirty="0"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charset="0"/>
                <a:cs typeface="Arial" charset="0"/>
              </a:rPr>
              <a:t>!</a:t>
            </a:r>
            <a:endParaRPr lang="en-US" sz="5400" b="1" dirty="0"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CBF989-61BD-4E95-A6C2-FF4E8865F467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9A58ED-A508-49AA-AF0D-E8BA75AE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0244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65E5F64-4431-44BC-A78E-6A67E5C95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18F5B23-59D1-40C7-B1DE-9DDB13102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6F17E1-EADB-444E-BD4F-6BB3538CCB8F}"/>
              </a:ext>
            </a:extLst>
          </p:cNvPr>
          <p:cNvGraphicFramePr>
            <a:graphicFrameLocks noGrp="1"/>
          </p:cNvGraphicFramePr>
          <p:nvPr/>
        </p:nvGraphicFramePr>
        <p:xfrm>
          <a:off x="368300" y="1987550"/>
          <a:ext cx="10869613" cy="3040063"/>
        </p:xfrm>
        <a:graphic>
          <a:graphicData uri="http://schemas.openxmlformats.org/drawingml/2006/table">
            <a:tbl>
              <a:tblPr/>
              <a:tblGrid>
                <a:gridCol w="3301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43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Кукуруз (зрно)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Кукуруз (силажа)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Права жита (укупно)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Пшеница и крупник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4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Република Србија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900.048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30.976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1.702.829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634.300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1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Пиротски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4.569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8.980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3.906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54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Нишавски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23.629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617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48.536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21.821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54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Јабланички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16.001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699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29.751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12.696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54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Пчињски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10.103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21.792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9.568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712D06-8E1B-4B1B-90EE-0E0F206177CF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2F22D8-9736-4BCE-B5A0-54774BCE4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2292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DBE6D3A-DA13-4F7E-B02B-D599E6068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E535D94-1D69-49FF-974B-B7E0E82D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56A27E-914B-4988-8F16-B8114F8F0656}"/>
              </a:ext>
            </a:extLst>
          </p:cNvPr>
          <p:cNvGraphicFramePr>
            <a:graphicFrameLocks noGrp="1"/>
          </p:cNvGraphicFramePr>
          <p:nvPr/>
        </p:nvGraphicFramePr>
        <p:xfrm>
          <a:off x="692150" y="1828800"/>
          <a:ext cx="10321925" cy="2197100"/>
        </p:xfrm>
        <a:graphic>
          <a:graphicData uri="http://schemas.openxmlformats.org/drawingml/2006/table">
            <a:tbl>
              <a:tblPr/>
              <a:tblGrid>
                <a:gridCol w="389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7693">
                <a:tc>
                  <a:txBody>
                    <a:bodyPr/>
                    <a:lstStyle/>
                    <a:p>
                      <a:pPr algn="just" fontAlgn="ctr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Шећерна репа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Cyrl-RS" sz="2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Сунцокрет</a:t>
                      </a:r>
                      <a:endParaRPr lang="en-US" sz="2800" b="0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6" marR="9526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Соја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68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Република Србија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95" marR="8895" marT="8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44.898</a:t>
                      </a:r>
                    </a:p>
                  </a:txBody>
                  <a:tcPr marL="9526" marR="9526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239.794</a:t>
                      </a:r>
                    </a:p>
                  </a:txBody>
                  <a:tcPr marL="9526" marR="9526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196.902</a:t>
                      </a:r>
                    </a:p>
                  </a:txBody>
                  <a:tcPr marL="9526" marR="9526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39">
                <a:tc>
                  <a:txBody>
                    <a:bodyPr/>
                    <a:lstStyle/>
                    <a:p>
                      <a:pPr algn="just" fontAlgn="b"/>
                      <a:r>
                        <a:rPr lang="sr-Cyrl-R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Јужна</a:t>
                      </a:r>
                      <a:r>
                        <a:rPr lang="sr-Cyrl-RS" sz="2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и источна Србија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6" marR="9526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25.507</a:t>
                      </a:r>
                    </a:p>
                  </a:txBody>
                  <a:tcPr marL="9526" marR="9526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1.212</a:t>
                      </a:r>
                    </a:p>
                  </a:txBody>
                  <a:tcPr marL="9526" marR="9526" marT="95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B7993F-369B-4B09-8854-203F9178F9E0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pic>
        <p:nvPicPr>
          <p:cNvPr id="14339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13F8D92-9063-4718-9B51-21BF57689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0E911B-F2D7-4B65-A508-F9A72B73E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hoto-5-29-19-14-12-06-min.jpg">
            <a:extLst>
              <a:ext uri="{FF2B5EF4-FFF2-40B4-BE49-F238E27FC236}">
                <a16:creationId xmlns:a16="http://schemas.microsoft.com/office/drawing/2014/main" id="{32505D6C-48B7-4A1B-B080-D13B27AE3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B99B8D43-EDF6-44A8-AB16-31C0FDFE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152525"/>
            <a:ext cx="8648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/>
              <a:t>Повећање степена одрживости производње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/>
              <a:t>Предвиђање динамике метеоролошких услова током године и вегетационог периода усева - ублажавање последица климатских промена</a:t>
            </a: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/>
              <a:t>Критични периоди усева</a:t>
            </a:r>
            <a:endParaRPr lang="en-US" altLang="en-US" sz="2400"/>
          </a:p>
        </p:txBody>
      </p:sp>
      <p:graphicFrame>
        <p:nvGraphicFramePr>
          <p:cNvPr id="14343" name="Object 2">
            <a:extLst>
              <a:ext uri="{FF2B5EF4-FFF2-40B4-BE49-F238E27FC236}">
                <a16:creationId xmlns:a16="http://schemas.microsoft.com/office/drawing/2014/main" id="{9A533123-5E48-4164-86F0-D39B02883C50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8342313" y="2447925"/>
          <a:ext cx="3849687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orelDRAW" r:id="rId7" imgW="5256213" imgH="5283200" progId="">
                  <p:embed/>
                </p:oleObj>
              </mc:Choice>
              <mc:Fallback>
                <p:oleObj name="CorelDRAW" r:id="rId7" imgW="5256213" imgH="528320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2447925"/>
                        <a:ext cx="3849687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24314_15082016kukuruzsusa_iff.jpg">
            <a:extLst>
              <a:ext uri="{FF2B5EF4-FFF2-40B4-BE49-F238E27FC236}">
                <a16:creationId xmlns:a16="http://schemas.microsoft.com/office/drawing/2014/main" id="{D84FBC20-804C-4A08-B89D-4B3D4617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420938"/>
            <a:ext cx="577056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2B4B4983-6C51-4CF6-A018-D806CD1C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74625"/>
            <a:ext cx="10517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Тренутно</a:t>
            </a:r>
            <a:r>
              <a:rPr lang="en-US" altLang="en-US" sz="200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000"/>
              <a:t>повећање температуре ваздуха, увећање сума температура, као и нагло увећање броја летњих и тропских дана - скраћење периода раста усева, краће трајање вегетационе сезоне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000"/>
              <a:t>смањена количина падавина у зимском и летњем периоду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000"/>
              <a:t>принос зрна пшенице углавном непромењен или са незнатним опадањем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en-US" sz="2000"/>
              <a:t>велики физиолошки стрес код јарих усева, посебно кукуруза и соје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999C04E6-CB1C-4646-89EA-5253E2B9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327400"/>
            <a:ext cx="16224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>
            <a:extLst>
              <a:ext uri="{FF2B5EF4-FFF2-40B4-BE49-F238E27FC236}">
                <a16:creationId xmlns:a16="http://schemas.microsoft.com/office/drawing/2014/main" id="{E1310405-DBA3-44B1-AD66-96DAA537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13" y="3513138"/>
            <a:ext cx="4849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Поред приноса се јавља и појава болести и штеточина, “процват” топлољубивих корова – коштана, дивљег сирка, амброзије...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BC420B-0A5D-44C8-B139-499F628F1783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pic>
        <p:nvPicPr>
          <p:cNvPr id="17411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12496FB-517D-41F5-A6F1-BFE0F5D69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3538720-46C2-4E08-96D9-3764EC25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A9BBCCDC-BA1F-4F41-9684-56BBF6351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1155700"/>
            <a:ext cx="913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/>
              <a:t>Преовлађујући део Србије има умерено континенталну климу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000"/>
              <a:t>Изнад 1000 m надморске висине - континентална клима</a:t>
            </a:r>
            <a:endParaRPr lang="en-US" altLang="en-US" sz="2000"/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EC9BF637-BE45-45EC-AFAE-42629CD9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054225"/>
            <a:ext cx="1033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1921-1940: </a:t>
            </a:r>
            <a:r>
              <a:rPr lang="en-US" altLang="en-US" sz="1800">
                <a:solidFill>
                  <a:srgbClr val="FF0000"/>
                </a:solidFill>
              </a:rPr>
              <a:t>10,2 °C и 721 mm</a:t>
            </a:r>
            <a:r>
              <a:rPr lang="en-US" altLang="en-US" sz="1800"/>
              <a:t>; 1961-1990: </a:t>
            </a:r>
            <a:r>
              <a:rPr lang="en-US" altLang="en-US" sz="1800">
                <a:solidFill>
                  <a:srgbClr val="FF0000"/>
                </a:solidFill>
              </a:rPr>
              <a:t>10,1 °C и 734 mm</a:t>
            </a:r>
            <a:r>
              <a:rPr lang="en-US" altLang="en-US" sz="1800"/>
              <a:t>; 1991-2019: </a:t>
            </a:r>
            <a:r>
              <a:rPr lang="en-US" altLang="en-US" sz="1800">
                <a:solidFill>
                  <a:srgbClr val="FF0000"/>
                </a:solidFill>
              </a:rPr>
              <a:t>13,2 °C и 696,8 mm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Разлике у летњим месецима – температура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Разлике у зимским месецима - количина падавина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5" name="Picture 9" descr="IMG_0431.JPG">
            <a:extLst>
              <a:ext uri="{FF2B5EF4-FFF2-40B4-BE49-F238E27FC236}">
                <a16:creationId xmlns:a16="http://schemas.microsoft.com/office/drawing/2014/main" id="{F8A6A5B1-8A45-428A-B6AC-3383D1531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654300"/>
            <a:ext cx="49466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IMG_0442.JPG">
            <a:extLst>
              <a:ext uri="{FF2B5EF4-FFF2-40B4-BE49-F238E27FC236}">
                <a16:creationId xmlns:a16="http://schemas.microsoft.com/office/drawing/2014/main" id="{8D0278DB-8D54-4F44-A743-B4C5FE734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981325"/>
            <a:ext cx="44545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6180040">
            <a:extLst>
              <a:ext uri="{FF2B5EF4-FFF2-40B4-BE49-F238E27FC236}">
                <a16:creationId xmlns:a16="http://schemas.microsoft.com/office/drawing/2014/main" id="{4140CF17-1CF8-49FA-A40A-7B166C7E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1600" cy="45037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 descr="P6180057">
            <a:extLst>
              <a:ext uri="{FF2B5EF4-FFF2-40B4-BE49-F238E27FC236}">
                <a16:creationId xmlns:a16="http://schemas.microsoft.com/office/drawing/2014/main" id="{0AACBB9F-A44E-420C-9DDD-C2AC5E97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6938"/>
            <a:ext cx="6096000" cy="34210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5">
            <a:extLst>
              <a:ext uri="{FF2B5EF4-FFF2-40B4-BE49-F238E27FC236}">
                <a16:creationId xmlns:a16="http://schemas.microsoft.com/office/drawing/2014/main" id="{2993408B-1B64-4405-9DC4-3B67D85F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85800"/>
            <a:ext cx="314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И ово се дешава....</a:t>
            </a:r>
          </a:p>
        </p:txBody>
      </p:sp>
      <p:pic>
        <p:nvPicPr>
          <p:cNvPr id="19461" name="Picture 6" descr="IMG_20210728_091449.jpg">
            <a:extLst>
              <a:ext uri="{FF2B5EF4-FFF2-40B4-BE49-F238E27FC236}">
                <a16:creationId xmlns:a16="http://schemas.microsoft.com/office/drawing/2014/main" id="{9C580F47-AAA6-4D66-A848-7768F252D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99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7">
            <a:extLst>
              <a:ext uri="{FF2B5EF4-FFF2-40B4-BE49-F238E27FC236}">
                <a16:creationId xmlns:a16="http://schemas.microsoft.com/office/drawing/2014/main" id="{2B8EC19C-4529-494F-BA8B-A42BDB12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4876800"/>
            <a:ext cx="406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ЕРОЗИЈА?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FD8D65-4906-4255-BA06-81A8BE8DD95F}"/>
              </a:ext>
            </a:extLst>
          </p:cNvPr>
          <p:cNvSpPr txBox="1"/>
          <p:nvPr/>
        </p:nvSpPr>
        <p:spPr>
          <a:xfrm>
            <a:off x="427038" y="5953125"/>
            <a:ext cx="11528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latin typeface="+mn-lt"/>
                <a:cs typeface="+mn-cs"/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  <a:cs typeface="+mn-cs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4C286E-C0BB-4568-A4B4-6DC06AAF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09713"/>
            <a:ext cx="9069388" cy="43481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RS" sz="24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20484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6E999BE-4D13-4EF2-9422-26CFC55FA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79388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0E93B76-D8FA-4DDF-880C-BE41BB0F4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0"/>
            <a:ext cx="1044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C9783DA-C82C-4A8C-8D0D-85A61E65DC1D}"/>
              </a:ext>
            </a:extLst>
          </p:cNvPr>
          <p:cNvSpPr txBox="1">
            <a:spLocks/>
          </p:cNvSpPr>
          <p:nvPr/>
        </p:nvSpPr>
        <p:spPr bwMode="auto">
          <a:xfrm>
            <a:off x="0" y="1152525"/>
            <a:ext cx="12192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latin typeface="+mj-lt"/>
                <a:ea typeface="+mj-ea"/>
                <a:cs typeface="+mj-cs"/>
              </a:rPr>
              <a:t>Ефекти климатских промена ће се различито манифестовати у различитим регионима Србије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latin typeface="+mj-lt"/>
                <a:ea typeface="+mj-ea"/>
                <a:cs typeface="+mj-cs"/>
              </a:rPr>
              <a:t>најзначајнији ратарски региони Србије налазе у Војводини и у долинама већих река</a:t>
            </a:r>
            <a:r>
              <a:rPr lang="sr-Latn-RS" sz="2000" b="1" dirty="0">
                <a:latin typeface="+mj-lt"/>
                <a:ea typeface="+mj-ea"/>
                <a:cs typeface="+mj-cs"/>
              </a:rPr>
              <a:t>,</a:t>
            </a:r>
            <a:r>
              <a:rPr lang="sr-Cyrl-CS" sz="2000" b="1" dirty="0">
                <a:latin typeface="+mj-lt"/>
                <a:ea typeface="+mj-ea"/>
                <a:cs typeface="+mj-cs"/>
              </a:rPr>
              <a:t> а управо у овим нижим деловима се очекују услови сувље климе</a:t>
            </a:r>
            <a:endParaRPr lang="ru-RU" sz="2000" b="1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487" name="Picture 6" descr="DSCN1415-600x450.jpg">
            <a:extLst>
              <a:ext uri="{FF2B5EF4-FFF2-40B4-BE49-F238E27FC236}">
                <a16:creationId xmlns:a16="http://schemas.microsoft.com/office/drawing/2014/main" id="{9107C36E-4487-4CDB-94F3-C402D43E5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2478088"/>
            <a:ext cx="46339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124314_15082016kukuruzsusa_iff.jpg">
            <a:extLst>
              <a:ext uri="{FF2B5EF4-FFF2-40B4-BE49-F238E27FC236}">
                <a16:creationId xmlns:a16="http://schemas.microsoft.com/office/drawing/2014/main" id="{AE0DDCF5-83EF-4A77-A084-429A6538A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478088"/>
            <a:ext cx="4556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5300</TotalTime>
  <Words>1700</Words>
  <Application>Microsoft Office PowerPoint</Application>
  <PresentationFormat>Widescreen</PresentationFormat>
  <Paragraphs>221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SimSun</vt:lpstr>
      <vt:lpstr>Times New Roman</vt:lpstr>
      <vt:lpstr>Wingdings</vt:lpstr>
      <vt:lpstr>Cambria</vt:lpstr>
      <vt:lpstr>Custom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Шећерна репа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 radionica i sastanak Radne grupe projekta</dc:title>
  <dc:creator>Miroslav Tadic</dc:creator>
  <cp:lastModifiedBy>Aleksandra Dimitrijevic</cp:lastModifiedBy>
  <cp:revision>241</cp:revision>
  <dcterms:created xsi:type="dcterms:W3CDTF">2020-11-11T14:18:44Z</dcterms:created>
  <dcterms:modified xsi:type="dcterms:W3CDTF">2021-12-16T12:59:24Z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umbnail">
    <vt:lpwstr/>
  </property>
  <property fmtid="{D5CDD505-2E9C-101B-9397-08002B2CF9AE}" pid="3" name="#">
    <vt:lpwstr/>
  </property>
  <property fmtid="{D5CDD505-2E9C-101B-9397-08002B2CF9AE}" pid="4" name="_dlc_DocId">
    <vt:lpwstr>UNITPB-486-54015</vt:lpwstr>
  </property>
  <property fmtid="{D5CDD505-2E9C-101B-9397-08002B2CF9AE}" pid="5" name="_dlc_DocIdUrl">
    <vt:lpwstr>https://intranet.undp.org/unit/pb/communicate/_layouts/15/DocIdRedir.aspx?ID=UNITPB-486-54015, UNITPB-486-54015</vt:lpwstr>
  </property>
</Properties>
</file>