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30"/>
  </p:notesMasterIdLst>
  <p:handoutMasterIdLst>
    <p:handoutMasterId r:id="rId31"/>
  </p:handoutMasterIdLst>
  <p:sldIdLst>
    <p:sldId id="259" r:id="rId6"/>
    <p:sldId id="435" r:id="rId7"/>
    <p:sldId id="459" r:id="rId8"/>
    <p:sldId id="460" r:id="rId9"/>
    <p:sldId id="483" r:id="rId10"/>
    <p:sldId id="462" r:id="rId11"/>
    <p:sldId id="463" r:id="rId12"/>
    <p:sldId id="464" r:id="rId13"/>
    <p:sldId id="465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9900FF"/>
    <a:srgbClr val="034E85"/>
    <a:srgbClr val="0468B1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249" autoAdjust="0"/>
  </p:normalViewPr>
  <p:slideViewPr>
    <p:cSldViewPr snapToGrid="0" snapToObjects="1">
      <p:cViewPr varScale="1">
        <p:scale>
          <a:sx n="62" d="100"/>
          <a:sy n="62" d="100"/>
        </p:scale>
        <p:origin x="73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n Cerovac" userId="7d42a56f-8c1d-46ac-a328-e577e99aab89" providerId="ADAL" clId="{E20186A3-CD7A-4CD6-915C-2DF263D70BBD}"/>
    <pc:docChg chg="modSld">
      <pc:chgData name="Milan Cerovac" userId="7d42a56f-8c1d-46ac-a328-e577e99aab89" providerId="ADAL" clId="{E20186A3-CD7A-4CD6-915C-2DF263D70BBD}" dt="2021-12-15T13:26:44.027" v="22" actId="20577"/>
      <pc:docMkLst>
        <pc:docMk/>
      </pc:docMkLst>
      <pc:sldChg chg="modSp mod">
        <pc:chgData name="Milan Cerovac" userId="7d42a56f-8c1d-46ac-a328-e577e99aab89" providerId="ADAL" clId="{E20186A3-CD7A-4CD6-915C-2DF263D70BBD}" dt="2021-12-15T13:26:07.384" v="21" actId="20577"/>
        <pc:sldMkLst>
          <pc:docMk/>
          <pc:sldMk cId="2305984114" sldId="259"/>
        </pc:sldMkLst>
        <pc:spChg chg="mod">
          <ac:chgData name="Milan Cerovac" userId="7d42a56f-8c1d-46ac-a328-e577e99aab89" providerId="ADAL" clId="{E20186A3-CD7A-4CD6-915C-2DF263D70BBD}" dt="2021-12-15T13:26:07.384" v="21" actId="20577"/>
          <ac:spMkLst>
            <pc:docMk/>
            <pc:sldMk cId="2305984114" sldId="259"/>
            <ac:spMk id="3" creationId="{5FFA26AB-8DB2-C94A-8178-0FB61847F9DF}"/>
          </ac:spMkLst>
        </pc:spChg>
      </pc:sldChg>
      <pc:sldChg chg="modSp mod">
        <pc:chgData name="Milan Cerovac" userId="7d42a56f-8c1d-46ac-a328-e577e99aab89" providerId="ADAL" clId="{E20186A3-CD7A-4CD6-915C-2DF263D70BBD}" dt="2021-12-15T13:26:44.027" v="22" actId="20577"/>
        <pc:sldMkLst>
          <pc:docMk/>
          <pc:sldMk cId="2135602928" sldId="435"/>
        </pc:sldMkLst>
        <pc:spChg chg="mod">
          <ac:chgData name="Milan Cerovac" userId="7d42a56f-8c1d-46ac-a328-e577e99aab89" providerId="ADAL" clId="{E20186A3-CD7A-4CD6-915C-2DF263D70BBD}" dt="2021-12-15T13:26:44.027" v="22" actId="20577"/>
          <ac:spMkLst>
            <pc:docMk/>
            <pc:sldMk cId="2135602928" sldId="435"/>
            <ac:spMk id="11" creationId="{7A7BD5A4-8484-4996-B6F1-600C994A57B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dirty="0"/>
              <a:t>У</a:t>
            </a:r>
            <a:r>
              <a:rPr lang="sr-Cyrl-RS" baseline="0" dirty="0"/>
              <a:t> 1000 грла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7-448E-971F-6EE9B19A663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Број говеда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896</c:v>
                </c:pt>
                <c:pt idx="1">
                  <c:v>893</c:v>
                </c:pt>
                <c:pt idx="2">
                  <c:v>898</c:v>
                </c:pt>
                <c:pt idx="3">
                  <c:v>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7-448E-971F-6EE9B19A6633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Број оваца и коза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Sheet1!$C$3:$C$5</c:f>
              <c:numCache>
                <c:formatCode>General</c:formatCode>
                <c:ptCount val="3"/>
                <c:pt idx="0">
                  <c:v>1665</c:v>
                </c:pt>
                <c:pt idx="1">
                  <c:v>1704</c:v>
                </c:pt>
                <c:pt idx="2">
                  <c:v>1712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D7-448E-971F-6EE9B19A6633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Број свиња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Sheet1!$D$3:$D$5</c:f>
              <c:numCache>
                <c:formatCode>General</c:formatCode>
                <c:ptCount val="3"/>
                <c:pt idx="0">
                  <c:v>3021</c:v>
                </c:pt>
                <c:pt idx="1">
                  <c:v>2911</c:v>
                </c:pt>
                <c:pt idx="2">
                  <c:v>2782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D7-448E-971F-6EE9B19A6633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Број живине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16134</c:v>
                </c:pt>
                <c:pt idx="1">
                  <c:v>16242</c:v>
                </c:pt>
                <c:pt idx="2">
                  <c:v>16338</c:v>
                </c:pt>
                <c:pt idx="3">
                  <c:v>16232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D7-448E-971F-6EE9B19A6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37312"/>
        <c:axId val="53071872"/>
      </c:lineChart>
      <c:catAx>
        <c:axId val="530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071872"/>
        <c:crosses val="autoZero"/>
        <c:auto val="1"/>
        <c:lblAlgn val="ctr"/>
        <c:lblOffset val="100"/>
        <c:noMultiLvlLbl val="0"/>
      </c:catAx>
      <c:valAx>
        <c:axId val="53071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3037312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dirty="0">
                <a:latin typeface="Arial" pitchFamily="34" charset="0"/>
                <a:cs typeface="Arial" pitchFamily="34" charset="0"/>
              </a:rPr>
              <a:t>Просечне вредности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THI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729891285418694E-2"/>
          <c:y val="0.21421821413708569"/>
          <c:w val="0.93879615944805261"/>
          <c:h val="0.6820303014498690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72.099999999999994</c:v>
                </c:pt>
                <c:pt idx="1">
                  <c:v>72.5</c:v>
                </c:pt>
                <c:pt idx="2">
                  <c:v>69.5</c:v>
                </c:pt>
                <c:pt idx="3">
                  <c:v>71.900000000000006</c:v>
                </c:pt>
                <c:pt idx="4">
                  <c:v>73.099999999999994</c:v>
                </c:pt>
                <c:pt idx="5">
                  <c:v>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C-4E97-B558-60E87A4349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7439872"/>
        <c:axId val="130040192"/>
      </c:lineChart>
      <c:catAx>
        <c:axId val="1374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0040192"/>
        <c:crosses val="autoZero"/>
        <c:auto val="1"/>
        <c:lblAlgn val="ctr"/>
        <c:lblOffset val="100"/>
        <c:noMultiLvlLbl val="0"/>
      </c:catAx>
      <c:valAx>
        <c:axId val="13004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7439872"/>
        <c:crosses val="autoZero"/>
        <c:crossBetween val="between"/>
      </c:val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THI&lt;72</c:v>
                </c:pt>
                <c:pt idx="1">
                  <c:v>THI&gt;72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E-4A86-9CF1-1888268542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мај</c:v>
                </c:pt>
                <c:pt idx="1">
                  <c:v>јун</c:v>
                </c:pt>
                <c:pt idx="2">
                  <c:v>јул</c:v>
                </c:pt>
                <c:pt idx="3">
                  <c:v>август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74</c:v>
                </c:pt>
                <c:pt idx="2">
                  <c:v>76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D-4A74-9359-61969E20E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488640"/>
        <c:axId val="129634688"/>
      </c:barChart>
      <c:catAx>
        <c:axId val="13748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Месец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4688"/>
        <c:crosses val="autoZero"/>
        <c:auto val="1"/>
        <c:lblAlgn val="ctr"/>
        <c:lblOffset val="100"/>
        <c:noMultiLvlLbl val="0"/>
      </c:catAx>
      <c:valAx>
        <c:axId val="1296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sz="1600"/>
                  <a:t>Вредности </a:t>
                </a:r>
                <a:r>
                  <a:rPr lang="en-US" sz="1600"/>
                  <a:t>THI</a:t>
                </a:r>
                <a:endParaRPr lang="en-GB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88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sz="2000" dirty="0">
                <a:latin typeface="+mn-lt"/>
                <a:cs typeface="Calibri" pitchFamily="34" charset="0"/>
              </a:rPr>
              <a:t>Просечне вредности </a:t>
            </a:r>
            <a:r>
              <a:rPr lang="en-US" sz="2000" dirty="0">
                <a:latin typeface="+mn-lt"/>
                <a:cs typeface="Calibri" pitchFamily="34" charset="0"/>
              </a:rPr>
              <a:t>THI</a:t>
            </a:r>
            <a:r>
              <a:rPr lang="sr-Cyrl-RS" sz="2000" dirty="0">
                <a:latin typeface="+mn-lt"/>
                <a:cs typeface="Calibri" pitchFamily="34" charset="0"/>
              </a:rPr>
              <a:t> и дневних губитака у производњи млека</a:t>
            </a:r>
            <a:endParaRPr lang="en-US" sz="2000" dirty="0">
              <a:latin typeface="+mn-lt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775417713991389"/>
          <c:y val="2.12534758617802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903538257115801"/>
          <c:y val="0.10984749681597374"/>
          <c:w val="0.71866414846828164"/>
          <c:h val="0.7668990885070743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72.099999999999994</c:v>
                </c:pt>
                <c:pt idx="1">
                  <c:v>72.5</c:v>
                </c:pt>
                <c:pt idx="2">
                  <c:v>69.5</c:v>
                </c:pt>
                <c:pt idx="3">
                  <c:v>71.900000000000006</c:v>
                </c:pt>
                <c:pt idx="4">
                  <c:v>73.099999999999994</c:v>
                </c:pt>
                <c:pt idx="5">
                  <c:v>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15-4427-ACCA-8D4C4A7078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Просечан дневни губитак у производњи (кг)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-0.30000000000000032</c:v>
                </c:pt>
                <c:pt idx="1">
                  <c:v>-0.2</c:v>
                </c:pt>
                <c:pt idx="2">
                  <c:v>-1.3</c:v>
                </c:pt>
                <c:pt idx="3">
                  <c:v>-0.4</c:v>
                </c:pt>
                <c:pt idx="4">
                  <c:v>-0.1</c:v>
                </c:pt>
                <c:pt idx="5">
                  <c:v>-0.8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15-4427-ACCA-8D4C4A707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772928"/>
        <c:axId val="129778816"/>
      </c:lineChart>
      <c:catAx>
        <c:axId val="1297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778816"/>
        <c:crosses val="autoZero"/>
        <c:auto val="1"/>
        <c:lblAlgn val="ctr"/>
        <c:lblOffset val="100"/>
        <c:noMultiLvlLbl val="0"/>
      </c:catAx>
      <c:valAx>
        <c:axId val="129778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+mn-lt"/>
                    <a:cs typeface="Calibri" pitchFamily="34" charset="0"/>
                  </a:defRPr>
                </a:pPr>
                <a:r>
                  <a:rPr lang="sr-Latn-RS" sz="1600">
                    <a:latin typeface="+mn-lt"/>
                    <a:cs typeface="Calibri" pitchFamily="34" charset="0"/>
                  </a:rPr>
                  <a:t>y-</a:t>
                </a:r>
                <a:r>
                  <a:rPr lang="sr-Cyrl-RS" sz="1600">
                    <a:latin typeface="+mn-lt"/>
                    <a:cs typeface="Calibri" pitchFamily="34" charset="0"/>
                  </a:rPr>
                  <a:t>вредности </a:t>
                </a:r>
                <a:r>
                  <a:rPr lang="en-US" sz="1600">
                    <a:latin typeface="+mn-lt"/>
                    <a:cs typeface="Calibri" pitchFamily="34" charset="0"/>
                  </a:rPr>
                  <a:t>THI</a:t>
                </a:r>
              </a:p>
              <a:p>
                <a:pPr>
                  <a:defRPr sz="1600">
                    <a:latin typeface="+mn-lt"/>
                    <a:cs typeface="Calibri" pitchFamily="34" charset="0"/>
                  </a:defRPr>
                </a:pPr>
                <a:r>
                  <a:rPr lang="sr-Latn-RS" sz="1600">
                    <a:latin typeface="+mn-lt"/>
                    <a:cs typeface="Calibri" pitchFamily="34" charset="0"/>
                  </a:rPr>
                  <a:t>x-</a:t>
                </a:r>
                <a:r>
                  <a:rPr lang="sr-Cyrl-RS" sz="1600">
                    <a:latin typeface="+mn-lt"/>
                    <a:cs typeface="Calibri" pitchFamily="34" charset="0"/>
                  </a:rPr>
                  <a:t>године</a:t>
                </a:r>
                <a:r>
                  <a:rPr lang="sr-Latn-RS" sz="1600">
                    <a:latin typeface="+mn-lt"/>
                    <a:cs typeface="Calibri" pitchFamily="34" charset="0"/>
                  </a:rPr>
                  <a:t> </a:t>
                </a:r>
                <a:r>
                  <a:rPr lang="sr-Cyrl-RS" sz="1600">
                    <a:latin typeface="+mn-lt"/>
                    <a:cs typeface="Calibri" pitchFamily="34" charset="0"/>
                  </a:rPr>
                  <a:t>истраживања</a:t>
                </a:r>
                <a:endParaRPr lang="en-US" sz="1600">
                  <a:latin typeface="+mn-lt"/>
                  <a:cs typeface="Calibri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en-US"/>
          </a:p>
        </c:txPr>
        <c:crossAx val="1297729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+mn-lt"/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ТХИ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2014-2020</c:v>
                </c:pt>
                <c:pt idx="1">
                  <c:v>2021-2040</c:v>
                </c:pt>
                <c:pt idx="2">
                  <c:v>2042-2060</c:v>
                </c:pt>
                <c:pt idx="3">
                  <c:v>2081-2100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74.400000000000006</c:v>
                </c:pt>
                <c:pt idx="2">
                  <c:v>75.8</c:v>
                </c:pt>
                <c:pt idx="3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E-47FD-8814-BB85CA9D9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801216"/>
        <c:axId val="129819392"/>
      </c:lineChart>
      <c:catAx>
        <c:axId val="1298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819392"/>
        <c:crosses val="autoZero"/>
        <c:auto val="1"/>
        <c:lblAlgn val="ctr"/>
        <c:lblOffset val="100"/>
        <c:noMultiLvlLbl val="0"/>
      </c:catAx>
      <c:valAx>
        <c:axId val="129819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29801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n-lt"/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34AF-6505-4D62-A72A-47C71E692593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3472-0CEE-4D3C-ACEF-745735FE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B55-EA32-4AE7-A50F-593518A953F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BD89-A85C-4347-B103-27916069B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Istraživanjem su obuhvaćene obe dominantne rase goveda koje se koriste za proizvodnju mleka u Srbiji (simentalska i holštajn frizijska rasa);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Farme na kojima su postavljeni datalogeri obuhvataju i male (n&lt;20 grla), srednje (20&lt;n&lt;50 grla) i velike (n&gt;50 grla), kao i slobodan i vezan (tradicionalan) sistem držanja.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utiče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ispoljavanje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reproduktivnih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iniciranje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ključnu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naročito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osetljiva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proizvodnjom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Smanjenje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spoljašnju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intervalu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3-10% pa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50%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ekstremnih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prelaze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40°C.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uticaj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naglašen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smeštaj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vlažnost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odgovarajuća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obzirom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termoregulatorni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mehanizmi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otežano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funkcionišu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vlažnosti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izračunavanje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temperaturno-humidnog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kombinovani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vlažnosti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utvrđene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zadvoljavajuću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4F0A-B401-4B33-987B-52758BCA447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4F0A-B401-4B33-987B-52758BCA447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r.wikipedia.org/w/index.php?title=Culicoides&amp;action=edit&amp;redlink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FA26AB-8DB2-C94A-8178-0FB61847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5130" y="4540828"/>
            <a:ext cx="4184073" cy="1163782"/>
          </a:xfrm>
        </p:spPr>
        <p:txBody>
          <a:bodyPr>
            <a:normAutofit/>
          </a:bodyPr>
          <a:lstStyle/>
          <a:p>
            <a:pPr algn="ctr"/>
            <a:r>
              <a:rPr lang="sr-Cyrl-RS" sz="2000" i="1">
                <a:latin typeface="Calibri" panose="020F0502020204030204" pitchFamily="34" charset="0"/>
              </a:rPr>
              <a:t>Децембар</a:t>
            </a:r>
            <a:r>
              <a:rPr lang="sr-Latn-RS" sz="2000" i="1">
                <a:latin typeface="Calibri" panose="020F0502020204030204" pitchFamily="34" charset="0"/>
              </a:rPr>
              <a:t> </a:t>
            </a:r>
            <a:r>
              <a:rPr lang="sr-Latn-RS" sz="2000" i="1" dirty="0">
                <a:latin typeface="Calibri" panose="020F0502020204030204" pitchFamily="34" charset="0"/>
              </a:rPr>
              <a:t>2021</a:t>
            </a:r>
            <a:r>
              <a:rPr lang="sr-Cyrl-RS" sz="2000" i="1" dirty="0">
                <a:latin typeface="Calibri" panose="020F0502020204030204" pitchFamily="34" charset="0"/>
              </a:rPr>
              <a:t>.</a:t>
            </a:r>
            <a:endParaRPr lang="sr-Latn-RS" sz="20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67233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E73CBB-551A-4766-A69A-221C5CC7C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53" y="2281069"/>
            <a:ext cx="7048385" cy="1183565"/>
          </a:xfrm>
        </p:spPr>
        <p:txBody>
          <a:bodyPr>
            <a:normAutofit/>
          </a:bodyPr>
          <a:lstStyle/>
          <a:p>
            <a:pPr algn="ctr"/>
            <a:br>
              <a:rPr lang="sr-Latn-RS" sz="2400" dirty="0">
                <a:latin typeface="Calibri" panose="020F0502020204030204" pitchFamily="34" charset="0"/>
              </a:rPr>
            </a:br>
            <a:br>
              <a:rPr lang="sr-Latn-R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09F3C8-9B6A-4EB4-9D7F-D20604201B42}"/>
              </a:ext>
            </a:extLst>
          </p:cNvPr>
          <p:cNvSpPr/>
          <p:nvPr/>
        </p:nvSpPr>
        <p:spPr>
          <a:xfrm>
            <a:off x="858128" y="2079639"/>
            <a:ext cx="10592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“</a:t>
            </a:r>
            <a:r>
              <a:rPr lang="en-GB" sz="2800" i="1" dirty="0">
                <a:latin typeface="Calibri" panose="020F0502020204030204" pitchFamily="34" charset="0"/>
              </a:rPr>
              <a:t>Advancing medium and long-term adaptation planning in the Republic of Serbia – NAP GCF”</a:t>
            </a:r>
            <a:endParaRPr lang="sr-Cyrl-RS" sz="2800" i="1" dirty="0">
              <a:latin typeface="Calibri" panose="020F0502020204030204" pitchFamily="34" charset="0"/>
            </a:endParaRPr>
          </a:p>
          <a:p>
            <a:pPr algn="ctr"/>
            <a:r>
              <a:rPr lang="sr-Cyrl-RS" sz="2800" i="1" dirty="0">
                <a:latin typeface="Calibri" panose="020F0502020204030204" pitchFamily="34" charset="0"/>
              </a:rPr>
              <a:t>Унапређење средњерочног и дугорочног планирања мера прилагођавања на измењене климатске услове у Републици Србији</a:t>
            </a:r>
            <a:endParaRPr lang="en-US" sz="2800" i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13CA586-08B3-48A2-9BB6-66B0EA49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80" y="510126"/>
            <a:ext cx="1698378" cy="169837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CD7E3AE-7A93-4479-AEF9-3318E53B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90" y="249346"/>
            <a:ext cx="1481620" cy="1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61" y="5194738"/>
            <a:ext cx="1108841" cy="16632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pPr algn="ctr"/>
            <a:r>
              <a:rPr lang="sr-Cyrl-RS" b="1" dirty="0">
                <a:latin typeface="+mn-lt"/>
                <a:cs typeface="Arial" panose="020B0604020202020204" pitchFamily="34" charset="0"/>
              </a:rPr>
              <a:t>Наше истраживање</a:t>
            </a:r>
            <a:r>
              <a:rPr lang="sr-Latn-RS" b="1" dirty="0">
                <a:latin typeface="+mn-lt"/>
                <a:cs typeface="Arial" panose="020B0604020202020204" pitchFamily="34" charset="0"/>
              </a:rPr>
              <a:t>!!!</a:t>
            </a:r>
            <a:endParaRPr lang="en-GB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4902"/>
            <a:ext cx="10515600" cy="52439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Постављено 14 даталогера (Дата логгер АМТАСТ, АМТ-116) на 12 фарми за производњу млека;</a:t>
            </a:r>
          </a:p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Даталогери мере температуру и релативну влажност ваздуха унутар објеката у којима грла производе, сваких сат времена и меморишу вредности, од 2014. године.</a:t>
            </a:r>
          </a:p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Најчешћи показатељ који се користи за вредновање топлотног стреса, као и за оцену утицаја топлотног стреса на производне и репродуктивне особине грла.</a:t>
            </a:r>
          </a:p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Температурно-хумидни индекс (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THI </a:t>
            </a:r>
            <a:r>
              <a:rPr lang="sr-Cyrl-RS" dirty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израчунат је на следећи начин: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 = (1.8Т + 32) – ((0.55 − 0.0055РВ) × (Т − 26.8)) (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(Dunn et al, 2014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4903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Резултати истраживања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6943" y="1722891"/>
          <a:ext cx="5455723" cy="465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976291" y="1603171"/>
          <a:ext cx="5257767" cy="475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93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652700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Вредности </a:t>
            </a:r>
            <a:r>
              <a:rPr lang="sr-Latn-RS" sz="3600" dirty="0"/>
              <a:t>THI </a:t>
            </a:r>
            <a:r>
              <a:rPr lang="sr-Cyrl-RS" sz="3600" dirty="0"/>
              <a:t>у току 4 најтоплија месеца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Процена тренутних губитака у производњи млека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35360" y="1093305"/>
          <a:ext cx="11041227" cy="543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Процена учесталости топлотног стреса у будућности </a:t>
            </a:r>
            <a:endParaRPr lang="en-US" sz="3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19403" y="1556792"/>
          <a:ext cx="106571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Производња сточне хране и климатске промене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Индиректан утицај климатских промана на сточарску производњу се огледа кроз утицај климатских промена на ратарску производњу, као битан сегмент у ком се одвија производња сточне хране. </a:t>
            </a:r>
          </a:p>
          <a:p>
            <a:pPr algn="just"/>
            <a:r>
              <a:rPr lang="sr-Cyrl-RS" dirty="0"/>
              <a:t>Ти ефекти се огледају кроз </a:t>
            </a:r>
            <a:r>
              <a:rPr lang="sr-Cyrl-RS" b="1" dirty="0"/>
              <a:t>количину</a:t>
            </a:r>
            <a:r>
              <a:rPr lang="sr-Cyrl-RS" dirty="0"/>
              <a:t> и </a:t>
            </a:r>
            <a:r>
              <a:rPr lang="sr-Cyrl-RS" b="1" dirty="0"/>
              <a:t>квалитет</a:t>
            </a:r>
            <a:r>
              <a:rPr lang="sr-Cyrl-RS" dirty="0"/>
              <a:t> произведене сточне хране.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31" y="4213133"/>
            <a:ext cx="4378355" cy="21836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Количина произведене сточне хране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Повећање учесталости и интензитета екстремних климатских догађаја, попут суша, поплава, града, смањује се количина сточне хране коју произвођачи могу спремити што негативно утиче на економску одрживост саме сточарске производње.</a:t>
            </a:r>
            <a:endParaRPr lang="en-US" dirty="0"/>
          </a:p>
        </p:txBody>
      </p:sp>
      <p:pic>
        <p:nvPicPr>
          <p:cNvPr id="1026" name="Picture 2" descr="D:\Svi Podaci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2883" y="3993728"/>
            <a:ext cx="2715118" cy="2033718"/>
          </a:xfrm>
          <a:prstGeom prst="rect">
            <a:avLst/>
          </a:prstGeom>
          <a:noFill/>
        </p:spPr>
      </p:pic>
      <p:pic>
        <p:nvPicPr>
          <p:cNvPr id="1027" name="Picture 3" descr="D:\Svi Podaci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439" y="3844891"/>
            <a:ext cx="3279796" cy="218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Квалитет произведене сточне хране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400600"/>
          </a:xfrm>
        </p:spPr>
        <p:txBody>
          <a:bodyPr>
            <a:noAutofit/>
          </a:bodyPr>
          <a:lstStyle/>
          <a:p>
            <a:pPr algn="just"/>
            <a:r>
              <a:rPr lang="sr-Cyrl-RS" sz="2000" dirty="0"/>
              <a:t>Високе </a:t>
            </a:r>
            <a:r>
              <a:rPr lang="en-US" sz="2000" dirty="0" err="1"/>
              <a:t>температуре</a:t>
            </a:r>
            <a:r>
              <a:rPr lang="en-US" sz="2000" dirty="0"/>
              <a:t> и </a:t>
            </a:r>
            <a:r>
              <a:rPr lang="en-US" sz="2000" dirty="0" err="1"/>
              <a:t>влага</a:t>
            </a:r>
            <a:r>
              <a:rPr lang="en-US" sz="2000" dirty="0"/>
              <a:t> </a:t>
            </a:r>
            <a:r>
              <a:rPr lang="en-US" sz="2000" dirty="0" err="1"/>
              <a:t>могу</a:t>
            </a:r>
            <a:r>
              <a:rPr lang="en-US" sz="2000" dirty="0"/>
              <a:t> </a:t>
            </a:r>
            <a:r>
              <a:rPr lang="en-US" sz="2000" dirty="0" err="1"/>
              <a:t>имати</a:t>
            </a:r>
            <a:r>
              <a:rPr lang="en-US" sz="2000" dirty="0"/>
              <a:t> </a:t>
            </a:r>
            <a:r>
              <a:rPr lang="en-US" sz="2000" dirty="0" err="1"/>
              <a:t>позитиван</a:t>
            </a:r>
            <a:r>
              <a:rPr lang="en-US" sz="2000" dirty="0"/>
              <a:t> </a:t>
            </a:r>
            <a:r>
              <a:rPr lang="en-US" sz="2000" dirty="0" err="1"/>
              <a:t>ефекат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раст</a:t>
            </a:r>
            <a:r>
              <a:rPr lang="en-US" sz="2000" dirty="0"/>
              <a:t> </a:t>
            </a:r>
            <a:r>
              <a:rPr lang="en-US" sz="2000" dirty="0" err="1"/>
              <a:t>гљивица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продукују</a:t>
            </a:r>
            <a:r>
              <a:rPr lang="en-US" sz="2000" dirty="0"/>
              <a:t> </a:t>
            </a:r>
            <a:r>
              <a:rPr lang="en-US" sz="2000" dirty="0" err="1"/>
              <a:t>микотоксине</a:t>
            </a:r>
            <a:r>
              <a:rPr lang="en-US" sz="2000" dirty="0"/>
              <a:t>.</a:t>
            </a:r>
            <a:endParaRPr lang="sr-Cyrl-RS" sz="2000" dirty="0"/>
          </a:p>
          <a:p>
            <a:pPr algn="just"/>
            <a:r>
              <a:rPr lang="en-US" sz="2000" dirty="0" err="1"/>
              <a:t>Као</a:t>
            </a:r>
            <a:r>
              <a:rPr lang="en-US" sz="2000" dirty="0"/>
              <a:t> </a:t>
            </a:r>
            <a:r>
              <a:rPr lang="en-US" sz="2000" dirty="0" err="1"/>
              <a:t>последица</a:t>
            </a:r>
            <a:r>
              <a:rPr lang="en-US" sz="2000" dirty="0"/>
              <a:t> </a:t>
            </a:r>
            <a:r>
              <a:rPr lang="en-US" sz="2000" dirty="0" err="1"/>
              <a:t>климатских</a:t>
            </a:r>
            <a:r>
              <a:rPr lang="en-US" sz="2000" dirty="0"/>
              <a:t> </a:t>
            </a:r>
            <a:r>
              <a:rPr lang="en-US" sz="2000" dirty="0" err="1"/>
              <a:t>прилика</a:t>
            </a:r>
            <a:r>
              <a:rPr lang="en-US" sz="2000" dirty="0"/>
              <a:t> у </a:t>
            </a:r>
            <a:r>
              <a:rPr lang="en-US" sz="2000" dirty="0" err="1"/>
              <a:t>пролеће</a:t>
            </a:r>
            <a:r>
              <a:rPr lang="en-US" sz="2000" dirty="0"/>
              <a:t> и </a:t>
            </a:r>
            <a:r>
              <a:rPr lang="en-US" sz="2000" dirty="0" err="1"/>
              <a:t>лето</a:t>
            </a:r>
            <a:r>
              <a:rPr lang="en-US" sz="2000" dirty="0"/>
              <a:t> 2012. </a:t>
            </a:r>
            <a:r>
              <a:rPr lang="en-US" sz="2000" dirty="0" err="1"/>
              <a:t>године</a:t>
            </a:r>
            <a:r>
              <a:rPr lang="en-US" sz="2000" dirty="0"/>
              <a:t> и </a:t>
            </a: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пре</a:t>
            </a:r>
            <a:r>
              <a:rPr lang="en-US" sz="2000" dirty="0"/>
              <a:t> </a:t>
            </a:r>
            <a:r>
              <a:rPr lang="en-US" sz="2000" dirty="0" err="1"/>
              <a:t>свега</a:t>
            </a:r>
            <a:r>
              <a:rPr lang="en-US" sz="2000" dirty="0"/>
              <a:t> </a:t>
            </a:r>
            <a:r>
              <a:rPr lang="en-US" sz="2000" dirty="0" err="1"/>
              <a:t>климатских</a:t>
            </a:r>
            <a:r>
              <a:rPr lang="en-US" sz="2000" dirty="0"/>
              <a:t> </a:t>
            </a:r>
            <a:r>
              <a:rPr lang="en-US" sz="2000" dirty="0" err="1"/>
              <a:t>прилика</a:t>
            </a:r>
            <a:r>
              <a:rPr lang="en-US" sz="2000" dirty="0"/>
              <a:t> у </a:t>
            </a:r>
            <a:r>
              <a:rPr lang="en-US" sz="2000" dirty="0" err="1"/>
              <a:t>јуну</a:t>
            </a:r>
            <a:r>
              <a:rPr lang="en-US" sz="2000" dirty="0"/>
              <a:t> </a:t>
            </a:r>
            <a:r>
              <a:rPr lang="en-US" sz="2000" dirty="0" err="1"/>
              <a:t>месецу</a:t>
            </a:r>
            <a:r>
              <a:rPr lang="en-US" sz="2000" dirty="0"/>
              <a:t>, </a:t>
            </a:r>
            <a:r>
              <a:rPr lang="en-US" sz="2000" dirty="0" err="1"/>
              <a:t>условило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контаминацију</a:t>
            </a:r>
            <a:r>
              <a:rPr lang="en-US" sz="2000" dirty="0"/>
              <a:t> </a:t>
            </a:r>
            <a:r>
              <a:rPr lang="en-US" sz="2000" dirty="0" err="1"/>
              <a:t>клипа</a:t>
            </a:r>
            <a:r>
              <a:rPr lang="en-US" sz="2000" dirty="0"/>
              <a:t> </a:t>
            </a:r>
            <a:r>
              <a:rPr lang="en-US" sz="2000" dirty="0" err="1"/>
              <a:t>кукуруза</a:t>
            </a:r>
            <a:r>
              <a:rPr lang="en-US" sz="2000" dirty="0"/>
              <a:t> </a:t>
            </a:r>
            <a:r>
              <a:rPr lang="en-US" sz="2000" dirty="0" err="1"/>
              <a:t>афлатоксином</a:t>
            </a:r>
            <a:r>
              <a:rPr lang="en-US" sz="2000" dirty="0"/>
              <a:t> АFB</a:t>
            </a:r>
            <a:r>
              <a:rPr lang="en-US" sz="2000" baseline="-25000" dirty="0"/>
              <a:t>1</a:t>
            </a:r>
            <a:r>
              <a:rPr lang="en-US" sz="2000" dirty="0"/>
              <a:t> и </a:t>
            </a:r>
            <a:r>
              <a:rPr lang="en-US" sz="2000" dirty="0" err="1"/>
              <a:t>његову</a:t>
            </a:r>
            <a:r>
              <a:rPr lang="en-US" sz="2000" dirty="0"/>
              <a:t> </a:t>
            </a:r>
            <a:r>
              <a:rPr lang="en-US" sz="2000" dirty="0" err="1"/>
              <a:t>појаву</a:t>
            </a:r>
            <a:r>
              <a:rPr lang="en-US" sz="2000" dirty="0"/>
              <a:t> у </a:t>
            </a:r>
            <a:r>
              <a:rPr lang="en-US" sz="2000" dirty="0" err="1"/>
              <a:t>храни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животиње</a:t>
            </a:r>
            <a:r>
              <a:rPr lang="en-US" sz="2000" dirty="0"/>
              <a:t>. </a:t>
            </a:r>
            <a:r>
              <a:rPr lang="en-US" sz="2000" dirty="0" err="1"/>
              <a:t>Као</a:t>
            </a:r>
            <a:r>
              <a:rPr lang="en-US" sz="2000" dirty="0"/>
              <a:t> </a:t>
            </a:r>
            <a:r>
              <a:rPr lang="en-US" sz="2000" dirty="0" err="1"/>
              <a:t>последица</a:t>
            </a:r>
            <a:r>
              <a:rPr lang="en-US" sz="2000" dirty="0"/>
              <a:t> </a:t>
            </a:r>
            <a:r>
              <a:rPr lang="en-US" sz="2000" dirty="0" err="1"/>
              <a:t>појаве</a:t>
            </a:r>
            <a:r>
              <a:rPr lang="en-US" sz="2000" dirty="0"/>
              <a:t> </a:t>
            </a:r>
            <a:r>
              <a:rPr lang="en-US" sz="2000" dirty="0" err="1"/>
              <a:t>афлатоксина</a:t>
            </a:r>
            <a:r>
              <a:rPr lang="en-US" sz="2000" dirty="0"/>
              <a:t> АFB</a:t>
            </a:r>
            <a:r>
              <a:rPr lang="en-US" sz="2000" baseline="-25000" dirty="0"/>
              <a:t>1 </a:t>
            </a:r>
            <a:r>
              <a:rPr lang="en-US" sz="2000" dirty="0"/>
              <a:t>у </a:t>
            </a:r>
            <a:r>
              <a:rPr lang="en-US" sz="2000" dirty="0" err="1"/>
              <a:t>силажи</a:t>
            </a:r>
            <a:r>
              <a:rPr lang="en-US" sz="2000" dirty="0"/>
              <a:t> </a:t>
            </a:r>
            <a:r>
              <a:rPr lang="en-US" sz="2000" dirty="0" err="1"/>
              <a:t>целе</a:t>
            </a:r>
            <a:r>
              <a:rPr lang="en-US" sz="2000" dirty="0"/>
              <a:t> </a:t>
            </a:r>
            <a:r>
              <a:rPr lang="en-US" sz="2000" dirty="0" err="1"/>
              <a:t>биљке</a:t>
            </a:r>
            <a:r>
              <a:rPr lang="en-US" sz="2000" dirty="0"/>
              <a:t> и </a:t>
            </a:r>
            <a:r>
              <a:rPr lang="en-US" sz="2000" dirty="0" err="1"/>
              <a:t>зрну</a:t>
            </a:r>
            <a:r>
              <a:rPr lang="en-US" sz="2000" dirty="0"/>
              <a:t> </a:t>
            </a:r>
            <a:r>
              <a:rPr lang="en-US" sz="2000" dirty="0" err="1"/>
              <a:t>кукуруза</a:t>
            </a:r>
            <a:r>
              <a:rPr lang="en-US" sz="2000" dirty="0"/>
              <a:t> у </a:t>
            </a:r>
            <a:r>
              <a:rPr lang="en-US" sz="2000" dirty="0" err="1"/>
              <a:t>пролеће</a:t>
            </a:r>
            <a:r>
              <a:rPr lang="en-US" sz="2000" dirty="0"/>
              <a:t> 2013.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јавио</a:t>
            </a:r>
            <a:r>
              <a:rPr lang="en-US" sz="2000" dirty="0"/>
              <a:t> </a:t>
            </a:r>
            <a:r>
              <a:rPr lang="en-US" sz="2000" dirty="0" err="1"/>
              <a:t>проблем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концентрацијом</a:t>
            </a:r>
            <a:r>
              <a:rPr lang="en-US" sz="2000" dirty="0"/>
              <a:t> </a:t>
            </a:r>
            <a:r>
              <a:rPr lang="en-US" sz="2000" dirty="0" err="1"/>
              <a:t>афлатоксина</a:t>
            </a:r>
            <a:r>
              <a:rPr lang="en-US" sz="2000" dirty="0"/>
              <a:t> АFM</a:t>
            </a:r>
            <a:r>
              <a:rPr lang="en-US" sz="2000" baseline="-25000" dirty="0"/>
              <a:t>1</a:t>
            </a:r>
            <a:r>
              <a:rPr lang="en-US" sz="2000" dirty="0"/>
              <a:t> (</a:t>
            </a:r>
            <a:r>
              <a:rPr lang="en-US" sz="2000" dirty="0" err="1"/>
              <a:t>метаболит</a:t>
            </a:r>
            <a:r>
              <a:rPr lang="en-US" sz="2000" dirty="0"/>
              <a:t> АFB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  <a:r>
              <a:rPr lang="en-US" sz="2000" baseline="-25000" dirty="0"/>
              <a:t> </a:t>
            </a:r>
            <a:r>
              <a:rPr lang="en-US" sz="2000" dirty="0"/>
              <a:t>у </a:t>
            </a:r>
            <a:r>
              <a:rPr lang="en-US" sz="2000" dirty="0" err="1"/>
              <a:t>млеку</a:t>
            </a:r>
            <a:r>
              <a:rPr lang="en-US" sz="2000" dirty="0"/>
              <a:t> </a:t>
            </a:r>
            <a:r>
              <a:rPr lang="en-US" sz="2000" dirty="0" err="1"/>
              <a:t>код</a:t>
            </a:r>
            <a:r>
              <a:rPr lang="en-US" sz="2000" dirty="0"/>
              <a:t> </a:t>
            </a:r>
            <a:r>
              <a:rPr lang="en-US" sz="2000" dirty="0" err="1"/>
              <a:t>крава</a:t>
            </a:r>
            <a:r>
              <a:rPr lang="en-US" sz="2000" dirty="0"/>
              <a:t> </a:t>
            </a:r>
            <a:r>
              <a:rPr lang="en-US" sz="2000" dirty="0" err="1"/>
              <a:t>храњених</a:t>
            </a:r>
            <a:r>
              <a:rPr lang="en-US" sz="2000" dirty="0"/>
              <a:t> </a:t>
            </a:r>
            <a:r>
              <a:rPr lang="en-US" sz="2000" dirty="0" err="1"/>
              <a:t>овим</a:t>
            </a:r>
            <a:r>
              <a:rPr lang="en-US" sz="2000" dirty="0"/>
              <a:t> </a:t>
            </a:r>
            <a:r>
              <a:rPr lang="en-US" sz="2000" dirty="0" err="1"/>
              <a:t>хранивима</a:t>
            </a:r>
            <a:r>
              <a:rPr lang="en-US" sz="2000" dirty="0"/>
              <a:t>.</a:t>
            </a:r>
            <a:endParaRPr lang="sr-Cyrl-RS" sz="2000" dirty="0"/>
          </a:p>
          <a:p>
            <a:pPr algn="just"/>
            <a:r>
              <a:rPr lang="en-US" sz="2000" dirty="0"/>
              <a:t> </a:t>
            </a:r>
            <a:r>
              <a:rPr lang="sr-Cyrl-RS" sz="2000" dirty="0"/>
              <a:t>Истраживање:</a:t>
            </a:r>
          </a:p>
          <a:p>
            <a:pPr algn="just"/>
            <a:r>
              <a:rPr lang="en-US" sz="2000" dirty="0" err="1"/>
              <a:t>од</a:t>
            </a:r>
            <a:r>
              <a:rPr lang="en-US" sz="2000" dirty="0"/>
              <a:t> 281 </a:t>
            </a:r>
            <a:r>
              <a:rPr lang="en-US" sz="2000" dirty="0" err="1"/>
              <a:t>узорака</a:t>
            </a:r>
            <a:r>
              <a:rPr lang="en-US" sz="2000" dirty="0"/>
              <a:t> </a:t>
            </a:r>
            <a:r>
              <a:rPr lang="en-US" sz="2000" dirty="0" err="1"/>
              <a:t>сточне</a:t>
            </a:r>
            <a:r>
              <a:rPr lang="en-US" sz="2000" dirty="0"/>
              <a:t> </a:t>
            </a:r>
            <a:r>
              <a:rPr lang="en-US" sz="2000" dirty="0" err="1"/>
              <a:t>хране</a:t>
            </a:r>
            <a:r>
              <a:rPr lang="en-US" sz="2000" dirty="0"/>
              <a:t> </a:t>
            </a:r>
            <a:r>
              <a:rPr lang="en-US" sz="2000" dirty="0" err="1"/>
              <a:t>њих</a:t>
            </a:r>
            <a:r>
              <a:rPr lang="en-US" sz="2000" dirty="0"/>
              <a:t> 67 (23,8%)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имало</a:t>
            </a:r>
            <a:r>
              <a:rPr lang="en-US" sz="2000" dirty="0"/>
              <a:t> </a:t>
            </a:r>
            <a:r>
              <a:rPr lang="en-US" sz="2000" dirty="0" err="1"/>
              <a:t>концентрацију</a:t>
            </a:r>
            <a:r>
              <a:rPr lang="en-US" sz="2000" dirty="0"/>
              <a:t> АFB</a:t>
            </a:r>
            <a:r>
              <a:rPr lang="en-US" sz="2000" baseline="-25000" dirty="0"/>
              <a:t>1 </a:t>
            </a:r>
            <a:r>
              <a:rPr lang="en-US" sz="2000" dirty="0" err="1"/>
              <a:t>изнад</a:t>
            </a:r>
            <a:r>
              <a:rPr lang="en-US" sz="2000" dirty="0"/>
              <a:t> </a:t>
            </a:r>
            <a:r>
              <a:rPr lang="en-US" sz="2000" dirty="0" err="1"/>
              <a:t>максималне</a:t>
            </a:r>
            <a:r>
              <a:rPr lang="en-US" sz="2000" dirty="0"/>
              <a:t> </a:t>
            </a:r>
            <a:r>
              <a:rPr lang="en-US" sz="2000" dirty="0" err="1"/>
              <a:t>дозвољене</a:t>
            </a:r>
            <a:r>
              <a:rPr lang="en-US" sz="2000" dirty="0"/>
              <a:t> </a:t>
            </a:r>
            <a:r>
              <a:rPr lang="en-US" sz="2000" dirty="0" err="1"/>
              <a:t>границе</a:t>
            </a:r>
            <a:r>
              <a:rPr lang="en-US" sz="2000" dirty="0"/>
              <a:t>, </a:t>
            </a:r>
            <a:endParaRPr lang="sr-Cyrl-RS" sz="2000" dirty="0"/>
          </a:p>
          <a:p>
            <a:pPr algn="just"/>
            <a:r>
              <a:rPr lang="en-US" sz="2000" dirty="0"/>
              <a:t>2045 </a:t>
            </a:r>
            <a:r>
              <a:rPr lang="en-US" sz="2000" dirty="0" err="1"/>
              <a:t>испитаних</a:t>
            </a:r>
            <a:r>
              <a:rPr lang="en-US" sz="2000" dirty="0"/>
              <a:t> </a:t>
            </a:r>
            <a:r>
              <a:rPr lang="en-US" sz="2000" dirty="0" err="1"/>
              <a:t>узорака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, 934 (45,7%)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имали</a:t>
            </a:r>
            <a:r>
              <a:rPr lang="en-US" sz="2000" dirty="0"/>
              <a:t> </a:t>
            </a:r>
            <a:r>
              <a:rPr lang="en-US" sz="2000" dirty="0" err="1"/>
              <a:t>концентрацију</a:t>
            </a:r>
            <a:r>
              <a:rPr lang="en-US" sz="2000" dirty="0"/>
              <a:t> АFM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микотоксина</a:t>
            </a:r>
            <a:r>
              <a:rPr lang="en-US" sz="2000" dirty="0"/>
              <a:t> </a:t>
            </a:r>
            <a:r>
              <a:rPr lang="en-US" sz="2000" dirty="0" err="1"/>
              <a:t>изнад</a:t>
            </a:r>
            <a:r>
              <a:rPr lang="en-US" sz="2000" dirty="0"/>
              <a:t> </a:t>
            </a:r>
            <a:r>
              <a:rPr lang="en-US" sz="2000" dirty="0" err="1"/>
              <a:t>максималне</a:t>
            </a:r>
            <a:r>
              <a:rPr lang="en-US" sz="2000" dirty="0"/>
              <a:t> </a:t>
            </a:r>
            <a:r>
              <a:rPr lang="en-US" sz="2000" dirty="0" err="1"/>
              <a:t>дозвољене</a:t>
            </a:r>
            <a:r>
              <a:rPr lang="en-US" sz="2000" dirty="0"/>
              <a:t> </a:t>
            </a:r>
            <a:r>
              <a:rPr lang="en-US" sz="2000" dirty="0" err="1"/>
              <a:t>вредности</a:t>
            </a:r>
            <a:r>
              <a:rPr lang="en-US" sz="2000" dirty="0"/>
              <a:t>. </a:t>
            </a:r>
            <a:endParaRPr lang="sr-Cyrl-RS" sz="2000" dirty="0"/>
          </a:p>
          <a:p>
            <a:pPr algn="just"/>
            <a:r>
              <a:rPr lang="en-US" sz="2000" dirty="0" err="1"/>
              <a:t>Све</a:t>
            </a:r>
            <a:r>
              <a:rPr lang="en-US" sz="2000" dirty="0"/>
              <a:t> </a:t>
            </a:r>
            <a:r>
              <a:rPr lang="en-US" sz="2000" dirty="0" err="1"/>
              <a:t>ово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довело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</a:t>
            </a:r>
            <a:r>
              <a:rPr lang="en-US" sz="2000" dirty="0" err="1"/>
              <a:t>озбиљне</a:t>
            </a:r>
            <a:r>
              <a:rPr lang="en-US" sz="2000" dirty="0"/>
              <a:t> </a:t>
            </a:r>
            <a:r>
              <a:rPr lang="en-US" sz="2000" dirty="0" err="1"/>
              <a:t>кризе</a:t>
            </a:r>
            <a:r>
              <a:rPr lang="en-US" sz="2000" dirty="0"/>
              <a:t> у </a:t>
            </a:r>
            <a:r>
              <a:rPr lang="en-US" sz="2000" dirty="0" err="1"/>
              <a:t>снабдевању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 и </a:t>
            </a:r>
            <a:r>
              <a:rPr lang="en-US" sz="2000" dirty="0" err="1"/>
              <a:t>потрошњи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 </a:t>
            </a:r>
            <a:r>
              <a:rPr lang="en-US" sz="2000" dirty="0" err="1"/>
              <a:t>услед</a:t>
            </a:r>
            <a:r>
              <a:rPr lang="en-US" sz="2000" dirty="0"/>
              <a:t> </a:t>
            </a:r>
            <a:r>
              <a:rPr lang="en-US" sz="2000" dirty="0" err="1"/>
              <a:t>неповерења</a:t>
            </a:r>
            <a:r>
              <a:rPr lang="en-US" sz="2000" dirty="0"/>
              <a:t> </a:t>
            </a:r>
            <a:r>
              <a:rPr lang="en-US" sz="2000" dirty="0" err="1"/>
              <a:t>потрошача</a:t>
            </a:r>
            <a:r>
              <a:rPr lang="en-US" sz="2000" dirty="0"/>
              <a:t>, </a:t>
            </a:r>
            <a:r>
              <a:rPr lang="en-US" sz="2000" dirty="0" err="1"/>
              <a:t>што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условило</a:t>
            </a:r>
            <a:r>
              <a:rPr lang="en-US" sz="2000" dirty="0"/>
              <a:t> </a:t>
            </a:r>
            <a:r>
              <a:rPr lang="en-US" sz="2000" dirty="0" err="1"/>
              <a:t>кризу</a:t>
            </a:r>
            <a:r>
              <a:rPr lang="en-US" sz="2000" dirty="0"/>
              <a:t> у </a:t>
            </a:r>
            <a:r>
              <a:rPr lang="en-US" sz="2000" dirty="0" err="1"/>
              <a:t>индустрији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 </a:t>
            </a:r>
            <a:r>
              <a:rPr lang="en-US" sz="2000" dirty="0" err="1"/>
              <a:t>од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читав</a:t>
            </a:r>
            <a:r>
              <a:rPr lang="en-US" sz="2000" dirty="0"/>
              <a:t> </a:t>
            </a:r>
            <a:r>
              <a:rPr lang="en-US" sz="2000" dirty="0" err="1"/>
              <a:t>сектор</a:t>
            </a:r>
            <a:r>
              <a:rPr lang="en-US" sz="2000" dirty="0"/>
              <a:t> </a:t>
            </a:r>
            <a:r>
              <a:rPr lang="en-US" sz="2000" dirty="0" err="1"/>
              <a:t>опорављао</a:t>
            </a:r>
            <a:r>
              <a:rPr lang="en-US" sz="2000" dirty="0"/>
              <a:t> </a:t>
            </a:r>
            <a:r>
              <a:rPr lang="en-US" sz="2000" dirty="0" err="1"/>
              <a:t>неколико</a:t>
            </a:r>
            <a:r>
              <a:rPr lang="en-US" sz="2000" dirty="0"/>
              <a:t> </a:t>
            </a:r>
            <a:r>
              <a:rPr lang="en-US" sz="2000" dirty="0" err="1"/>
              <a:t>наредних</a:t>
            </a:r>
            <a:r>
              <a:rPr lang="en-US" sz="2000" dirty="0"/>
              <a:t> </a:t>
            </a:r>
            <a:r>
              <a:rPr lang="en-US" sz="2000" dirty="0" err="1"/>
              <a:t>година</a:t>
            </a:r>
            <a:r>
              <a:rPr lang="en-US" sz="2000" dirty="0"/>
              <a:t>. 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/>
              <a:t>Појава нових болести домаћих животиња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Заразна квргавост коже код говеда</a:t>
            </a:r>
            <a:r>
              <a:rPr lang="sr-Latn-RS" dirty="0"/>
              <a:t> (</a:t>
            </a:r>
            <a:r>
              <a:rPr lang="sr-Cyrl-RS" dirty="0"/>
              <a:t>нодуларни дерматитис):</a:t>
            </a:r>
          </a:p>
          <a:p>
            <a:pPr lvl="1" algn="just"/>
            <a:r>
              <a:rPr lang="sr-Cyrl-RS" dirty="0"/>
              <a:t>Наноси велику економску штету;</a:t>
            </a:r>
          </a:p>
          <a:p>
            <a:pPr lvl="1" algn="just"/>
            <a:r>
              <a:rPr lang="sr-Cyrl-RS" dirty="0"/>
              <a:t>Први случајеви јавили су се у јуну 2016. године;</a:t>
            </a:r>
          </a:p>
          <a:p>
            <a:pPr lvl="1" algn="just"/>
            <a:r>
              <a:rPr lang="sr-Cyrl-RS" dirty="0"/>
              <a:t>Вирусно неизлечиво обољење говеда;</a:t>
            </a:r>
          </a:p>
          <a:p>
            <a:pPr lvl="1" algn="just"/>
            <a:r>
              <a:rPr lang="sr-Cyrl-RS" dirty="0"/>
              <a:t>Смањена продуктивност, плодност и смртност до 25% оболелих животиња;</a:t>
            </a:r>
          </a:p>
          <a:p>
            <a:pPr lvl="1" algn="just"/>
            <a:r>
              <a:rPr lang="sr-Cyrl-RS" dirty="0"/>
              <a:t>Преноси се уједом инсеката. </a:t>
            </a:r>
          </a:p>
          <a:p>
            <a:pPr algn="just"/>
            <a:r>
              <a:rPr lang="sr-Cyrl-RS" dirty="0"/>
              <a:t>Болест плавог језика</a:t>
            </a:r>
          </a:p>
          <a:p>
            <a:pPr lvl="1" algn="just"/>
            <a:r>
              <a:rPr lang="sr-Cyrl-RS" dirty="0"/>
              <a:t>Наноси еконсомску штету сточарској производњи;</a:t>
            </a:r>
          </a:p>
          <a:p>
            <a:pPr lvl="1" algn="just"/>
            <a:r>
              <a:rPr lang="sr-Cyrl-RS" dirty="0"/>
              <a:t>Вирусно обољење оваца, коза, говеда и дивљих преживара;</a:t>
            </a:r>
          </a:p>
          <a:p>
            <a:pPr lvl="1" algn="just"/>
            <a:r>
              <a:rPr lang="sr-Cyrl-RS" dirty="0"/>
              <a:t>Вектор који преноси болест су комарци из рода </a:t>
            </a:r>
            <a:r>
              <a:rPr lang="en-US" i="1" dirty="0" err="1">
                <a:hlinkClick r:id="rId2" tooltip="Culicoides (страница не постоји)"/>
              </a:rPr>
              <a:t>Culicoides</a:t>
            </a:r>
            <a:r>
              <a:rPr lang="sr-Cyrl-RS" i="1" dirty="0"/>
              <a:t>, </a:t>
            </a:r>
            <a:r>
              <a:rPr lang="sr-Cyrl-RS" dirty="0"/>
              <a:t>чији ареал живљења се шири са климатским променама.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Мере адаптације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616177"/>
          </a:xfrm>
        </p:spPr>
        <p:txBody>
          <a:bodyPr>
            <a:normAutofit/>
          </a:bodyPr>
          <a:lstStyle/>
          <a:p>
            <a:pPr algn="just"/>
            <a:r>
              <a:rPr lang="sr-Cyrl-RS" sz="2800" dirty="0"/>
              <a:t>Селекција животиња на особине здравља и отпорност на топлотни стрес;</a:t>
            </a:r>
          </a:p>
          <a:p>
            <a:pPr algn="just"/>
            <a:r>
              <a:rPr lang="sr-Cyrl-RS" sz="2800" dirty="0"/>
              <a:t>Управљање процесом припреме и дистрибуције хране за домаће животиње;</a:t>
            </a:r>
          </a:p>
          <a:p>
            <a:pPr algn="just"/>
            <a:r>
              <a:rPr lang="sr-Cyrl-RS" sz="2800" dirty="0"/>
              <a:t>Уградња система за контролу микроклиме;</a:t>
            </a:r>
          </a:p>
          <a:p>
            <a:pPr algn="just"/>
            <a:r>
              <a:rPr lang="sr-Cyrl-RS" sz="2800" dirty="0"/>
              <a:t>Кориговање самих производних система;</a:t>
            </a:r>
          </a:p>
          <a:p>
            <a:pPr algn="just"/>
            <a:r>
              <a:rPr lang="sr-Cyrl-RS" sz="2800" dirty="0"/>
              <a:t>Промена сортимента крмних култура и увођење нових врста;</a:t>
            </a:r>
          </a:p>
          <a:p>
            <a:pPr lvl="0" algn="just"/>
            <a:r>
              <a:rPr lang="sr-Cyrl-R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en-US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крининг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појаве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ширења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нови</a:t>
            </a:r>
            <a:r>
              <a:rPr lang="sr-Cyrl-R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болести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животиња</a:t>
            </a:r>
            <a:r>
              <a:rPr lang="sr-Cyrl-R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r-Cyrl-RS" sz="2800" dirty="0"/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44" y="1510018"/>
            <a:ext cx="11527605" cy="4347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Cyrl-RS" dirty="0">
                <a:latin typeface="Calibri" pitchFamily="34" charset="0"/>
                <a:cs typeface="Calibri" pitchFamily="34" charset="0"/>
              </a:rPr>
              <a:t>ПРОЦЕНА РИЗИКА, РАЊИВОСТИ И МЕРЕ АДАПТАЦИЈЕ У СЕКТОРУ ПОЉОПРИВРЕДЕ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sr-Latn-RS" sz="2400" dirty="0">
              <a:latin typeface="Calibri" panose="020F0502020204030204" pitchFamily="34" charset="0"/>
            </a:endParaRPr>
          </a:p>
          <a:p>
            <a:pPr algn="ctr">
              <a:buNone/>
            </a:pPr>
            <a:endParaRPr lang="sr-Latn-RS" sz="24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sr-Cyrl-RS" b="1" dirty="0">
                <a:solidFill>
                  <a:srgbClr val="FF0000"/>
                </a:solidFill>
                <a:latin typeface="Calibri" panose="020F0502020204030204" pitchFamily="34" charset="0"/>
              </a:rPr>
              <a:t>Прилагођавање сектора сточарства климатским променама</a:t>
            </a:r>
          </a:p>
          <a:p>
            <a:pPr algn="ctr">
              <a:buNone/>
            </a:pPr>
            <a:r>
              <a:rPr lang="sr-Cyrl-RS" sz="2400" dirty="0">
                <a:latin typeface="Calibri" panose="020F0502020204030204" pitchFamily="34" charset="0"/>
              </a:rPr>
              <a:t>доцент др Драган Станојевић</a:t>
            </a:r>
          </a:p>
          <a:p>
            <a:pPr algn="ctr">
              <a:buNone/>
            </a:pPr>
            <a:r>
              <a:rPr lang="sr-Cyrl-RS" sz="2400" i="1" dirty="0">
                <a:latin typeface="Calibri" panose="020F0502020204030204" pitchFamily="34" charset="0"/>
              </a:rPr>
              <a:t>Универзитет у Београду Пољопривредни факултет</a:t>
            </a:r>
            <a:endParaRPr lang="sr-Latn-RS" sz="2400" i="1" dirty="0">
              <a:latin typeface="Calibri" panose="020F0502020204030204" pitchFamily="34" charset="0"/>
            </a:endParaRPr>
          </a:p>
          <a:p>
            <a:pPr algn="ctr">
              <a:buNone/>
            </a:pPr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2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Селекција животиња на особине отпорности и здравља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/>
          <a:lstStyle/>
          <a:p>
            <a:pPr algn="just"/>
            <a:r>
              <a:rPr lang="sr-Cyrl-RS" dirty="0"/>
              <a:t>Фокус одгајивачких програма за популације домаћих животиња треба ставити на:</a:t>
            </a:r>
          </a:p>
          <a:p>
            <a:pPr algn="just"/>
            <a:r>
              <a:rPr lang="sr-Cyrl-RS" dirty="0"/>
              <a:t>Особине здравља и дуговечности;</a:t>
            </a:r>
          </a:p>
          <a:p>
            <a:pPr algn="just"/>
            <a:r>
              <a:rPr lang="sr-Cyrl-RS" dirty="0"/>
              <a:t>Ефикасност производње;</a:t>
            </a:r>
          </a:p>
          <a:p>
            <a:pPr algn="just"/>
            <a:r>
              <a:rPr lang="sr-Cyrl-RS" dirty="0"/>
              <a:t>Употреба укрштања и коришћење хетерозис ефекта где је то могуће.</a:t>
            </a:r>
          </a:p>
          <a:p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Исхрана домаћих животиња у измењеним климатским приликама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Autofit/>
          </a:bodyPr>
          <a:lstStyle/>
          <a:p>
            <a:pPr algn="just"/>
            <a:r>
              <a:rPr lang="sr-Cyrl-RS" sz="2400" dirty="0"/>
              <a:t>П</a:t>
            </a:r>
            <a:r>
              <a:rPr lang="en-US" sz="2400" dirty="0" err="1"/>
              <a:t>овећати</a:t>
            </a:r>
            <a:r>
              <a:rPr lang="en-US" sz="2400" dirty="0"/>
              <a:t> </a:t>
            </a:r>
            <a:r>
              <a:rPr lang="en-US" sz="2400" dirty="0" err="1"/>
              <a:t>удео</a:t>
            </a:r>
            <a:r>
              <a:rPr lang="en-US" sz="2400" dirty="0"/>
              <a:t> </a:t>
            </a:r>
            <a:r>
              <a:rPr lang="en-US" sz="2400" dirty="0" err="1"/>
              <a:t>енергије</a:t>
            </a:r>
            <a:r>
              <a:rPr lang="en-US" sz="2400" dirty="0"/>
              <a:t> у </a:t>
            </a:r>
            <a:r>
              <a:rPr lang="en-US" sz="2400" dirty="0" err="1"/>
              <a:t>оброку</a:t>
            </a:r>
            <a:r>
              <a:rPr lang="en-US" sz="2400" dirty="0"/>
              <a:t>, </a:t>
            </a:r>
            <a:r>
              <a:rPr lang="en-US" sz="2400" dirty="0" err="1"/>
              <a:t>јер</a:t>
            </a:r>
            <a:r>
              <a:rPr lang="en-US" sz="2400" dirty="0"/>
              <a:t> </a:t>
            </a:r>
            <a:r>
              <a:rPr lang="en-US" sz="2400" dirty="0" err="1"/>
              <a:t>животиње</a:t>
            </a:r>
            <a:r>
              <a:rPr lang="en-US" sz="2400" dirty="0"/>
              <a:t> </a:t>
            </a:r>
            <a:r>
              <a:rPr lang="en-US" sz="2400" dirty="0" err="1"/>
              <a:t>које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изложене</a:t>
            </a:r>
            <a:r>
              <a:rPr lang="en-US" sz="2400" dirty="0"/>
              <a:t> </a:t>
            </a:r>
            <a:r>
              <a:rPr lang="en-US" sz="2400" dirty="0" err="1"/>
              <a:t>топлотном</a:t>
            </a:r>
            <a:r>
              <a:rPr lang="en-US" sz="2400" dirty="0"/>
              <a:t> </a:t>
            </a:r>
            <a:r>
              <a:rPr lang="en-US" sz="2400" dirty="0" err="1"/>
              <a:t>стресу</a:t>
            </a:r>
            <a:r>
              <a:rPr lang="en-US" sz="2400" dirty="0"/>
              <a:t> </a:t>
            </a:r>
            <a:r>
              <a:rPr lang="en-US" sz="2400" dirty="0" err="1"/>
              <a:t>део</a:t>
            </a:r>
            <a:r>
              <a:rPr lang="en-US" sz="2400" dirty="0"/>
              <a:t> </a:t>
            </a:r>
            <a:r>
              <a:rPr lang="en-US" sz="2400" dirty="0" err="1"/>
              <a:t>енергије</a:t>
            </a:r>
            <a:r>
              <a:rPr lang="en-US" sz="2400" dirty="0"/>
              <a:t> </a:t>
            </a:r>
            <a:r>
              <a:rPr lang="en-US" sz="2400" dirty="0" err="1"/>
              <a:t>троше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одржавање</a:t>
            </a:r>
            <a:r>
              <a:rPr lang="en-US" sz="2400" dirty="0"/>
              <a:t> </a:t>
            </a:r>
            <a:r>
              <a:rPr lang="en-US" sz="2400" dirty="0" err="1"/>
              <a:t>хомеостазе</a:t>
            </a:r>
            <a:r>
              <a:rPr lang="en-US" sz="2400" dirty="0"/>
              <a:t>.</a:t>
            </a:r>
            <a:endParaRPr lang="sr-Cyrl-RS" sz="2400" dirty="0"/>
          </a:p>
          <a:p>
            <a:pPr algn="just"/>
            <a:r>
              <a:rPr lang="sr-Cyrl-RS" sz="2400" dirty="0"/>
              <a:t>Т</a:t>
            </a:r>
            <a:r>
              <a:rPr lang="en-US" sz="2400" dirty="0" err="1"/>
              <a:t>реба</a:t>
            </a:r>
            <a:r>
              <a:rPr lang="en-US" sz="2400" dirty="0"/>
              <a:t> </a:t>
            </a:r>
            <a:r>
              <a:rPr lang="en-US" sz="2400" dirty="0" err="1"/>
              <a:t>избећи</a:t>
            </a:r>
            <a:r>
              <a:rPr lang="en-US" sz="2400" dirty="0"/>
              <a:t> </a:t>
            </a:r>
            <a:r>
              <a:rPr lang="en-US" sz="2400" dirty="0" err="1"/>
              <a:t>храњење</a:t>
            </a:r>
            <a:r>
              <a:rPr lang="en-US" sz="2400" dirty="0"/>
              <a:t> </a:t>
            </a:r>
            <a:r>
              <a:rPr lang="en-US" sz="2400" dirty="0" err="1"/>
              <a:t>животиња</a:t>
            </a:r>
            <a:r>
              <a:rPr lang="en-US" sz="2400" dirty="0"/>
              <a:t> у </a:t>
            </a:r>
            <a:r>
              <a:rPr lang="en-US" sz="2400" dirty="0" err="1"/>
              <a:t>току</a:t>
            </a:r>
            <a:r>
              <a:rPr lang="en-US" sz="2400" dirty="0"/>
              <a:t> </a:t>
            </a:r>
            <a:r>
              <a:rPr lang="en-US" sz="2400" dirty="0" err="1"/>
              <a:t>топлијег</a:t>
            </a:r>
            <a:r>
              <a:rPr lang="en-US" sz="2400" dirty="0"/>
              <a:t> </a:t>
            </a:r>
            <a:r>
              <a:rPr lang="en-US" sz="2400" dirty="0" err="1"/>
              <a:t>дела</a:t>
            </a:r>
            <a:r>
              <a:rPr lang="en-US" sz="2400" dirty="0"/>
              <a:t> </a:t>
            </a:r>
            <a:r>
              <a:rPr lang="en-US" sz="2400" dirty="0" err="1"/>
              <a:t>дана</a:t>
            </a:r>
            <a:r>
              <a:rPr lang="en-US" sz="2400" dirty="0"/>
              <a:t>. </a:t>
            </a:r>
            <a:endParaRPr lang="sr-Cyrl-RS" sz="2400" dirty="0"/>
          </a:p>
          <a:p>
            <a:pPr algn="just"/>
            <a:r>
              <a:rPr lang="sr-Cyrl-RS" sz="2400" dirty="0"/>
              <a:t>П</a:t>
            </a:r>
            <a:r>
              <a:rPr lang="en-US" sz="2400" dirty="0" err="1"/>
              <a:t>овећањ</a:t>
            </a:r>
            <a:r>
              <a:rPr lang="sr-Cyrl-RS" sz="2400" dirty="0"/>
              <a:t>е</a:t>
            </a:r>
            <a:r>
              <a:rPr lang="en-US" sz="2400" dirty="0"/>
              <a:t> </a:t>
            </a:r>
            <a:r>
              <a:rPr lang="en-US" sz="2400" dirty="0" err="1"/>
              <a:t>квалитета</a:t>
            </a:r>
            <a:r>
              <a:rPr lang="en-US" sz="2400" dirty="0"/>
              <a:t> </a:t>
            </a:r>
            <a:r>
              <a:rPr lang="en-US" sz="2400" dirty="0" err="1"/>
              <a:t>хранива</a:t>
            </a:r>
            <a:r>
              <a:rPr lang="en-US" sz="2400" dirty="0"/>
              <a:t> </a:t>
            </a:r>
            <a:r>
              <a:rPr lang="en-US" sz="2400" dirty="0" err="1"/>
              <a:t>која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користе</a:t>
            </a:r>
            <a:r>
              <a:rPr lang="en-US" sz="2400" dirty="0"/>
              <a:t> у </a:t>
            </a:r>
            <a:r>
              <a:rPr lang="en-US" sz="2400" dirty="0" err="1"/>
              <a:t>исхрани</a:t>
            </a:r>
            <a:r>
              <a:rPr lang="en-US" sz="2400" dirty="0"/>
              <a:t> </a:t>
            </a:r>
            <a:r>
              <a:rPr lang="en-US" sz="2400" dirty="0" err="1"/>
              <a:t>домаћих</a:t>
            </a:r>
            <a:r>
              <a:rPr lang="en-US" sz="2400" dirty="0"/>
              <a:t> </a:t>
            </a:r>
            <a:r>
              <a:rPr lang="en-US" sz="2400" dirty="0" err="1"/>
              <a:t>животиња</a:t>
            </a:r>
            <a:r>
              <a:rPr lang="en-US" sz="2400" dirty="0"/>
              <a:t>. </a:t>
            </a:r>
            <a:r>
              <a:rPr lang="sr-Cyrl-RS" sz="2400" dirty="0"/>
              <a:t>В</a:t>
            </a:r>
            <a:r>
              <a:rPr lang="en-US" sz="2400" dirty="0" err="1"/>
              <a:t>исококвалитетна</a:t>
            </a:r>
            <a:r>
              <a:rPr lang="en-US" sz="2400" dirty="0"/>
              <a:t> </a:t>
            </a:r>
            <a:r>
              <a:rPr lang="en-US" sz="2400" dirty="0" err="1"/>
              <a:t>хранива</a:t>
            </a:r>
            <a:r>
              <a:rPr lang="en-US" sz="2400" dirty="0"/>
              <a:t> </a:t>
            </a:r>
            <a:r>
              <a:rPr lang="en-US" sz="2400" dirty="0" err="1"/>
              <a:t>омогућавају</a:t>
            </a:r>
            <a:r>
              <a:rPr lang="en-US" sz="2400" dirty="0"/>
              <a:t> </a:t>
            </a:r>
            <a:r>
              <a:rPr lang="en-US" sz="2400" dirty="0" err="1"/>
              <a:t>високу</a:t>
            </a:r>
            <a:r>
              <a:rPr lang="en-US" sz="2400" dirty="0"/>
              <a:t> и </a:t>
            </a:r>
            <a:r>
              <a:rPr lang="en-US" sz="2400" dirty="0" err="1"/>
              <a:t>ефикасну</a:t>
            </a:r>
            <a:r>
              <a:rPr lang="en-US" sz="2400" dirty="0"/>
              <a:t> </a:t>
            </a:r>
            <a:r>
              <a:rPr lang="en-US" sz="2400" dirty="0" err="1"/>
              <a:t>производњу</a:t>
            </a:r>
            <a:r>
              <a:rPr lang="en-US" sz="2400" dirty="0"/>
              <a:t>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нижу</a:t>
            </a:r>
            <a:r>
              <a:rPr lang="en-US" sz="2400" dirty="0"/>
              <a:t> </a:t>
            </a:r>
            <a:r>
              <a:rPr lang="en-US" sz="2400" dirty="0" err="1"/>
              <a:t>емисију</a:t>
            </a:r>
            <a:r>
              <a:rPr lang="en-US" sz="2400" dirty="0"/>
              <a:t> </a:t>
            </a:r>
            <a:r>
              <a:rPr lang="en-US" sz="2400" dirty="0" err="1"/>
              <a:t>ексремената</a:t>
            </a:r>
            <a:r>
              <a:rPr lang="en-US" sz="2400" dirty="0"/>
              <a:t> и </a:t>
            </a:r>
            <a:r>
              <a:rPr lang="en-US" sz="2400" dirty="0" err="1"/>
              <a:t>гасова</a:t>
            </a:r>
            <a:r>
              <a:rPr lang="en-US" sz="2400" dirty="0"/>
              <a:t> </a:t>
            </a:r>
            <a:r>
              <a:rPr lang="en-US" sz="2400" dirty="0" err="1"/>
              <a:t>стаклене</a:t>
            </a:r>
            <a:r>
              <a:rPr lang="en-US" sz="2400" dirty="0"/>
              <a:t> </a:t>
            </a:r>
            <a:r>
              <a:rPr lang="en-US" sz="2400" dirty="0" err="1"/>
              <a:t>баште</a:t>
            </a:r>
            <a:r>
              <a:rPr lang="en-US" sz="2400" dirty="0"/>
              <a:t>. </a:t>
            </a:r>
            <a:endParaRPr lang="sr-Cyrl-RS" sz="2400" dirty="0"/>
          </a:p>
          <a:p>
            <a:pPr algn="just"/>
            <a:r>
              <a:rPr lang="en-US" sz="2400" dirty="0" err="1"/>
              <a:t>Оптимална</a:t>
            </a:r>
            <a:r>
              <a:rPr lang="en-US" sz="2400" dirty="0"/>
              <a:t> </a:t>
            </a:r>
            <a:r>
              <a:rPr lang="en-US" sz="2400" dirty="0" err="1"/>
              <a:t>избалансираност</a:t>
            </a:r>
            <a:r>
              <a:rPr lang="en-US" sz="2400" dirty="0"/>
              <a:t> </a:t>
            </a:r>
            <a:r>
              <a:rPr lang="en-US" sz="2400" dirty="0" err="1"/>
              <a:t>оброка</a:t>
            </a:r>
            <a:r>
              <a:rPr lang="en-US" sz="2400" dirty="0"/>
              <a:t> и </a:t>
            </a:r>
            <a:r>
              <a:rPr lang="en-US" sz="2400" dirty="0" err="1"/>
              <a:t>код</a:t>
            </a:r>
            <a:r>
              <a:rPr lang="en-US" sz="2400" dirty="0"/>
              <a:t> </a:t>
            </a:r>
            <a:r>
              <a:rPr lang="en-US" sz="2400" dirty="0" err="1"/>
              <a:t>преживара</a:t>
            </a:r>
            <a:r>
              <a:rPr lang="en-US" sz="2400" dirty="0"/>
              <a:t> и </a:t>
            </a:r>
            <a:r>
              <a:rPr lang="en-US" sz="2400" dirty="0" err="1"/>
              <a:t>код</a:t>
            </a:r>
            <a:r>
              <a:rPr lang="en-US" sz="2400" dirty="0"/>
              <a:t> </a:t>
            </a:r>
            <a:r>
              <a:rPr lang="en-US" sz="2400" dirty="0" err="1"/>
              <a:t>непреживара</a:t>
            </a:r>
            <a:r>
              <a:rPr lang="en-US" sz="2400" dirty="0"/>
              <a:t>,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додавање</a:t>
            </a:r>
            <a:r>
              <a:rPr lang="en-US" sz="2400" dirty="0"/>
              <a:t> </a:t>
            </a:r>
            <a:r>
              <a:rPr lang="en-US" sz="2400" dirty="0" err="1"/>
              <a:t>адитива</a:t>
            </a:r>
            <a:r>
              <a:rPr lang="en-US" sz="2400" dirty="0"/>
              <a:t>, </a:t>
            </a:r>
            <a:r>
              <a:rPr lang="en-US" sz="2400" dirty="0" err="1"/>
              <a:t>попут</a:t>
            </a:r>
            <a:r>
              <a:rPr lang="en-US" sz="2400" dirty="0"/>
              <a:t> </a:t>
            </a:r>
            <a:r>
              <a:rPr lang="en-US" sz="2400" dirty="0" err="1"/>
              <a:t>пробиотика</a:t>
            </a:r>
            <a:r>
              <a:rPr lang="en-US" sz="2400" dirty="0"/>
              <a:t> и </a:t>
            </a:r>
            <a:r>
              <a:rPr lang="en-US" sz="2400" dirty="0" err="1"/>
              <a:t>суплемената</a:t>
            </a:r>
            <a:r>
              <a:rPr lang="en-US" sz="2400" dirty="0"/>
              <a:t> </a:t>
            </a:r>
            <a:r>
              <a:rPr lang="en-US" sz="2400" dirty="0" err="1"/>
              <a:t>који</a:t>
            </a:r>
            <a:r>
              <a:rPr lang="en-US" sz="2400" dirty="0"/>
              <a:t> </a:t>
            </a:r>
            <a:r>
              <a:rPr lang="en-US" sz="2400" dirty="0" err="1"/>
              <a:t>повећавају</a:t>
            </a:r>
            <a:r>
              <a:rPr lang="en-US" sz="2400" dirty="0"/>
              <a:t> </a:t>
            </a:r>
            <a:r>
              <a:rPr lang="en-US" sz="2400" dirty="0" err="1"/>
              <a:t>отпорност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топлотни</a:t>
            </a:r>
            <a:r>
              <a:rPr lang="en-US" sz="2400" dirty="0"/>
              <a:t> </a:t>
            </a:r>
            <a:r>
              <a:rPr lang="en-US" sz="2400" dirty="0" err="1"/>
              <a:t>стрес</a:t>
            </a:r>
            <a:r>
              <a:rPr lang="en-US" sz="2400" dirty="0"/>
              <a:t>, </a:t>
            </a:r>
            <a:r>
              <a:rPr lang="en-US" sz="2400" dirty="0" err="1"/>
              <a:t>допринеће</a:t>
            </a:r>
            <a:r>
              <a:rPr lang="en-US" sz="2400" dirty="0"/>
              <a:t> </a:t>
            </a:r>
            <a:r>
              <a:rPr lang="en-US" sz="2400" dirty="0" err="1"/>
              <a:t>ефикаснијој</a:t>
            </a:r>
            <a:r>
              <a:rPr lang="en-US" sz="2400" dirty="0"/>
              <a:t> </a:t>
            </a:r>
            <a:r>
              <a:rPr lang="en-US" sz="2400" dirty="0" err="1"/>
              <a:t>сточарској</a:t>
            </a:r>
            <a:r>
              <a:rPr lang="en-US" sz="2400" dirty="0"/>
              <a:t> </a:t>
            </a:r>
            <a:r>
              <a:rPr lang="en-US" sz="2400" dirty="0" err="1"/>
              <a:t>производњи</a:t>
            </a:r>
            <a:r>
              <a:rPr lang="en-US" sz="2400" dirty="0"/>
              <a:t>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смањење</a:t>
            </a:r>
            <a:r>
              <a:rPr lang="en-US" sz="2400" dirty="0"/>
              <a:t> </a:t>
            </a:r>
            <a:r>
              <a:rPr lang="en-US" sz="2400" dirty="0" err="1"/>
              <a:t>негативног</a:t>
            </a:r>
            <a:r>
              <a:rPr lang="en-US" sz="2400" dirty="0"/>
              <a:t> </a:t>
            </a:r>
            <a:r>
              <a:rPr lang="en-US" sz="2400" dirty="0" err="1"/>
              <a:t>ефекта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животну</a:t>
            </a:r>
            <a:r>
              <a:rPr lang="en-US" sz="2400" dirty="0"/>
              <a:t> </a:t>
            </a:r>
            <a:r>
              <a:rPr lang="en-US" sz="2400" dirty="0" err="1"/>
              <a:t>средину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/>
              <a:t>Изградња и опремање сточарских објеката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Оријентације објекта;</a:t>
            </a:r>
          </a:p>
          <a:p>
            <a:r>
              <a:rPr lang="sr-Cyrl-RS" dirty="0"/>
              <a:t>Термоизолација кровова;</a:t>
            </a:r>
          </a:p>
          <a:p>
            <a:r>
              <a:rPr lang="sr-Cyrl-RS" dirty="0"/>
              <a:t>Уређаји за контролу микроклиме (вентилатори, орошивачи, прскалице...);</a:t>
            </a:r>
          </a:p>
          <a:p>
            <a:r>
              <a:rPr lang="sr-Cyrl-RS" dirty="0"/>
              <a:t>Природна засена објеката.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Производни системи?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Конвенционални или органски?</a:t>
            </a:r>
          </a:p>
          <a:p>
            <a:r>
              <a:rPr lang="sr-Cyrl-RS" sz="3200" dirty="0"/>
              <a:t>Стајски или пашњачки?</a:t>
            </a:r>
          </a:p>
          <a:p>
            <a:r>
              <a:rPr lang="sr-Cyrl-RS" sz="3200" dirty="0"/>
              <a:t>Интензивни или полуинтензивни?</a:t>
            </a:r>
          </a:p>
          <a:p>
            <a:endParaRPr lang="en-US" sz="3200" dirty="0"/>
          </a:p>
        </p:txBody>
      </p:sp>
      <p:pic>
        <p:nvPicPr>
          <p:cNvPr id="2050" name="Picture 2" descr="D:\Svi Podaci\Desktop\organska-busa-stara-plani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916" y="3887011"/>
            <a:ext cx="3450021" cy="228995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654" y="3887011"/>
            <a:ext cx="3408715" cy="22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 descr="Farmu ''Miljković'' posetiće poljoprivrednici Lazarevca - GEM 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Farmu ''Miljković'' posetiće poljoprivrednici Lazarevca - GEM 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D:\Svi Podaci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9260" y="2734079"/>
            <a:ext cx="3078443" cy="230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13" y="0"/>
            <a:ext cx="10025063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sr-Cyrl-RS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на пажњи!!!</a:t>
            </a:r>
            <a:endParaRPr lang="en-GB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7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Стање сточарства у Србији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35-40% </a:t>
            </a:r>
            <a:r>
              <a:rPr lang="sr-Cyrl-RS" dirty="0"/>
              <a:t>удео сточарске производње у пољопривредној производњи</a:t>
            </a:r>
            <a:r>
              <a:rPr lang="sr-Latn-RS" dirty="0"/>
              <a:t> </a:t>
            </a:r>
            <a:r>
              <a:rPr lang="sr-Cyrl-RS" dirty="0"/>
              <a:t>(Холандија преко 60%).</a:t>
            </a:r>
          </a:p>
          <a:p>
            <a:pPr algn="just"/>
            <a:r>
              <a:rPr lang="sr-Cyrl-RS" dirty="0"/>
              <a:t>Смањење бројности свих врста домаћих животиња изузев оваца.</a:t>
            </a:r>
          </a:p>
          <a:p>
            <a:pPr algn="just"/>
            <a:r>
              <a:rPr lang="sr-Cyrl-RS" dirty="0"/>
              <a:t>Тенденција укрупњавања и све виша робна оријентисаност производње.</a:t>
            </a:r>
          </a:p>
          <a:p>
            <a:pPr algn="just"/>
            <a:r>
              <a:rPr lang="sr-Cyrl-RS" dirty="0"/>
              <a:t>Пораст вредности производње.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Бројно стање стоке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72800" cy="1403648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+mn-lt"/>
              </a:rPr>
              <a:t>Особине сточарске производње у Нишавском, Пиротском, Јабланичком и Пчињском округу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Традиоционално сточарски региони;</a:t>
            </a:r>
          </a:p>
          <a:p>
            <a:pPr algn="just"/>
            <a:r>
              <a:rPr lang="sr-Cyrl-RS" dirty="0"/>
              <a:t>Природни ресурси који иду у прилог сточарске производње;</a:t>
            </a:r>
          </a:p>
          <a:p>
            <a:pPr algn="just"/>
            <a:r>
              <a:rPr lang="sr-Cyrl-RS" dirty="0"/>
              <a:t>Доминантна говедарска и овчарска производња;</a:t>
            </a:r>
          </a:p>
          <a:p>
            <a:pPr algn="just"/>
            <a:r>
              <a:rPr lang="sr-Cyrl-RS" dirty="0"/>
              <a:t>Демографско пражњење;</a:t>
            </a:r>
          </a:p>
          <a:p>
            <a:pPr algn="just"/>
            <a:r>
              <a:rPr lang="sr-Cyrl-RS" dirty="0"/>
              <a:t>Смањење броја животиња и газдинстава;</a:t>
            </a:r>
          </a:p>
          <a:p>
            <a:pPr algn="just"/>
            <a:r>
              <a:rPr lang="sr-Cyrl-RS" dirty="0"/>
              <a:t>Климатске промене додатно угрожавају сточарство у овим регионима.</a:t>
            </a:r>
          </a:p>
          <a:p>
            <a:endParaRPr lang="sr-Cyrl-RS" dirty="0"/>
          </a:p>
          <a:p>
            <a:endParaRPr lang="sr-Cyrl-R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763059"/>
          </a:xfrm>
        </p:spPr>
        <p:txBody>
          <a:bodyPr>
            <a:normAutofit/>
          </a:bodyPr>
          <a:lstStyle/>
          <a:p>
            <a:pPr algn="just"/>
            <a:r>
              <a:rPr lang="sr-Cyrl-RS" sz="3600" dirty="0"/>
              <a:t>Утицај климатских промена на сточарство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305"/>
            <a:ext cx="10515600" cy="5083658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Директан утицај:</a:t>
            </a:r>
          </a:p>
          <a:p>
            <a:pPr lvl="1" algn="just"/>
            <a:r>
              <a:rPr lang="sr-Cyrl-RS" dirty="0"/>
              <a:t>Смањење продуктивности животиња као последица топлотног стреса;</a:t>
            </a:r>
          </a:p>
          <a:p>
            <a:pPr lvl="1" algn="just"/>
            <a:r>
              <a:rPr lang="sr-Cyrl-RS" dirty="0"/>
              <a:t>Погоршање здравља и добробити животиња;</a:t>
            </a:r>
          </a:p>
          <a:p>
            <a:pPr lvl="1" algn="just"/>
            <a:r>
              <a:rPr lang="sr-Cyrl-RS" dirty="0"/>
              <a:t>Погоршање квалитета добијених сточарских производа.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Индиректан утицај:</a:t>
            </a:r>
          </a:p>
          <a:p>
            <a:pPr lvl="1" algn="just"/>
            <a:r>
              <a:rPr lang="sr-Cyrl-RS" dirty="0"/>
              <a:t>Смањење приноса крмних култура као последица суше и других временских неприлика;</a:t>
            </a:r>
          </a:p>
          <a:p>
            <a:pPr lvl="1" algn="just"/>
            <a:r>
              <a:rPr lang="sr-Cyrl-RS" dirty="0"/>
              <a:t>Смањење квалитета произведене сточне хране;</a:t>
            </a:r>
          </a:p>
          <a:p>
            <a:pPr lvl="1" algn="just"/>
            <a:r>
              <a:rPr lang="sr-Cyrl-RS" dirty="0"/>
              <a:t>Појава микотоксина у храни за животиње;</a:t>
            </a:r>
          </a:p>
          <a:p>
            <a:pPr lvl="1" algn="just"/>
            <a:r>
              <a:rPr lang="sr-Cyrl-RS" dirty="0"/>
              <a:t>Ширење нових болести.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47" y="4738238"/>
            <a:ext cx="2367472" cy="17018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Топтлотни стрес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Непосредни директни утицаји климатских промена на здравље дешавају се првенствено и пре свега због повећаних температура и учесталости и интензитета топлотних таласа Ови ефекти су индикација појаве услова топлотног стреса. </a:t>
            </a:r>
          </a:p>
          <a:p>
            <a:pPr algn="just"/>
            <a:r>
              <a:rPr lang="ru-RU" dirty="0"/>
              <a:t>У зависности од интензитета и трајања, топлотни стрес може негативно утицати на здравље животиња узрокујући метаболичке промене, оксидативни стрес, имунолошку супресију и на крају смрт животиње.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Како препознати топлотни стрес: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Смањење продуктивности домаћих животиња;</a:t>
            </a:r>
          </a:p>
          <a:p>
            <a:pPr algn="just"/>
            <a:r>
              <a:rPr lang="sr-Cyrl-RS" dirty="0"/>
              <a:t>Синдром лежања код крава;</a:t>
            </a:r>
          </a:p>
          <a:p>
            <a:pPr algn="just"/>
            <a:r>
              <a:rPr lang="sr-Cyrl-RS" dirty="0"/>
              <a:t>Смањена конзумација хране и преживање;</a:t>
            </a:r>
          </a:p>
          <a:p>
            <a:pPr algn="just"/>
            <a:r>
              <a:rPr lang="sr-Cyrl-RS" dirty="0"/>
              <a:t>Убрзано дисање;</a:t>
            </a:r>
          </a:p>
          <a:p>
            <a:pPr algn="just"/>
            <a:r>
              <a:rPr lang="sr-Cyrl-RS" dirty="0"/>
              <a:t>Чешћа појава репродуктивних поремећаја, метаболичких болести,  маститиса и хромости;</a:t>
            </a:r>
          </a:p>
          <a:p>
            <a:pPr algn="just"/>
            <a:r>
              <a:rPr lang="sr-Cyrl-RS" dirty="0"/>
              <a:t>Губитак у телесној маси.</a:t>
            </a:r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Начин за процену топлотног стреса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THI-</a:t>
            </a:r>
            <a:r>
              <a:rPr lang="sr-Cyrl-RS" dirty="0"/>
              <a:t>температурно-хумидни индекс.</a:t>
            </a:r>
          </a:p>
          <a:p>
            <a:pPr algn="just"/>
            <a:r>
              <a:rPr lang="sr-Latn-RS" dirty="0"/>
              <a:t>THI</a:t>
            </a:r>
            <a:r>
              <a:rPr lang="sr-Cyrl-RS" dirty="0"/>
              <a:t> индекс као комбинација температуре и влажности ваздуха.</a:t>
            </a:r>
          </a:p>
          <a:p>
            <a:pPr algn="just"/>
            <a:r>
              <a:rPr lang="sr-Latn-RS" dirty="0"/>
              <a:t>THI</a:t>
            </a:r>
            <a:r>
              <a:rPr lang="sr-Cyrl-RS" dirty="0"/>
              <a:t>&gt;72 негативан ефекат на продуктивност и здравље.</a:t>
            </a:r>
          </a:p>
          <a:p>
            <a:pPr algn="just"/>
            <a:r>
              <a:rPr lang="sr-Latn-RS" dirty="0"/>
              <a:t>THI</a:t>
            </a:r>
            <a:r>
              <a:rPr lang="sr-Cyrl-RS" dirty="0"/>
              <a:t>=72 при температури од </a:t>
            </a:r>
            <a:r>
              <a:rPr lang="sr-Latn-RS" dirty="0">
                <a:ea typeface="Times New Roman" panose="02020603050405020304" pitchFamily="18" charset="0"/>
                <a:cs typeface="Arial" panose="020B0604020202020204" pitchFamily="34" charset="0"/>
              </a:rPr>
              <a:t>25°C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при влажности од 50%.</a:t>
            </a:r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d6d9d182-1b51-4d13-91b7-4a83422f327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9678d3-0933-4798-85ce-4e8030ba05b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1386</Words>
  <Application>Microsoft Office PowerPoint</Application>
  <PresentationFormat>Widescreen</PresentationFormat>
  <Paragraphs>130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Custom Design</vt:lpstr>
      <vt:lpstr>  </vt:lpstr>
      <vt:lpstr>PowerPoint Presentation</vt:lpstr>
      <vt:lpstr>Стање сточарства у Србији</vt:lpstr>
      <vt:lpstr>Бројно стање стоке </vt:lpstr>
      <vt:lpstr>Особине сточарске производње у Нишавском, Пиротском, Јабланичком и Пчињском округу</vt:lpstr>
      <vt:lpstr>Утицај климатских промена на сточарство</vt:lpstr>
      <vt:lpstr>Топтлотни стрес</vt:lpstr>
      <vt:lpstr>Како препознати топлотни стрес:</vt:lpstr>
      <vt:lpstr>Начин за процену топлотног стреса</vt:lpstr>
      <vt:lpstr>Наше истраживање!!!</vt:lpstr>
      <vt:lpstr>Резултати истраживања</vt:lpstr>
      <vt:lpstr>Вредности THI у току 4 најтоплија месеца</vt:lpstr>
      <vt:lpstr>Процена тренутних губитака у производњи млека</vt:lpstr>
      <vt:lpstr>Процена учесталости топлотног стреса у будућности </vt:lpstr>
      <vt:lpstr>Производња сточне хране и климатске промене</vt:lpstr>
      <vt:lpstr>Количина произведене сточне хране</vt:lpstr>
      <vt:lpstr>Квалитет произведене сточне хране</vt:lpstr>
      <vt:lpstr>Појава нових болести домаћих животиња</vt:lpstr>
      <vt:lpstr>Мере адаптације</vt:lpstr>
      <vt:lpstr>Селекција животиња на особине отпорности и здравља</vt:lpstr>
      <vt:lpstr>Исхрана домаћих животиња у измењеним климатским приликама</vt:lpstr>
      <vt:lpstr>Изградња и опремање сточарских објеката</vt:lpstr>
      <vt:lpstr>Производни системи?</vt:lpstr>
      <vt:lpstr>Хвала на пажњи!!!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 radionica i sastanak Radne grupe projekta</dc:title>
  <dc:creator>Miroslav Tadic</dc:creator>
  <cp:lastModifiedBy>Milan Cerovac</cp:lastModifiedBy>
  <cp:revision>323</cp:revision>
  <dcterms:created xsi:type="dcterms:W3CDTF">2020-11-11T14:18:44Z</dcterms:created>
  <dcterms:modified xsi:type="dcterms:W3CDTF">2021-12-15T13:26:47Z</dcterms:modified>
</cp:coreProperties>
</file>