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5"/>
  </p:sldMasterIdLst>
  <p:notesMasterIdLst>
    <p:notesMasterId r:id="rId30"/>
  </p:notesMasterIdLst>
  <p:handoutMasterIdLst>
    <p:handoutMasterId r:id="rId31"/>
  </p:handoutMasterIdLst>
  <p:sldIdLst>
    <p:sldId id="259" r:id="rId6"/>
    <p:sldId id="435" r:id="rId7"/>
    <p:sldId id="436" r:id="rId8"/>
    <p:sldId id="437" r:id="rId9"/>
    <p:sldId id="438" r:id="rId10"/>
    <p:sldId id="439" r:id="rId11"/>
    <p:sldId id="440" r:id="rId12"/>
    <p:sldId id="441" r:id="rId13"/>
    <p:sldId id="442" r:id="rId14"/>
    <p:sldId id="443" r:id="rId15"/>
    <p:sldId id="444" r:id="rId16"/>
    <p:sldId id="445" r:id="rId17"/>
    <p:sldId id="446" r:id="rId18"/>
    <p:sldId id="447" r:id="rId19"/>
    <p:sldId id="448" r:id="rId20"/>
    <p:sldId id="449" r:id="rId21"/>
    <p:sldId id="450" r:id="rId22"/>
    <p:sldId id="457" r:id="rId23"/>
    <p:sldId id="456" r:id="rId24"/>
    <p:sldId id="451" r:id="rId25"/>
    <p:sldId id="452" r:id="rId26"/>
    <p:sldId id="453" r:id="rId27"/>
    <p:sldId id="454" r:id="rId28"/>
    <p:sldId id="45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9900"/>
    <a:srgbClr val="9900FF"/>
    <a:srgbClr val="034E85"/>
    <a:srgbClr val="0468B1"/>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4249" autoAdjust="0"/>
  </p:normalViewPr>
  <p:slideViewPr>
    <p:cSldViewPr snapToGrid="0" snapToObjects="1">
      <p:cViewPr varScale="1">
        <p:scale>
          <a:sx n="59" d="100"/>
          <a:sy n="59" d="100"/>
        </p:scale>
        <p:origin x="204" y="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D634AF-6505-4D62-A72A-47C71E692593}" type="datetimeFigureOut">
              <a:rPr lang="en-US" smtClean="0"/>
              <a:pPr/>
              <a:t>11/16/2021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863472-0CEE-4D3C-ACEF-745735FE34F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D53B55-EA32-4AE7-A50F-593518A953F8}" type="datetimeFigureOut">
              <a:rPr lang="en-US" smtClean="0"/>
              <a:pPr/>
              <a:t>11/16/2021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B8BD89-A85C-4347-B103-27916069B0B8}" type="slidenum">
              <a:rPr lang="en-US" smtClean="0"/>
              <a:pPr/>
              <a:t>‹#›</a:t>
            </a:fld>
            <a:endParaRPr lang="en-US"/>
          </a:p>
        </p:txBody>
      </p:sp>
    </p:spTree>
    <p:extLst>
      <p:ext uri="{BB962C8B-B14F-4D97-AF65-F5344CB8AC3E}">
        <p14:creationId xmlns:p14="http://schemas.microsoft.com/office/powerpoint/2010/main" val="2627312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B8BD89-A85C-4347-B103-27916069B0B8}" type="slidenum">
              <a:rPr lang="en-US" smtClean="0"/>
              <a:pPr/>
              <a:t>1</a:t>
            </a:fld>
            <a:endParaRPr lang="en-US"/>
          </a:p>
        </p:txBody>
      </p:sp>
    </p:spTree>
    <p:extLst>
      <p:ext uri="{BB962C8B-B14F-4D97-AF65-F5344CB8AC3E}">
        <p14:creationId xmlns:p14="http://schemas.microsoft.com/office/powerpoint/2010/main" val="1020110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B8BD89-A85C-4347-B103-27916069B0B8}" type="slidenum">
              <a:rPr lang="en-US" smtClean="0"/>
              <a:pPr/>
              <a:t>2</a:t>
            </a:fld>
            <a:endParaRPr lang="en-US"/>
          </a:p>
        </p:txBody>
      </p:sp>
    </p:spTree>
    <p:extLst>
      <p:ext uri="{BB962C8B-B14F-4D97-AF65-F5344CB8AC3E}">
        <p14:creationId xmlns:p14="http://schemas.microsoft.com/office/powerpoint/2010/main" val="4040268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A5B008-0300-494D-8CC7-50F4AE8D4D36}"/>
              </a:ext>
            </a:extLst>
          </p:cNvPr>
          <p:cNvPicPr>
            <a:picLocks noChangeAspect="1"/>
          </p:cNvPicPr>
          <p:nvPr userDrawn="1"/>
        </p:nvPicPr>
        <p:blipFill>
          <a:blip r:embed="rId2">
            <a:alphaModFix amt="75000"/>
          </a:blip>
          <a:stretch>
            <a:fillRect/>
          </a:stretch>
        </p:blipFill>
        <p:spPr>
          <a:xfrm>
            <a:off x="0" y="0"/>
            <a:ext cx="12192000" cy="6858000"/>
          </a:xfrm>
          <a:prstGeom prst="rect">
            <a:avLst/>
          </a:prstGeom>
          <a:noFill/>
        </p:spPr>
      </p:pic>
      <p:sp>
        <p:nvSpPr>
          <p:cNvPr id="9" name="Title 1">
            <a:extLst>
              <a:ext uri="{FF2B5EF4-FFF2-40B4-BE49-F238E27FC236}">
                <a16:creationId xmlns:a16="http://schemas.microsoft.com/office/drawing/2014/main" id="{F35618AC-FCE5-9545-A06C-F73B94FCF4F5}"/>
              </a:ext>
            </a:extLst>
          </p:cNvPr>
          <p:cNvSpPr>
            <a:spLocks noGrp="1"/>
          </p:cNvSpPr>
          <p:nvPr>
            <p:ph type="ctrTitle"/>
          </p:nvPr>
        </p:nvSpPr>
        <p:spPr>
          <a:xfrm>
            <a:off x="1215082" y="3031435"/>
            <a:ext cx="10831144" cy="1022224"/>
          </a:xfrm>
          <a:prstGeom prst="rect">
            <a:avLst/>
          </a:prstGeom>
        </p:spPr>
        <p:txBody>
          <a:bodyPr anchor="b"/>
          <a:lstStyle>
            <a:lvl1pPr algn="l">
              <a:defRPr sz="6000"/>
            </a:lvl1pPr>
          </a:lstStyle>
          <a:p>
            <a:r>
              <a:rPr lang="en-US" dirty="0"/>
              <a:t>Click to edit Master title style</a:t>
            </a:r>
          </a:p>
        </p:txBody>
      </p:sp>
      <p:sp>
        <p:nvSpPr>
          <p:cNvPr id="10" name="Subtitle 2">
            <a:extLst>
              <a:ext uri="{FF2B5EF4-FFF2-40B4-BE49-F238E27FC236}">
                <a16:creationId xmlns:a16="http://schemas.microsoft.com/office/drawing/2014/main" id="{9972E17F-73DC-4E47-B357-39CB55DCC1AA}"/>
              </a:ext>
            </a:extLst>
          </p:cNvPr>
          <p:cNvSpPr>
            <a:spLocks noGrp="1"/>
          </p:cNvSpPr>
          <p:nvPr>
            <p:ph type="subTitle" idx="1" hasCustomPrompt="1"/>
          </p:nvPr>
        </p:nvSpPr>
        <p:spPr>
          <a:xfrm>
            <a:off x="1215082" y="4053659"/>
            <a:ext cx="7825947" cy="625474"/>
          </a:xfrm>
        </p:spPr>
        <p:txBody>
          <a:bodyPr anchor="b"/>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descr="A close up of a sign&#10;&#10;Description automatically generated">
            <a:extLst>
              <a:ext uri="{FF2B5EF4-FFF2-40B4-BE49-F238E27FC236}">
                <a16:creationId xmlns:a16="http://schemas.microsoft.com/office/drawing/2014/main" id="{DEF2F31D-0BDC-F549-9C33-1362DE75CE83}"/>
              </a:ext>
            </a:extLst>
          </p:cNvPr>
          <p:cNvPicPr>
            <a:picLocks noChangeAspect="1"/>
          </p:cNvPicPr>
          <p:nvPr userDrawn="1"/>
        </p:nvPicPr>
        <p:blipFill>
          <a:blip r:embed="rId3"/>
          <a:stretch>
            <a:fillRect/>
          </a:stretch>
        </p:blipFill>
        <p:spPr>
          <a:xfrm>
            <a:off x="10975308" y="456106"/>
            <a:ext cx="639857" cy="1295711"/>
          </a:xfrm>
          <a:prstGeom prst="rect">
            <a:avLst/>
          </a:prstGeom>
        </p:spPr>
      </p:pic>
    </p:spTree>
    <p:extLst>
      <p:ext uri="{BB962C8B-B14F-4D97-AF65-F5344CB8AC3E}">
        <p14:creationId xmlns:p14="http://schemas.microsoft.com/office/powerpoint/2010/main" val="554888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4537C3-8C67-D940-A567-1C8EDCF8261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close up of a sign&#10;&#10;Description automatically generated">
            <a:extLst>
              <a:ext uri="{FF2B5EF4-FFF2-40B4-BE49-F238E27FC236}">
                <a16:creationId xmlns:a16="http://schemas.microsoft.com/office/drawing/2014/main" id="{5ED03D8C-1934-6041-89AB-D85CD623D871}"/>
              </a:ext>
            </a:extLst>
          </p:cNvPr>
          <p:cNvPicPr>
            <a:picLocks noChangeAspect="1"/>
          </p:cNvPicPr>
          <p:nvPr userDrawn="1"/>
        </p:nvPicPr>
        <p:blipFill>
          <a:blip r:embed="rId3"/>
          <a:stretch>
            <a:fillRect/>
          </a:stretch>
        </p:blipFill>
        <p:spPr>
          <a:xfrm>
            <a:off x="5486898" y="2190236"/>
            <a:ext cx="1218203" cy="2466860"/>
          </a:xfrm>
          <a:prstGeom prst="rect">
            <a:avLst/>
          </a:prstGeom>
        </p:spPr>
      </p:pic>
    </p:spTree>
    <p:extLst>
      <p:ext uri="{BB962C8B-B14F-4D97-AF65-F5344CB8AC3E}">
        <p14:creationId xmlns:p14="http://schemas.microsoft.com/office/powerpoint/2010/main" val="384389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EB64-C0C7-6C43-B1A2-51C21FE16E12}"/>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9E65FCF-499D-6E45-B3AF-F414ABF505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772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621F9-4398-B14F-B02F-EFA3BCAC7FE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C7F5E4-EAD3-8B42-9885-D7319185C8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482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09CEA-A734-4A44-92E3-56758F5C5B92}"/>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4AA4D1F-F0BD-8B43-9624-DE52BC95A2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626995-C0D3-1C4D-B316-C55A678E7B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125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D3F0D6-21E2-AD40-ADB2-86E6C0E8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4DB3F4-A41E-B74E-81FF-2CE011381D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B1B4E-770D-634E-8CC9-C8F7CDB0E1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71D713-21DD-7344-87D9-DD08DE3102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7333EC3E-0F82-FA49-928B-1093BF6AB116}"/>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5189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0183A-87FA-904B-B8FC-31D5F4DD7F7E}"/>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15292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742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5F9904-060E-9243-9D0A-72C1077A0F60}"/>
              </a:ext>
            </a:extLst>
          </p:cNvPr>
          <p:cNvSpPr>
            <a:spLocks noGrp="1"/>
          </p:cNvSpPr>
          <p:nvPr>
            <p:ph idx="1"/>
          </p:nvPr>
        </p:nvSpPr>
        <p:spPr>
          <a:xfrm>
            <a:off x="5180012" y="15263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6642856-C495-1740-834F-9EEB4CA77862}"/>
              </a:ext>
            </a:extLst>
          </p:cNvPr>
          <p:cNvSpPr>
            <a:spLocks noGrp="1"/>
          </p:cNvSpPr>
          <p:nvPr>
            <p:ph type="body" sz="half" idx="2"/>
          </p:nvPr>
        </p:nvSpPr>
        <p:spPr>
          <a:xfrm>
            <a:off x="839788" y="1526381"/>
            <a:ext cx="3932237" cy="43426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3059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4DC307-33D6-2F4C-BE6C-9B3D37B57E9C}"/>
              </a:ext>
            </a:extLst>
          </p:cNvPr>
          <p:cNvSpPr>
            <a:spLocks noGrp="1"/>
          </p:cNvSpPr>
          <p:nvPr>
            <p:ph type="pic" idx="1"/>
          </p:nvPr>
        </p:nvSpPr>
        <p:spPr>
          <a:xfrm>
            <a:off x="5183188" y="1580322"/>
            <a:ext cx="6172200" cy="42807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6DAB67-A291-1945-B3C2-A6150D8EC892}"/>
              </a:ext>
            </a:extLst>
          </p:cNvPr>
          <p:cNvSpPr>
            <a:spLocks noGrp="1"/>
          </p:cNvSpPr>
          <p:nvPr>
            <p:ph type="body" sz="half" idx="2"/>
          </p:nvPr>
        </p:nvSpPr>
        <p:spPr>
          <a:xfrm>
            <a:off x="839788" y="1580322"/>
            <a:ext cx="3932237" cy="42886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86869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B126BB-C052-2B43-864C-1221AD1D486E}"/>
              </a:ext>
            </a:extLst>
          </p:cNvPr>
          <p:cNvPicPr>
            <a:picLocks noChangeAspect="1"/>
          </p:cNvPicPr>
          <p:nvPr userDrawn="1"/>
        </p:nvPicPr>
        <p:blipFill>
          <a:blip r:embed="rId12"/>
          <a:stretch>
            <a:fillRect/>
          </a:stretch>
        </p:blipFill>
        <p:spPr>
          <a:xfrm>
            <a:off x="0" y="0"/>
            <a:ext cx="12192000" cy="1168400"/>
          </a:xfrm>
          <a:prstGeom prst="rect">
            <a:avLst/>
          </a:prstGeom>
        </p:spPr>
      </p:pic>
      <p:sp>
        <p:nvSpPr>
          <p:cNvPr id="3" name="Text Placeholder 2">
            <a:extLst>
              <a:ext uri="{FF2B5EF4-FFF2-40B4-BE49-F238E27FC236}">
                <a16:creationId xmlns:a16="http://schemas.microsoft.com/office/drawing/2014/main" id="{0665A9E4-E614-D84D-9314-C67550366B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close up of a sign&#10;&#10;Description automatically generated">
            <a:extLst>
              <a:ext uri="{FF2B5EF4-FFF2-40B4-BE49-F238E27FC236}">
                <a16:creationId xmlns:a16="http://schemas.microsoft.com/office/drawing/2014/main" id="{D6AA1CD7-E794-3B4E-9D32-982B035D3E8C}"/>
              </a:ext>
            </a:extLst>
          </p:cNvPr>
          <p:cNvPicPr>
            <a:picLocks noChangeAspect="1"/>
          </p:cNvPicPr>
          <p:nvPr userDrawn="1"/>
        </p:nvPicPr>
        <p:blipFill>
          <a:blip r:embed="rId13"/>
          <a:stretch>
            <a:fillRect/>
          </a:stretch>
        </p:blipFill>
        <p:spPr>
          <a:xfrm>
            <a:off x="11396870" y="92933"/>
            <a:ext cx="494011" cy="1000372"/>
          </a:xfrm>
          <a:prstGeom prst="rect">
            <a:avLst/>
          </a:prstGeom>
        </p:spPr>
      </p:pic>
      <p:sp>
        <p:nvSpPr>
          <p:cNvPr id="7" name="Title Placeholder 1">
            <a:extLst>
              <a:ext uri="{FF2B5EF4-FFF2-40B4-BE49-F238E27FC236}">
                <a16:creationId xmlns:a16="http://schemas.microsoft.com/office/drawing/2014/main" id="{51958FA5-E4DB-B34C-9943-858EA151214C}"/>
              </a:ext>
            </a:extLst>
          </p:cNvPr>
          <p:cNvSpPr>
            <a:spLocks noGrp="1"/>
          </p:cNvSpPr>
          <p:nvPr>
            <p:ph type="title"/>
          </p:nvPr>
        </p:nvSpPr>
        <p:spPr>
          <a:xfrm>
            <a:off x="430696" y="248478"/>
            <a:ext cx="10515600" cy="810592"/>
          </a:xfrm>
          <a:prstGeom prst="rect">
            <a:avLst/>
          </a:prstGeom>
        </p:spPr>
        <p:txBody>
          <a:bodyPr vert="horz" lIns="91440" tIns="45720" rIns="91440" bIns="45720" rtlCol="0" anchor="b">
            <a:normAutofit/>
          </a:bodyPr>
          <a:lstStyle/>
          <a:p>
            <a:r>
              <a:rPr lang="en-US" dirty="0"/>
              <a:t>Click to edit Master title style</a:t>
            </a:r>
          </a:p>
        </p:txBody>
      </p:sp>
      <p:sp>
        <p:nvSpPr>
          <p:cNvPr id="10" name="TextBox 9">
            <a:extLst>
              <a:ext uri="{FF2B5EF4-FFF2-40B4-BE49-F238E27FC236}">
                <a16:creationId xmlns:a16="http://schemas.microsoft.com/office/drawing/2014/main" id="{60070596-D987-644D-87F0-1FF9E4EF055A}"/>
              </a:ext>
            </a:extLst>
          </p:cNvPr>
          <p:cNvSpPr txBox="1"/>
          <p:nvPr userDrawn="1"/>
        </p:nvSpPr>
        <p:spPr>
          <a:xfrm>
            <a:off x="7820687" y="6513183"/>
            <a:ext cx="3945835" cy="253916"/>
          </a:xfrm>
          <a:prstGeom prst="rect">
            <a:avLst/>
          </a:prstGeom>
          <a:noFill/>
        </p:spPr>
        <p:txBody>
          <a:bodyPr wrap="square" rtlCol="0">
            <a:spAutoFit/>
          </a:bodyPr>
          <a:lstStyle/>
          <a:p>
            <a:pPr algn="r"/>
            <a:r>
              <a:rPr lang="en-US" sz="1050" dirty="0">
                <a:solidFill>
                  <a:schemeClr val="tx1">
                    <a:alpha val="75000"/>
                  </a:schemeClr>
                </a:solidFill>
              </a:rPr>
              <a:t>UNITED NATIONS DEVELOPMENT PROGRAMME</a:t>
            </a:r>
          </a:p>
        </p:txBody>
      </p:sp>
    </p:spTree>
    <p:extLst>
      <p:ext uri="{BB962C8B-B14F-4D97-AF65-F5344CB8AC3E}">
        <p14:creationId xmlns:p14="http://schemas.microsoft.com/office/powerpoint/2010/main" val="36559339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FA26AB-8DB2-C94A-8178-0FB61847F9DF}"/>
              </a:ext>
            </a:extLst>
          </p:cNvPr>
          <p:cNvSpPr>
            <a:spLocks noGrp="1"/>
          </p:cNvSpPr>
          <p:nvPr>
            <p:ph type="subTitle" idx="1"/>
          </p:nvPr>
        </p:nvSpPr>
        <p:spPr>
          <a:xfrm>
            <a:off x="4025130" y="4540828"/>
            <a:ext cx="4184073" cy="1163782"/>
          </a:xfrm>
        </p:spPr>
        <p:txBody>
          <a:bodyPr>
            <a:normAutofit/>
          </a:bodyPr>
          <a:lstStyle/>
          <a:p>
            <a:pPr algn="ctr"/>
            <a:r>
              <a:rPr lang="sr-Cyrl-RS" sz="2000" i="1" dirty="0">
                <a:latin typeface="Calibri" panose="020F0502020204030204" pitchFamily="34" charset="0"/>
              </a:rPr>
              <a:t>Ниш</a:t>
            </a:r>
          </a:p>
          <a:p>
            <a:pPr algn="ctr"/>
            <a:r>
              <a:rPr lang="sr-Latn-RS" sz="2000" i="1" dirty="0">
                <a:latin typeface="Calibri" panose="020F0502020204030204" pitchFamily="34" charset="0"/>
              </a:rPr>
              <a:t>17. – 18. </a:t>
            </a:r>
            <a:r>
              <a:rPr lang="sr-Cyrl-RS" sz="2000" i="1" dirty="0">
                <a:latin typeface="Calibri" panose="020F0502020204030204" pitchFamily="34" charset="0"/>
              </a:rPr>
              <a:t>новембар</a:t>
            </a:r>
            <a:r>
              <a:rPr lang="sr-Latn-RS" sz="2000" i="1" dirty="0">
                <a:latin typeface="Calibri" panose="020F0502020204030204" pitchFamily="34" charset="0"/>
              </a:rPr>
              <a:t> 2021</a:t>
            </a:r>
            <a:r>
              <a:rPr lang="sr-Cyrl-RS" sz="2000" i="1" dirty="0">
                <a:latin typeface="Calibri" panose="020F0502020204030204" pitchFamily="34" charset="0"/>
              </a:rPr>
              <a:t>.</a:t>
            </a:r>
            <a:endParaRPr lang="sr-Latn-RS" sz="2000" i="1" dirty="0">
              <a:latin typeface="Calibri" panose="020F0502020204030204" pitchFamily="34" charset="0"/>
            </a:endParaRPr>
          </a:p>
          <a:p>
            <a:endParaRPr lang="en-US" sz="2000" i="1" dirty="0">
              <a:latin typeface="Calibri" panose="020F0502020204030204" pitchFamily="34" charset="0"/>
            </a:endParaRPr>
          </a:p>
        </p:txBody>
      </p:sp>
      <p:sp>
        <p:nvSpPr>
          <p:cNvPr id="8" name="TextBox 7">
            <a:extLst>
              <a:ext uri="{FF2B5EF4-FFF2-40B4-BE49-F238E27FC236}">
                <a16:creationId xmlns:a16="http://schemas.microsoft.com/office/drawing/2014/main" id="{18B66CA3-D5DC-4414-8FCC-63CF415E49EC}"/>
              </a:ext>
            </a:extLst>
          </p:cNvPr>
          <p:cNvSpPr txBox="1"/>
          <p:nvPr/>
        </p:nvSpPr>
        <p:spPr>
          <a:xfrm>
            <a:off x="427444" y="5967233"/>
            <a:ext cx="11527605" cy="461665"/>
          </a:xfrm>
          <a:prstGeom prst="rect">
            <a:avLst/>
          </a:prstGeom>
          <a:noFill/>
        </p:spPr>
        <p:txBody>
          <a:bodyPr wrap="square" rtlCol="0">
            <a:spAutoFit/>
          </a:bodyPr>
          <a:lstStyle/>
          <a:p>
            <a:pPr algn="ctr"/>
            <a:r>
              <a:rPr lang="en-US" sz="1200" i="1" dirty="0">
                <a:solidFill>
                  <a:srgbClr val="0070C0"/>
                </a:solidFill>
              </a:rPr>
              <a:t>” </a:t>
            </a:r>
            <a:r>
              <a:rPr lang="en-US" sz="1200" i="1" dirty="0">
                <a:solidFill>
                  <a:srgbClr val="0070C0"/>
                </a:solidFill>
                <a:latin typeface="+mj-lt"/>
              </a:rPr>
              <a:t>Advancing medium and long-term adaptation planning in the Republic of Serbia – NAP” project is funded by Green Climate Fund (GCF) and implemented by UNDP, in partnership with the Ministry of Agriculture, Forestry and Water Management</a:t>
            </a:r>
          </a:p>
        </p:txBody>
      </p:sp>
      <p:sp>
        <p:nvSpPr>
          <p:cNvPr id="12" name="Title 11">
            <a:extLst>
              <a:ext uri="{FF2B5EF4-FFF2-40B4-BE49-F238E27FC236}">
                <a16:creationId xmlns:a16="http://schemas.microsoft.com/office/drawing/2014/main" id="{78E73CBB-551A-4766-A69A-221C5CC7C984}"/>
              </a:ext>
            </a:extLst>
          </p:cNvPr>
          <p:cNvSpPr>
            <a:spLocks noGrp="1"/>
          </p:cNvSpPr>
          <p:nvPr>
            <p:ph type="ctrTitle"/>
          </p:nvPr>
        </p:nvSpPr>
        <p:spPr>
          <a:xfrm>
            <a:off x="2667053" y="2281069"/>
            <a:ext cx="7048385" cy="1183565"/>
          </a:xfrm>
        </p:spPr>
        <p:txBody>
          <a:bodyPr>
            <a:normAutofit/>
          </a:bodyPr>
          <a:lstStyle/>
          <a:p>
            <a:pPr algn="ctr"/>
            <a:br>
              <a:rPr lang="sr-Latn-RS" sz="2400" dirty="0">
                <a:latin typeface="Calibri" panose="020F0502020204030204" pitchFamily="34" charset="0"/>
              </a:rPr>
            </a:br>
            <a:br>
              <a:rPr lang="sr-Latn-RS" sz="2400" dirty="0">
                <a:latin typeface="Calibri" panose="020F0502020204030204" pitchFamily="34" charset="0"/>
              </a:rPr>
            </a:br>
            <a:endParaRPr lang="en-US" sz="2400" dirty="0">
              <a:latin typeface="Calibri" panose="020F0502020204030204" pitchFamily="34" charset="0"/>
            </a:endParaRPr>
          </a:p>
        </p:txBody>
      </p:sp>
      <p:sp>
        <p:nvSpPr>
          <p:cNvPr id="14" name="Rectangle 13">
            <a:extLst>
              <a:ext uri="{FF2B5EF4-FFF2-40B4-BE49-F238E27FC236}">
                <a16:creationId xmlns:a16="http://schemas.microsoft.com/office/drawing/2014/main" id="{DE09F3C8-9B6A-4EB4-9D7F-D20604201B42}"/>
              </a:ext>
            </a:extLst>
          </p:cNvPr>
          <p:cNvSpPr/>
          <p:nvPr/>
        </p:nvSpPr>
        <p:spPr>
          <a:xfrm>
            <a:off x="858128" y="2079639"/>
            <a:ext cx="10592973" cy="2246769"/>
          </a:xfrm>
          <a:prstGeom prst="rect">
            <a:avLst/>
          </a:prstGeom>
        </p:spPr>
        <p:txBody>
          <a:bodyPr wrap="square">
            <a:spAutoFit/>
          </a:bodyPr>
          <a:lstStyle/>
          <a:p>
            <a:pPr algn="ctr"/>
            <a:br>
              <a:rPr lang="en-GB" sz="2800" dirty="0">
                <a:latin typeface="Calibri" panose="020F0502020204030204" pitchFamily="34" charset="0"/>
              </a:rPr>
            </a:br>
            <a:r>
              <a:rPr lang="en-GB" sz="2800" dirty="0">
                <a:latin typeface="Calibri" panose="020F0502020204030204" pitchFamily="34" charset="0"/>
              </a:rPr>
              <a:t>“</a:t>
            </a:r>
            <a:r>
              <a:rPr lang="en-GB" sz="2800" i="1" dirty="0">
                <a:latin typeface="Calibri" panose="020F0502020204030204" pitchFamily="34" charset="0"/>
              </a:rPr>
              <a:t>Advancing medium and long-term adaptation planning in the Republic of Serbia – NAP GCF”</a:t>
            </a:r>
            <a:endParaRPr lang="sr-Cyrl-RS" sz="2800" i="1" dirty="0">
              <a:latin typeface="Calibri" panose="020F0502020204030204" pitchFamily="34" charset="0"/>
            </a:endParaRPr>
          </a:p>
          <a:p>
            <a:pPr algn="ctr"/>
            <a:r>
              <a:rPr lang="sr-Cyrl-RS" sz="2800" i="1" dirty="0">
                <a:latin typeface="Calibri" panose="020F0502020204030204" pitchFamily="34" charset="0"/>
              </a:rPr>
              <a:t>Унапређење средњерочног и дугорочног планирања мера прилагођавања на измењене климатске услове у Републици Србији</a:t>
            </a:r>
            <a:endParaRPr lang="en-US" sz="2800" i="1" dirty="0">
              <a:latin typeface="Calibri" panose="020F0502020204030204" pitchFamily="34" charset="0"/>
            </a:endParaRPr>
          </a:p>
        </p:txBody>
      </p:sp>
      <p:pic>
        <p:nvPicPr>
          <p:cNvPr id="7" name="Picture 6" descr="A picture containing logo&#10;&#10;Description automatically generated">
            <a:extLst>
              <a:ext uri="{FF2B5EF4-FFF2-40B4-BE49-F238E27FC236}">
                <a16:creationId xmlns:a16="http://schemas.microsoft.com/office/drawing/2014/main" id="{613CA586-08B3-48A2-9BB6-66B0EA49E6C7}"/>
              </a:ext>
            </a:extLst>
          </p:cNvPr>
          <p:cNvPicPr>
            <a:picLocks noChangeAspect="1"/>
          </p:cNvPicPr>
          <p:nvPr/>
        </p:nvPicPr>
        <p:blipFill>
          <a:blip r:embed="rId3"/>
          <a:stretch>
            <a:fillRect/>
          </a:stretch>
        </p:blipFill>
        <p:spPr>
          <a:xfrm>
            <a:off x="735780" y="510126"/>
            <a:ext cx="1698378" cy="1698378"/>
          </a:xfrm>
          <a:prstGeom prst="rect">
            <a:avLst/>
          </a:prstGeom>
        </p:spPr>
      </p:pic>
      <p:pic>
        <p:nvPicPr>
          <p:cNvPr id="16" name="Picture 15" descr="Logo, company name&#10;&#10;Description automatically generated">
            <a:extLst>
              <a:ext uri="{FF2B5EF4-FFF2-40B4-BE49-F238E27FC236}">
                <a16:creationId xmlns:a16="http://schemas.microsoft.com/office/drawing/2014/main" id="{BCD7E3AE-7A93-4479-AEF9-3318E53B1E07}"/>
              </a:ext>
            </a:extLst>
          </p:cNvPr>
          <p:cNvPicPr>
            <a:picLocks noChangeAspect="1"/>
          </p:cNvPicPr>
          <p:nvPr/>
        </p:nvPicPr>
        <p:blipFill>
          <a:blip r:embed="rId4"/>
          <a:stretch>
            <a:fillRect/>
          </a:stretch>
        </p:blipFill>
        <p:spPr>
          <a:xfrm>
            <a:off x="5355190" y="249346"/>
            <a:ext cx="1481620" cy="1635155"/>
          </a:xfrm>
          <a:prstGeom prst="rect">
            <a:avLst/>
          </a:prstGeom>
        </p:spPr>
      </p:pic>
    </p:spTree>
    <p:extLst>
      <p:ext uri="{BB962C8B-B14F-4D97-AF65-F5344CB8AC3E}">
        <p14:creationId xmlns:p14="http://schemas.microsoft.com/office/powerpoint/2010/main" val="2305984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graphicFrame>
        <p:nvGraphicFramePr>
          <p:cNvPr id="5" name="Table 4"/>
          <p:cNvGraphicFramePr>
            <a:graphicFrameLocks noGrp="1"/>
          </p:cNvGraphicFramePr>
          <p:nvPr/>
        </p:nvGraphicFramePr>
        <p:xfrm>
          <a:off x="433514" y="1677953"/>
          <a:ext cx="10857779" cy="4891293"/>
        </p:xfrm>
        <a:graphic>
          <a:graphicData uri="http://schemas.openxmlformats.org/drawingml/2006/table">
            <a:tbl>
              <a:tblPr>
                <a:tableStyleId>{775DCB02-9BB8-47FD-8907-85C794F793BA}</a:tableStyleId>
              </a:tblPr>
              <a:tblGrid>
                <a:gridCol w="2398598">
                  <a:extLst>
                    <a:ext uri="{9D8B030D-6E8A-4147-A177-3AD203B41FA5}">
                      <a16:colId xmlns:a16="http://schemas.microsoft.com/office/drawing/2014/main" val="20000"/>
                    </a:ext>
                  </a:extLst>
                </a:gridCol>
                <a:gridCol w="2142261">
                  <a:extLst>
                    <a:ext uri="{9D8B030D-6E8A-4147-A177-3AD203B41FA5}">
                      <a16:colId xmlns:a16="http://schemas.microsoft.com/office/drawing/2014/main" val="20001"/>
                    </a:ext>
                  </a:extLst>
                </a:gridCol>
                <a:gridCol w="2178880">
                  <a:extLst>
                    <a:ext uri="{9D8B030D-6E8A-4147-A177-3AD203B41FA5}">
                      <a16:colId xmlns:a16="http://schemas.microsoft.com/office/drawing/2014/main" val="20002"/>
                    </a:ext>
                  </a:extLst>
                </a:gridCol>
                <a:gridCol w="2069020">
                  <a:extLst>
                    <a:ext uri="{9D8B030D-6E8A-4147-A177-3AD203B41FA5}">
                      <a16:colId xmlns:a16="http://schemas.microsoft.com/office/drawing/2014/main" val="20003"/>
                    </a:ext>
                  </a:extLst>
                </a:gridCol>
                <a:gridCol w="2069020">
                  <a:extLst>
                    <a:ext uri="{9D8B030D-6E8A-4147-A177-3AD203B41FA5}">
                      <a16:colId xmlns:a16="http://schemas.microsoft.com/office/drawing/2014/main" val="20004"/>
                    </a:ext>
                  </a:extLst>
                </a:gridCol>
              </a:tblGrid>
              <a:tr h="486521">
                <a:tc>
                  <a:txBody>
                    <a:bodyPr/>
                    <a:lstStyle/>
                    <a:p>
                      <a:pPr algn="ctr" fontAlgn="ctr"/>
                      <a:r>
                        <a:rPr lang="en-US" sz="1400" u="none" strike="noStrike" dirty="0" err="1">
                          <a:solidFill>
                            <a:srgbClr val="7030A0"/>
                          </a:solidFill>
                          <a:latin typeface="Calibri" pitchFamily="34" charset="0"/>
                          <a:cs typeface="Calibri" pitchFamily="34" charset="0"/>
                        </a:rPr>
                        <a:t>Управни</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округ</a:t>
                      </a:r>
                      <a:endParaRPr lang="en-US" sz="1400" b="0" i="0" u="none" strike="noStrike" dirty="0">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tc>
                  <a:txBody>
                    <a:bodyPr/>
                    <a:lstStyle/>
                    <a:p>
                      <a:pPr algn="ctr" fontAlgn="ctr"/>
                      <a:r>
                        <a:rPr lang="sr-Cyrl-RS" sz="1400" u="none" strike="noStrike" dirty="0">
                          <a:solidFill>
                            <a:srgbClr val="7030A0"/>
                          </a:solidFill>
                          <a:latin typeface="Calibri" pitchFamily="34" charset="0"/>
                          <a:cs typeface="Calibri" pitchFamily="34" charset="0"/>
                        </a:rPr>
                        <a:t>Нишавски</a:t>
                      </a:r>
                      <a:endParaRPr lang="en-US" sz="14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sr-Cyrl-RS" sz="1400" u="none" strike="noStrike" dirty="0">
                          <a:solidFill>
                            <a:srgbClr val="7030A0"/>
                          </a:solidFill>
                          <a:latin typeface="Calibri" pitchFamily="34" charset="0"/>
                          <a:cs typeface="Calibri" pitchFamily="34" charset="0"/>
                        </a:rPr>
                        <a:t>Пиротски</a:t>
                      </a:r>
                      <a:endParaRPr lang="en-US" sz="14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sr-Cyrl-RS" sz="1400" u="none" strike="noStrike" dirty="0">
                          <a:solidFill>
                            <a:srgbClr val="7030A0"/>
                          </a:solidFill>
                          <a:latin typeface="Calibri" pitchFamily="34" charset="0"/>
                          <a:cs typeface="Calibri" pitchFamily="34" charset="0"/>
                        </a:rPr>
                        <a:t>Јабланички</a:t>
                      </a:r>
                      <a:endParaRPr lang="en-US" sz="14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sr-Cyrl-RS" sz="1400" b="0" i="0" u="none" strike="noStrike" dirty="0">
                          <a:solidFill>
                            <a:srgbClr val="7030A0"/>
                          </a:solidFill>
                          <a:latin typeface="Calibri" pitchFamily="34" charset="0"/>
                          <a:cs typeface="Calibri" pitchFamily="34" charset="0"/>
                        </a:rPr>
                        <a:t>Пчински</a:t>
                      </a:r>
                      <a:endParaRPr lang="en-US" sz="14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extLst>
                  <a:ext uri="{0D108BD9-81ED-4DB2-BD59-A6C34878D82A}">
                    <a16:rowId xmlns:a16="http://schemas.microsoft.com/office/drawing/2014/main" val="10000"/>
                  </a:ext>
                </a:extLst>
              </a:tr>
              <a:tr h="150291">
                <a:tc>
                  <a:txBody>
                    <a:bodyPr/>
                    <a:lstStyle/>
                    <a:p>
                      <a:pPr algn="ctr" fontAlgn="ctr"/>
                      <a:r>
                        <a:rPr lang="en-US" sz="1400" u="none" strike="noStrike" dirty="0" err="1">
                          <a:solidFill>
                            <a:srgbClr val="7030A0"/>
                          </a:solidFill>
                          <a:latin typeface="Calibri" pitchFamily="34" charset="0"/>
                          <a:cs typeface="Calibri" pitchFamily="34" charset="0"/>
                        </a:rPr>
                        <a:t>Период</a:t>
                      </a:r>
                      <a:endParaRPr lang="en-US" sz="1400" b="0" i="0" u="none" strike="noStrike" dirty="0">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tc gridSpan="4">
                  <a:txBody>
                    <a:bodyPr/>
                    <a:lstStyle/>
                    <a:p>
                      <a:pPr algn="ctr" fontAlgn="ctr"/>
                      <a:r>
                        <a:rPr lang="en-US" sz="1400" u="none" strike="noStrike" dirty="0">
                          <a:solidFill>
                            <a:srgbClr val="7030A0"/>
                          </a:solidFill>
                          <a:latin typeface="Calibri" pitchFamily="34" charset="0"/>
                          <a:cs typeface="Calibri" pitchFamily="34" charset="0"/>
                        </a:rPr>
                        <a:t>2000-2019</a:t>
                      </a:r>
                      <a:endParaRPr lang="en-US" sz="1400" b="0" i="0" u="none" strike="noStrike" dirty="0">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pPr algn="ctr" fontAlgn="ctr"/>
                      <a:endParaRPr lang="en-US" sz="1400" b="0" i="0" u="none" strike="noStrike" dirty="0">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extLst>
                  <a:ext uri="{0D108BD9-81ED-4DB2-BD59-A6C34878D82A}">
                    <a16:rowId xmlns:a16="http://schemas.microsoft.com/office/drawing/2014/main" val="10001"/>
                  </a:ext>
                </a:extLst>
              </a:tr>
              <a:tr h="299040">
                <a:tc>
                  <a:txBody>
                    <a:bodyPr/>
                    <a:lstStyle/>
                    <a:p>
                      <a:pPr algn="ctr" fontAlgn="ctr"/>
                      <a:r>
                        <a:rPr lang="en-US" sz="1400" u="none" strike="noStrike" dirty="0" err="1">
                          <a:solidFill>
                            <a:srgbClr val="0000FF"/>
                          </a:solidFill>
                          <a:latin typeface="Calibri" pitchFamily="34" charset="0"/>
                          <a:cs typeface="Calibri" pitchFamily="34" charset="0"/>
                        </a:rPr>
                        <a:t>Нето</a:t>
                      </a:r>
                      <a:r>
                        <a:rPr lang="en-US" sz="1400" u="none" strike="noStrike" dirty="0">
                          <a:solidFill>
                            <a:srgbClr val="0000FF"/>
                          </a:solidFill>
                          <a:latin typeface="Calibri" pitchFamily="34" charset="0"/>
                          <a:cs typeface="Calibri" pitchFamily="34" charset="0"/>
                        </a:rPr>
                        <a:t> </a:t>
                      </a:r>
                      <a:r>
                        <a:rPr lang="en-US" sz="1400" u="none" strike="noStrike" dirty="0" err="1">
                          <a:solidFill>
                            <a:srgbClr val="0000FF"/>
                          </a:solidFill>
                          <a:latin typeface="Calibri" pitchFamily="34" charset="0"/>
                          <a:cs typeface="Calibri" pitchFamily="34" charset="0"/>
                        </a:rPr>
                        <a:t>норма</a:t>
                      </a:r>
                      <a:r>
                        <a:rPr lang="en-US" sz="1400" u="none" strike="noStrike" dirty="0">
                          <a:solidFill>
                            <a:srgbClr val="0000FF"/>
                          </a:solidFill>
                          <a:latin typeface="Calibri" pitchFamily="34" charset="0"/>
                          <a:cs typeface="Calibri" pitchFamily="34" charset="0"/>
                        </a:rPr>
                        <a:t> </a:t>
                      </a:r>
                      <a:r>
                        <a:rPr lang="en-US" sz="1400" u="none" strike="noStrike" dirty="0" err="1">
                          <a:solidFill>
                            <a:srgbClr val="0000FF"/>
                          </a:solidFill>
                          <a:latin typeface="Calibri" pitchFamily="34" charset="0"/>
                          <a:cs typeface="Calibri" pitchFamily="34" charset="0"/>
                        </a:rPr>
                        <a:t>наводњавања</a:t>
                      </a:r>
                      <a:r>
                        <a:rPr lang="en-US" sz="1400" u="none" strike="noStrike" dirty="0">
                          <a:solidFill>
                            <a:srgbClr val="0000FF"/>
                          </a:solidFill>
                          <a:latin typeface="Calibri" pitchFamily="34" charset="0"/>
                          <a:cs typeface="Calibri" pitchFamily="34" charset="0"/>
                        </a:rPr>
                        <a:t> </a:t>
                      </a:r>
                      <a:endParaRPr lang="sr-Cyrl-RS" sz="1400" u="none" strike="noStrike" dirty="0">
                        <a:solidFill>
                          <a:srgbClr val="0000FF"/>
                        </a:solidFill>
                        <a:latin typeface="Calibri" pitchFamily="34" charset="0"/>
                        <a:cs typeface="Calibri" pitchFamily="34" charset="0"/>
                      </a:endParaRPr>
                    </a:p>
                    <a:p>
                      <a:pPr algn="ctr" fontAlgn="ctr"/>
                      <a:r>
                        <a:rPr lang="en-US" sz="1400" u="none" strike="noStrike" dirty="0">
                          <a:solidFill>
                            <a:srgbClr val="0000FF"/>
                          </a:solidFill>
                          <a:latin typeface="Calibri" pitchFamily="34" charset="0"/>
                          <a:cs typeface="Calibri" pitchFamily="34" charset="0"/>
                        </a:rPr>
                        <a:t>(</a:t>
                      </a:r>
                      <a:r>
                        <a:rPr lang="en-US" sz="1400" u="none" strike="noStrike" dirty="0" err="1">
                          <a:solidFill>
                            <a:srgbClr val="0000FF"/>
                          </a:solidFill>
                          <a:latin typeface="Calibri" pitchFamily="34" charset="0"/>
                          <a:cs typeface="Calibri" pitchFamily="34" charset="0"/>
                        </a:rPr>
                        <a:t>ΣIn</a:t>
                      </a:r>
                      <a:r>
                        <a:rPr lang="en-US" sz="1400" u="none" strike="noStrike" dirty="0">
                          <a:solidFill>
                            <a:srgbClr val="0000FF"/>
                          </a:solidFill>
                          <a:latin typeface="Calibri" pitchFamily="34" charset="0"/>
                          <a:cs typeface="Calibri" pitchFamily="34" charset="0"/>
                        </a:rPr>
                        <a:t> mm·m</a:t>
                      </a:r>
                      <a:r>
                        <a:rPr lang="en-US" sz="1400" u="none" strike="noStrike" baseline="30000" dirty="0">
                          <a:solidFill>
                            <a:srgbClr val="0000FF"/>
                          </a:solidFill>
                          <a:latin typeface="Calibri" pitchFamily="34" charset="0"/>
                          <a:cs typeface="Calibri" pitchFamily="34" charset="0"/>
                        </a:rPr>
                        <a:t>-2</a:t>
                      </a:r>
                      <a:r>
                        <a:rPr lang="en-US" sz="1400" u="none" strike="noStrike" dirty="0">
                          <a:solidFill>
                            <a:srgbClr val="0000FF"/>
                          </a:solidFill>
                          <a:latin typeface="Calibri" pitchFamily="34" charset="0"/>
                          <a:cs typeface="Calibri" pitchFamily="34" charset="0"/>
                        </a:rPr>
                        <a:t>)</a:t>
                      </a:r>
                      <a:endParaRPr lang="en-US" sz="1400" b="0" i="0" u="none" strike="noStrike" dirty="0">
                        <a:solidFill>
                          <a:srgbClr val="0000FF"/>
                        </a:solidFill>
                        <a:latin typeface="Calibri" pitchFamily="34" charset="0"/>
                        <a:cs typeface="Calibri" pitchFamily="34" charset="0"/>
                      </a:endParaRPr>
                    </a:p>
                  </a:txBody>
                  <a:tcPr marL="2054" marR="2054" marT="2054" marB="0" anchor="ctr">
                    <a:solidFill>
                      <a:schemeClr val="accent1">
                        <a:lumMod val="20000"/>
                        <a:lumOff val="80000"/>
                      </a:schemeClr>
                    </a:solidFill>
                  </a:tcPr>
                </a:tc>
                <a:tc>
                  <a:txBody>
                    <a:bodyPr/>
                    <a:lstStyle/>
                    <a:p>
                      <a:pPr algn="ctr" fontAlgn="b"/>
                      <a:r>
                        <a:rPr lang="en-US" sz="1400" b="1" i="0" u="none" strike="noStrike" dirty="0">
                          <a:solidFill>
                            <a:srgbClr val="0000CC"/>
                          </a:solidFill>
                          <a:latin typeface="Calibri" pitchFamily="34" charset="0"/>
                          <a:cs typeface="Calibri" pitchFamily="34" charset="0"/>
                        </a:rPr>
                        <a:t>263</a:t>
                      </a:r>
                    </a:p>
                  </a:txBody>
                  <a:tcPr marL="6350" marR="6350" marT="6350" marB="0" anchor="ctr">
                    <a:solidFill>
                      <a:schemeClr val="accent1">
                        <a:lumMod val="20000"/>
                        <a:lumOff val="80000"/>
                      </a:schemeClr>
                    </a:solidFill>
                  </a:tcPr>
                </a:tc>
                <a:tc>
                  <a:txBody>
                    <a:bodyPr/>
                    <a:lstStyle/>
                    <a:p>
                      <a:pPr algn="ctr" fontAlgn="b"/>
                      <a:r>
                        <a:rPr lang="en-US" sz="1400" b="1" i="0" u="none" strike="noStrike" dirty="0">
                          <a:solidFill>
                            <a:srgbClr val="0000CC"/>
                          </a:solidFill>
                          <a:latin typeface="Calibri" pitchFamily="34" charset="0"/>
                          <a:cs typeface="Calibri" pitchFamily="34" charset="0"/>
                        </a:rPr>
                        <a:t>236</a:t>
                      </a:r>
                    </a:p>
                  </a:txBody>
                  <a:tcPr marL="6350" marR="6350" marT="6350" marB="0" anchor="ctr">
                    <a:solidFill>
                      <a:schemeClr val="accent1">
                        <a:lumMod val="20000"/>
                        <a:lumOff val="80000"/>
                      </a:schemeClr>
                    </a:solidFill>
                  </a:tcPr>
                </a:tc>
                <a:tc>
                  <a:txBody>
                    <a:bodyPr/>
                    <a:lstStyle/>
                    <a:p>
                      <a:pPr algn="ctr" fontAlgn="b"/>
                      <a:r>
                        <a:rPr lang="en-US" sz="1400" b="1" i="0" u="none" strike="noStrike" dirty="0">
                          <a:solidFill>
                            <a:srgbClr val="FF0000"/>
                          </a:solidFill>
                          <a:latin typeface="Calibri" pitchFamily="34" charset="0"/>
                          <a:cs typeface="Calibri" pitchFamily="34" charset="0"/>
                        </a:rPr>
                        <a:t>304</a:t>
                      </a:r>
                    </a:p>
                  </a:txBody>
                  <a:tcPr marL="6350" marR="6350" marT="6350" marB="0" anchor="ctr">
                    <a:solidFill>
                      <a:schemeClr val="accent1">
                        <a:lumMod val="20000"/>
                        <a:lumOff val="80000"/>
                      </a:schemeClr>
                    </a:solidFill>
                  </a:tcPr>
                </a:tc>
                <a:tc>
                  <a:txBody>
                    <a:bodyPr/>
                    <a:lstStyle/>
                    <a:p>
                      <a:pPr algn="ctr" fontAlgn="b"/>
                      <a:r>
                        <a:rPr lang="en-US" sz="1400" b="1" i="0" u="none" strike="noStrike" dirty="0">
                          <a:solidFill>
                            <a:srgbClr val="0000CC"/>
                          </a:solidFill>
                          <a:latin typeface="Calibri" pitchFamily="34" charset="0"/>
                          <a:cs typeface="Calibri" pitchFamily="34" charset="0"/>
                        </a:rPr>
                        <a:t>289</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2"/>
                  </a:ext>
                </a:extLst>
              </a:tr>
              <a:tr h="431710">
                <a:tc>
                  <a:txBody>
                    <a:bodyPr/>
                    <a:lstStyle/>
                    <a:p>
                      <a:pPr algn="ctr" fontAlgn="ctr"/>
                      <a:r>
                        <a:rPr lang="en-US" sz="1400" u="none" strike="noStrike" dirty="0" err="1">
                          <a:solidFill>
                            <a:srgbClr val="7030A0"/>
                          </a:solidFill>
                          <a:latin typeface="Calibri" pitchFamily="34" charset="0"/>
                          <a:cs typeface="Calibri" pitchFamily="34" charset="0"/>
                        </a:rPr>
                        <a:t>Нето</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норма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наводњавања</a:t>
                      </a:r>
                      <a:endParaRPr lang="sr-Cyrl-RS" sz="1400" u="none" strike="noStrike" dirty="0">
                        <a:solidFill>
                          <a:srgbClr val="7030A0"/>
                        </a:solidFill>
                        <a:latin typeface="Calibri" pitchFamily="34" charset="0"/>
                        <a:cs typeface="Calibri" pitchFamily="34" charset="0"/>
                      </a:endParaRPr>
                    </a:p>
                    <a:p>
                      <a:pPr algn="ctr" fontAlgn="ct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ΣIn</a:t>
                      </a:r>
                      <a:r>
                        <a:rPr lang="en-US" sz="1400" u="none" strike="noStrike" dirty="0">
                          <a:solidFill>
                            <a:srgbClr val="7030A0"/>
                          </a:solidFill>
                          <a:latin typeface="Calibri" pitchFamily="34" charset="0"/>
                          <a:cs typeface="Calibri" pitchFamily="34" charset="0"/>
                        </a:rPr>
                        <a:t> m</a:t>
                      </a:r>
                      <a:r>
                        <a:rPr lang="en-US" sz="1400" u="none" strike="noStrike" baseline="30000" dirty="0">
                          <a:solidFill>
                            <a:srgbClr val="7030A0"/>
                          </a:solidFill>
                          <a:latin typeface="Calibri" pitchFamily="34" charset="0"/>
                          <a:cs typeface="Calibri" pitchFamily="34" charset="0"/>
                        </a:rPr>
                        <a:t>3</a:t>
                      </a:r>
                      <a:r>
                        <a:rPr lang="en-US" sz="1400" u="none" strike="noStrike" dirty="0">
                          <a:solidFill>
                            <a:srgbClr val="7030A0"/>
                          </a:solidFill>
                          <a:latin typeface="Calibri" pitchFamily="34" charset="0"/>
                          <a:cs typeface="Calibri" pitchFamily="34" charset="0"/>
                        </a:rPr>
                        <a:t>·ha</a:t>
                      </a:r>
                      <a:r>
                        <a:rPr lang="en-US" sz="1400" u="none" strike="noStrike" baseline="30000" dirty="0">
                          <a:solidFill>
                            <a:srgbClr val="7030A0"/>
                          </a:solidFill>
                          <a:latin typeface="Calibri" pitchFamily="34" charset="0"/>
                          <a:cs typeface="Calibri" pitchFamily="34" charset="0"/>
                        </a:rPr>
                        <a:t>-1</a:t>
                      </a:r>
                      <a:r>
                        <a:rPr lang="en-US" sz="1400" u="none" strike="noStrike" dirty="0">
                          <a:solidFill>
                            <a:srgbClr val="7030A0"/>
                          </a:solidFill>
                          <a:latin typeface="Calibri" pitchFamily="34" charset="0"/>
                          <a:cs typeface="Calibri" pitchFamily="34" charset="0"/>
                        </a:rPr>
                        <a:t>)</a:t>
                      </a:r>
                      <a:endParaRPr lang="en-US" sz="1400" b="0" i="0" u="none" strike="noStrike" dirty="0">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2626</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2360</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3038</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2893</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3"/>
                  </a:ext>
                </a:extLst>
              </a:tr>
              <a:tr h="447790">
                <a:tc>
                  <a:txBody>
                    <a:bodyPr/>
                    <a:lstStyle/>
                    <a:p>
                      <a:pPr algn="ctr" fontAlgn="ctr"/>
                      <a:r>
                        <a:rPr lang="en-US" sz="1400" u="none" strike="noStrike" dirty="0" err="1">
                          <a:solidFill>
                            <a:srgbClr val="7030A0"/>
                          </a:solidFill>
                          <a:latin typeface="Calibri" pitchFamily="34" charset="0"/>
                          <a:cs typeface="Calibri" pitchFamily="34" charset="0"/>
                        </a:rPr>
                        <a:t>Бруто</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норма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наводњавања</a:t>
                      </a:r>
                      <a:r>
                        <a:rPr lang="en-US" sz="1400" u="none" strike="noStrike" dirty="0">
                          <a:solidFill>
                            <a:srgbClr val="7030A0"/>
                          </a:solidFill>
                          <a:latin typeface="Calibri" pitchFamily="34" charset="0"/>
                          <a:cs typeface="Calibri" pitchFamily="34" charset="0"/>
                        </a:rPr>
                        <a:t> </a:t>
                      </a:r>
                      <a:endParaRPr lang="sr-Cyrl-RS" sz="1400" u="none" strike="noStrike" dirty="0">
                        <a:solidFill>
                          <a:srgbClr val="7030A0"/>
                        </a:solidFill>
                        <a:latin typeface="Calibri" pitchFamily="34" charset="0"/>
                        <a:cs typeface="Calibri" pitchFamily="34" charset="0"/>
                      </a:endParaRPr>
                    </a:p>
                    <a:p>
                      <a:pPr algn="ctr" fontAlgn="ctr"/>
                      <a:r>
                        <a:rPr lang="en-US" sz="1400" u="none" strike="noStrike" dirty="0">
                          <a:solidFill>
                            <a:srgbClr val="7030A0"/>
                          </a:solidFill>
                          <a:latin typeface="Calibri" pitchFamily="34" charset="0"/>
                          <a:cs typeface="Calibri" pitchFamily="34" charset="0"/>
                        </a:rPr>
                        <a:t>(</a:t>
                      </a:r>
                      <a:r>
                        <a:rPr lang="en-US" sz="1400" u="none" strike="noStrike" dirty="0" err="1">
                          <a:solidFill>
                            <a:srgbClr val="7030A0"/>
                          </a:solidFill>
                          <a:latin typeface="Calibri" pitchFamily="34" charset="0"/>
                          <a:cs typeface="Calibri" pitchFamily="34" charset="0"/>
                        </a:rPr>
                        <a:t>ΣIb</a:t>
                      </a:r>
                      <a:r>
                        <a:rPr lang="en-US" sz="1400" u="none" strike="noStrike" dirty="0">
                          <a:solidFill>
                            <a:srgbClr val="7030A0"/>
                          </a:solidFill>
                          <a:latin typeface="Calibri" pitchFamily="34" charset="0"/>
                          <a:cs typeface="Calibri" pitchFamily="34" charset="0"/>
                        </a:rPr>
                        <a:t> mm·m</a:t>
                      </a:r>
                      <a:r>
                        <a:rPr lang="en-US" sz="1400" u="none" strike="noStrike" baseline="30000" dirty="0">
                          <a:solidFill>
                            <a:srgbClr val="7030A0"/>
                          </a:solidFill>
                          <a:latin typeface="Calibri" pitchFamily="34" charset="0"/>
                          <a:cs typeface="Calibri" pitchFamily="34" charset="0"/>
                        </a:rPr>
                        <a:t>-2</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гравитација</a:t>
                      </a:r>
                      <a:endParaRPr lang="en-US" sz="1400" b="0" i="0" u="none" strike="noStrike" dirty="0">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525</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472</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608</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579</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4"/>
                  </a:ext>
                </a:extLst>
              </a:tr>
              <a:tr h="447790">
                <a:tc>
                  <a:txBody>
                    <a:bodyPr/>
                    <a:lstStyle/>
                    <a:p>
                      <a:pPr algn="ctr" fontAlgn="ctr"/>
                      <a:r>
                        <a:rPr lang="en-US" sz="1400" u="none" strike="noStrike" dirty="0" err="1">
                          <a:solidFill>
                            <a:srgbClr val="7030A0"/>
                          </a:solidFill>
                          <a:latin typeface="Calibri" pitchFamily="34" charset="0"/>
                          <a:cs typeface="Calibri" pitchFamily="34" charset="0"/>
                        </a:rPr>
                        <a:t>Бруто</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норма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наводњавања</a:t>
                      </a:r>
                      <a:endParaRPr lang="sr-Cyrl-RS" sz="1400" u="none" strike="noStrike" dirty="0">
                        <a:solidFill>
                          <a:srgbClr val="7030A0"/>
                        </a:solidFill>
                        <a:latin typeface="Calibri" pitchFamily="34" charset="0"/>
                        <a:cs typeface="Calibri" pitchFamily="34" charset="0"/>
                      </a:endParaRPr>
                    </a:p>
                    <a:p>
                      <a:pPr algn="ctr" fontAlgn="ct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ΣIb</a:t>
                      </a:r>
                      <a:r>
                        <a:rPr lang="en-US" sz="1400" u="none" strike="noStrike" dirty="0">
                          <a:solidFill>
                            <a:srgbClr val="7030A0"/>
                          </a:solidFill>
                          <a:latin typeface="Calibri" pitchFamily="34" charset="0"/>
                          <a:cs typeface="Calibri" pitchFamily="34" charset="0"/>
                        </a:rPr>
                        <a:t> m</a:t>
                      </a:r>
                      <a:r>
                        <a:rPr lang="en-US" sz="1400" u="none" strike="noStrike" baseline="30000" dirty="0">
                          <a:solidFill>
                            <a:srgbClr val="7030A0"/>
                          </a:solidFill>
                          <a:latin typeface="Calibri" pitchFamily="34" charset="0"/>
                          <a:cs typeface="Calibri" pitchFamily="34" charset="0"/>
                        </a:rPr>
                        <a:t>3</a:t>
                      </a:r>
                      <a:r>
                        <a:rPr lang="en-US" sz="1400" u="none" strike="noStrike" dirty="0">
                          <a:solidFill>
                            <a:srgbClr val="7030A0"/>
                          </a:solidFill>
                          <a:latin typeface="Calibri" pitchFamily="34" charset="0"/>
                          <a:cs typeface="Calibri" pitchFamily="34" charset="0"/>
                        </a:rPr>
                        <a:t>·ha</a:t>
                      </a:r>
                      <a:r>
                        <a:rPr lang="en-US" sz="1400" u="none" strike="noStrike" baseline="30000" dirty="0">
                          <a:solidFill>
                            <a:srgbClr val="7030A0"/>
                          </a:solidFill>
                          <a:latin typeface="Calibri" pitchFamily="34" charset="0"/>
                          <a:cs typeface="Calibri" pitchFamily="34" charset="0"/>
                        </a:rPr>
                        <a:t>-1</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гравитација</a:t>
                      </a:r>
                      <a:endParaRPr lang="en-US" sz="1400" b="0" i="0" u="none" strike="noStrike" dirty="0">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5253</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4720</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6075</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5786</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5"/>
                  </a:ext>
                </a:extLst>
              </a:tr>
              <a:tr h="447790">
                <a:tc>
                  <a:txBody>
                    <a:bodyPr/>
                    <a:lstStyle/>
                    <a:p>
                      <a:pPr algn="ctr" fontAlgn="ctr"/>
                      <a:r>
                        <a:rPr lang="en-US" sz="1400" u="none" strike="noStrike" dirty="0" err="1">
                          <a:solidFill>
                            <a:srgbClr val="7030A0"/>
                          </a:solidFill>
                          <a:latin typeface="Calibri" pitchFamily="34" charset="0"/>
                          <a:cs typeface="Calibri" pitchFamily="34" charset="0"/>
                        </a:rPr>
                        <a:t>Бруто</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норма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наводњавања</a:t>
                      </a:r>
                      <a:endParaRPr lang="sr-Cyrl-RS" sz="1400" u="none" strike="noStrike" dirty="0">
                        <a:solidFill>
                          <a:srgbClr val="7030A0"/>
                        </a:solidFill>
                        <a:latin typeface="Calibri" pitchFamily="34" charset="0"/>
                        <a:cs typeface="Calibri" pitchFamily="34" charset="0"/>
                      </a:endParaRPr>
                    </a:p>
                    <a:p>
                      <a:pPr algn="ctr" fontAlgn="ct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ΣIb</a:t>
                      </a:r>
                      <a:r>
                        <a:rPr lang="en-US" sz="1400" u="none" strike="noStrike" dirty="0">
                          <a:solidFill>
                            <a:srgbClr val="7030A0"/>
                          </a:solidFill>
                          <a:latin typeface="Calibri" pitchFamily="34" charset="0"/>
                          <a:cs typeface="Calibri" pitchFamily="34" charset="0"/>
                        </a:rPr>
                        <a:t> mm·m</a:t>
                      </a:r>
                      <a:r>
                        <a:rPr lang="en-US" sz="1400" u="none" strike="noStrike" baseline="30000" dirty="0">
                          <a:solidFill>
                            <a:srgbClr val="7030A0"/>
                          </a:solidFill>
                          <a:latin typeface="Calibri" pitchFamily="34" charset="0"/>
                          <a:cs typeface="Calibri" pitchFamily="34" charset="0"/>
                        </a:rPr>
                        <a:t>-2</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орошавање</a:t>
                      </a:r>
                      <a:endParaRPr lang="en-US" sz="1400" b="0" i="0" u="none" strike="noStrike" dirty="0">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375</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337</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434</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413</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6"/>
                  </a:ext>
                </a:extLst>
              </a:tr>
              <a:tr h="447790">
                <a:tc>
                  <a:txBody>
                    <a:bodyPr/>
                    <a:lstStyle/>
                    <a:p>
                      <a:pPr algn="ctr" fontAlgn="ctr"/>
                      <a:r>
                        <a:rPr lang="en-US" sz="1400" u="none" strike="noStrike" dirty="0" err="1">
                          <a:solidFill>
                            <a:srgbClr val="7030A0"/>
                          </a:solidFill>
                          <a:latin typeface="Calibri" pitchFamily="34" charset="0"/>
                          <a:cs typeface="Calibri" pitchFamily="34" charset="0"/>
                        </a:rPr>
                        <a:t>Бруто</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норма</a:t>
                      </a:r>
                      <a:r>
                        <a:rPr lang="sr-Cyrl-RS" sz="1400" u="none" strike="noStrike" dirty="0">
                          <a:solidFill>
                            <a:srgbClr val="7030A0"/>
                          </a:solidFill>
                          <a:latin typeface="Calibri" pitchFamily="34" charset="0"/>
                          <a:cs typeface="Calibri" pitchFamily="34" charset="0"/>
                        </a:rPr>
                        <a:t> наводњавања</a:t>
                      </a:r>
                      <a:r>
                        <a:rPr lang="en-US" sz="1400" u="none" strike="noStrike" dirty="0">
                          <a:solidFill>
                            <a:srgbClr val="7030A0"/>
                          </a:solidFill>
                          <a:latin typeface="Calibri" pitchFamily="34" charset="0"/>
                          <a:cs typeface="Calibri" pitchFamily="34" charset="0"/>
                        </a:rPr>
                        <a:t> </a:t>
                      </a:r>
                      <a:endParaRPr lang="sr-Cyrl-RS" sz="1400" u="none" strike="noStrike" dirty="0">
                        <a:solidFill>
                          <a:srgbClr val="7030A0"/>
                        </a:solidFill>
                        <a:latin typeface="Calibri" pitchFamily="34" charset="0"/>
                        <a:cs typeface="Calibri" pitchFamily="34" charset="0"/>
                      </a:endParaRPr>
                    </a:p>
                    <a:p>
                      <a:pPr algn="ctr" fontAlgn="ctr"/>
                      <a:r>
                        <a:rPr lang="en-US" sz="1400" u="none" strike="noStrike" dirty="0">
                          <a:solidFill>
                            <a:srgbClr val="7030A0"/>
                          </a:solidFill>
                          <a:latin typeface="Calibri" pitchFamily="34" charset="0"/>
                          <a:cs typeface="Calibri" pitchFamily="34" charset="0"/>
                        </a:rPr>
                        <a:t>(</a:t>
                      </a:r>
                      <a:r>
                        <a:rPr lang="en-US" sz="1400" u="none" strike="noStrike" dirty="0" err="1">
                          <a:solidFill>
                            <a:srgbClr val="7030A0"/>
                          </a:solidFill>
                          <a:latin typeface="Calibri" pitchFamily="34" charset="0"/>
                          <a:cs typeface="Calibri" pitchFamily="34" charset="0"/>
                        </a:rPr>
                        <a:t>ΣIb</a:t>
                      </a:r>
                      <a:r>
                        <a:rPr lang="en-US" sz="1400" u="none" strike="noStrike" dirty="0">
                          <a:solidFill>
                            <a:srgbClr val="7030A0"/>
                          </a:solidFill>
                          <a:latin typeface="Calibri" pitchFamily="34" charset="0"/>
                          <a:cs typeface="Calibri" pitchFamily="34" charset="0"/>
                        </a:rPr>
                        <a:t> m</a:t>
                      </a:r>
                      <a:r>
                        <a:rPr lang="en-US" sz="1400" u="none" strike="noStrike" baseline="30000" dirty="0">
                          <a:solidFill>
                            <a:srgbClr val="7030A0"/>
                          </a:solidFill>
                          <a:latin typeface="Calibri" pitchFamily="34" charset="0"/>
                          <a:cs typeface="Calibri" pitchFamily="34" charset="0"/>
                        </a:rPr>
                        <a:t>3</a:t>
                      </a:r>
                      <a:r>
                        <a:rPr lang="en-US" sz="1400" u="none" strike="noStrike" dirty="0">
                          <a:solidFill>
                            <a:srgbClr val="7030A0"/>
                          </a:solidFill>
                          <a:latin typeface="Calibri" pitchFamily="34" charset="0"/>
                          <a:cs typeface="Calibri" pitchFamily="34" charset="0"/>
                        </a:rPr>
                        <a:t>·ha</a:t>
                      </a:r>
                      <a:r>
                        <a:rPr lang="en-US" sz="1400" u="none" strike="noStrike" baseline="30000" dirty="0">
                          <a:solidFill>
                            <a:srgbClr val="7030A0"/>
                          </a:solidFill>
                          <a:latin typeface="Calibri" pitchFamily="34" charset="0"/>
                          <a:cs typeface="Calibri" pitchFamily="34" charset="0"/>
                        </a:rPr>
                        <a:t>-1</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орошавање</a:t>
                      </a:r>
                      <a:endParaRPr lang="en-US" sz="1400" b="0" i="0" u="none" strike="noStrike" dirty="0">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3752</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3371</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4340</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4133</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7"/>
                  </a:ext>
                </a:extLst>
              </a:tr>
              <a:tr h="447790">
                <a:tc>
                  <a:txBody>
                    <a:bodyPr/>
                    <a:lstStyle/>
                    <a:p>
                      <a:pPr algn="ctr" fontAlgn="ctr"/>
                      <a:r>
                        <a:rPr lang="en-US" sz="1400" u="none" strike="noStrike" dirty="0" err="1">
                          <a:solidFill>
                            <a:srgbClr val="7030A0"/>
                          </a:solidFill>
                          <a:latin typeface="Calibri" pitchFamily="34" charset="0"/>
                          <a:cs typeface="Calibri" pitchFamily="34" charset="0"/>
                        </a:rPr>
                        <a:t>Бруто</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норма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наводњавања</a:t>
                      </a:r>
                      <a:endParaRPr lang="sr-Cyrl-RS" sz="1400" u="none" strike="noStrike" dirty="0">
                        <a:solidFill>
                          <a:srgbClr val="7030A0"/>
                        </a:solidFill>
                        <a:latin typeface="Calibri" pitchFamily="34" charset="0"/>
                        <a:cs typeface="Calibri" pitchFamily="34" charset="0"/>
                      </a:endParaRPr>
                    </a:p>
                    <a:p>
                      <a:pPr algn="ctr" fontAlgn="ct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ΣIb</a:t>
                      </a:r>
                      <a:r>
                        <a:rPr lang="en-US" sz="1400" u="none" strike="noStrike" dirty="0">
                          <a:solidFill>
                            <a:srgbClr val="7030A0"/>
                          </a:solidFill>
                          <a:latin typeface="Calibri" pitchFamily="34" charset="0"/>
                          <a:cs typeface="Calibri" pitchFamily="34" charset="0"/>
                        </a:rPr>
                        <a:t> mm·m</a:t>
                      </a:r>
                      <a:r>
                        <a:rPr lang="en-US" sz="1400" u="none" strike="noStrike" baseline="30000" dirty="0">
                          <a:solidFill>
                            <a:srgbClr val="7030A0"/>
                          </a:solidFill>
                          <a:latin typeface="Calibri" pitchFamily="34" charset="0"/>
                          <a:cs typeface="Calibri" pitchFamily="34" charset="0"/>
                        </a:rPr>
                        <a:t>-2</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капање</a:t>
                      </a:r>
                      <a:endParaRPr lang="en-US" sz="1400" b="0" i="0" u="none" strike="noStrike" dirty="0">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tc>
                  <a:txBody>
                    <a:bodyPr/>
                    <a:lstStyle/>
                    <a:p>
                      <a:pPr algn="ctr" fontAlgn="b"/>
                      <a:r>
                        <a:rPr lang="en-US" sz="1400" b="0" i="0" u="none" strike="noStrike">
                          <a:solidFill>
                            <a:srgbClr val="7030A0"/>
                          </a:solidFill>
                          <a:latin typeface="Calibri" pitchFamily="34" charset="0"/>
                          <a:cs typeface="Calibri" pitchFamily="34" charset="0"/>
                        </a:rPr>
                        <a:t>328</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295</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380</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362</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8"/>
                  </a:ext>
                </a:extLst>
              </a:tr>
              <a:tr h="447790">
                <a:tc>
                  <a:txBody>
                    <a:bodyPr/>
                    <a:lstStyle/>
                    <a:p>
                      <a:pPr algn="ctr" fontAlgn="ctr"/>
                      <a:r>
                        <a:rPr lang="en-US" sz="1400" u="none" strike="noStrike" dirty="0" err="1">
                          <a:solidFill>
                            <a:srgbClr val="7030A0"/>
                          </a:solidFill>
                          <a:latin typeface="Calibri" pitchFamily="34" charset="0"/>
                          <a:cs typeface="Calibri" pitchFamily="34" charset="0"/>
                        </a:rPr>
                        <a:t>Бруто</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норма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наводњавања</a:t>
                      </a:r>
                      <a:r>
                        <a:rPr lang="en-US" sz="1400" u="none" strike="noStrike" dirty="0">
                          <a:solidFill>
                            <a:srgbClr val="7030A0"/>
                          </a:solidFill>
                          <a:latin typeface="Calibri" pitchFamily="34" charset="0"/>
                          <a:cs typeface="Calibri" pitchFamily="34" charset="0"/>
                        </a:rPr>
                        <a:t> </a:t>
                      </a:r>
                      <a:endParaRPr lang="sr-Cyrl-RS" sz="1400" u="none" strike="noStrike" dirty="0">
                        <a:solidFill>
                          <a:srgbClr val="7030A0"/>
                        </a:solidFill>
                        <a:latin typeface="Calibri" pitchFamily="34" charset="0"/>
                        <a:cs typeface="Calibri" pitchFamily="34" charset="0"/>
                      </a:endParaRPr>
                    </a:p>
                    <a:p>
                      <a:pPr algn="ctr" fontAlgn="ctr"/>
                      <a:r>
                        <a:rPr lang="en-US" sz="1400" u="none" strike="noStrike" dirty="0">
                          <a:solidFill>
                            <a:srgbClr val="7030A0"/>
                          </a:solidFill>
                          <a:latin typeface="Calibri" pitchFamily="34" charset="0"/>
                          <a:cs typeface="Calibri" pitchFamily="34" charset="0"/>
                        </a:rPr>
                        <a:t>(</a:t>
                      </a:r>
                      <a:r>
                        <a:rPr lang="en-US" sz="1400" u="none" strike="noStrike" dirty="0" err="1">
                          <a:solidFill>
                            <a:srgbClr val="7030A0"/>
                          </a:solidFill>
                          <a:latin typeface="Calibri" pitchFamily="34" charset="0"/>
                          <a:cs typeface="Calibri" pitchFamily="34" charset="0"/>
                        </a:rPr>
                        <a:t>ΣIb</a:t>
                      </a:r>
                      <a:r>
                        <a:rPr lang="en-US" sz="1400" u="none" strike="noStrike" dirty="0">
                          <a:solidFill>
                            <a:srgbClr val="7030A0"/>
                          </a:solidFill>
                          <a:latin typeface="Calibri" pitchFamily="34" charset="0"/>
                          <a:cs typeface="Calibri" pitchFamily="34" charset="0"/>
                        </a:rPr>
                        <a:t> m</a:t>
                      </a:r>
                      <a:r>
                        <a:rPr lang="en-US" sz="1400" u="none" strike="noStrike" baseline="30000" dirty="0">
                          <a:solidFill>
                            <a:srgbClr val="7030A0"/>
                          </a:solidFill>
                          <a:latin typeface="Calibri" pitchFamily="34" charset="0"/>
                          <a:cs typeface="Calibri" pitchFamily="34" charset="0"/>
                        </a:rPr>
                        <a:t>3</a:t>
                      </a:r>
                      <a:r>
                        <a:rPr lang="en-US" sz="1400" u="none" strike="noStrike" dirty="0">
                          <a:solidFill>
                            <a:srgbClr val="7030A0"/>
                          </a:solidFill>
                          <a:latin typeface="Calibri" pitchFamily="34" charset="0"/>
                          <a:cs typeface="Calibri" pitchFamily="34" charset="0"/>
                        </a:rPr>
                        <a:t>·ha</a:t>
                      </a:r>
                      <a:r>
                        <a:rPr lang="en-US" sz="1400" u="none" strike="noStrike" baseline="30000" dirty="0">
                          <a:solidFill>
                            <a:srgbClr val="7030A0"/>
                          </a:solidFill>
                          <a:latin typeface="Calibri" pitchFamily="34" charset="0"/>
                          <a:cs typeface="Calibri" pitchFamily="34" charset="0"/>
                        </a:rPr>
                        <a:t>-1</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капање</a:t>
                      </a:r>
                      <a:r>
                        <a:rPr lang="en-US" sz="1400" u="none" strike="noStrike" dirty="0">
                          <a:solidFill>
                            <a:srgbClr val="7030A0"/>
                          </a:solidFill>
                          <a:latin typeface="Calibri" pitchFamily="34" charset="0"/>
                          <a:cs typeface="Calibri" pitchFamily="34" charset="0"/>
                        </a:rPr>
                        <a:t> </a:t>
                      </a:r>
                      <a:endParaRPr lang="en-US" sz="1400" b="0" i="0" u="none" strike="noStrike" dirty="0">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tc>
                  <a:txBody>
                    <a:bodyPr/>
                    <a:lstStyle/>
                    <a:p>
                      <a:pPr algn="ctr" fontAlgn="b"/>
                      <a:r>
                        <a:rPr lang="en-US" sz="1400" b="0" i="0" u="none" strike="noStrike">
                          <a:solidFill>
                            <a:srgbClr val="7030A0"/>
                          </a:solidFill>
                          <a:latin typeface="Calibri" pitchFamily="34" charset="0"/>
                          <a:cs typeface="Calibri" pitchFamily="34" charset="0"/>
                        </a:rPr>
                        <a:t>3283</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2950</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3797</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3616</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9"/>
                  </a:ext>
                </a:extLst>
              </a:tr>
              <a:tr h="447790">
                <a:tc>
                  <a:txBody>
                    <a:bodyPr/>
                    <a:lstStyle/>
                    <a:p>
                      <a:pPr algn="ctr" fontAlgn="ctr"/>
                      <a:r>
                        <a:rPr lang="en-US" sz="1400" u="none" strike="noStrike">
                          <a:solidFill>
                            <a:srgbClr val="7030A0"/>
                          </a:solidFill>
                          <a:latin typeface="Calibri" pitchFamily="34" charset="0"/>
                          <a:cs typeface="Calibri" pitchFamily="34" charset="0"/>
                        </a:rPr>
                        <a:t>Укупно пољопривредно земљиште обухваћено анализом (ha)</a:t>
                      </a:r>
                      <a:endParaRPr lang="en-US" sz="1400" b="0" i="0" u="none" strike="noStrike">
                        <a:solidFill>
                          <a:srgbClr val="7030A0"/>
                        </a:solidFill>
                        <a:latin typeface="Calibri" pitchFamily="34" charset="0"/>
                        <a:cs typeface="Calibri" pitchFamily="34" charset="0"/>
                      </a:endParaRPr>
                    </a:p>
                  </a:txBody>
                  <a:tcPr marL="2054" marR="2054" marT="2054" marB="0" anchor="ctr">
                    <a:solidFill>
                      <a:schemeClr val="accent1">
                        <a:lumMod val="20000"/>
                        <a:lumOff val="80000"/>
                      </a:schemeClr>
                    </a:solidFill>
                  </a:tcPr>
                </a:tc>
                <a:tc>
                  <a:txBody>
                    <a:bodyPr/>
                    <a:lstStyle/>
                    <a:p>
                      <a:pPr algn="ctr" fontAlgn="b"/>
                      <a:r>
                        <a:rPr lang="en-US" sz="1400" b="0" i="0" u="none" strike="noStrike">
                          <a:solidFill>
                            <a:srgbClr val="7030A0"/>
                          </a:solidFill>
                          <a:latin typeface="Calibri" pitchFamily="34" charset="0"/>
                          <a:cs typeface="Calibri" pitchFamily="34" charset="0"/>
                        </a:rPr>
                        <a:t>70887</a:t>
                      </a:r>
                    </a:p>
                  </a:txBody>
                  <a:tcPr marL="6350" marR="6350" marT="6350" marB="0" anchor="ctr">
                    <a:solidFill>
                      <a:schemeClr val="accent1">
                        <a:lumMod val="20000"/>
                        <a:lumOff val="80000"/>
                      </a:schemeClr>
                    </a:solidFill>
                  </a:tcPr>
                </a:tc>
                <a:tc>
                  <a:txBody>
                    <a:bodyPr/>
                    <a:lstStyle/>
                    <a:p>
                      <a:pPr algn="ctr" fontAlgn="b"/>
                      <a:r>
                        <a:rPr lang="en-US" sz="1400" b="0" i="0" u="none" strike="noStrike">
                          <a:solidFill>
                            <a:srgbClr val="7030A0"/>
                          </a:solidFill>
                          <a:latin typeface="Calibri" pitchFamily="34" charset="0"/>
                          <a:cs typeface="Calibri" pitchFamily="34" charset="0"/>
                        </a:rPr>
                        <a:t>41004</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61019</a:t>
                      </a:r>
                    </a:p>
                  </a:txBody>
                  <a:tcPr marL="6350" marR="6350" marT="6350" marB="0" anchor="ctr">
                    <a:solidFill>
                      <a:schemeClr val="accent1">
                        <a:lumMod val="20000"/>
                        <a:lumOff val="80000"/>
                      </a:schemeClr>
                    </a:solidFill>
                  </a:tcPr>
                </a:tc>
                <a:tc>
                  <a:txBody>
                    <a:bodyPr/>
                    <a:lstStyle/>
                    <a:p>
                      <a:pPr algn="ctr" fontAlgn="b"/>
                      <a:r>
                        <a:rPr lang="en-US" sz="1400" b="0" i="0" u="none" strike="noStrike" dirty="0">
                          <a:solidFill>
                            <a:srgbClr val="7030A0"/>
                          </a:solidFill>
                          <a:latin typeface="Calibri" pitchFamily="34" charset="0"/>
                          <a:cs typeface="Calibri" pitchFamily="34" charset="0"/>
                        </a:rPr>
                        <a:t>59398</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10"/>
                  </a:ext>
                </a:extLst>
              </a:tr>
            </a:tbl>
          </a:graphicData>
        </a:graphic>
      </p:graphicFrame>
      <p:sp>
        <p:nvSpPr>
          <p:cNvPr id="6" name="Rectangle 5"/>
          <p:cNvSpPr/>
          <p:nvPr/>
        </p:nvSpPr>
        <p:spPr>
          <a:xfrm>
            <a:off x="193636" y="1216288"/>
            <a:ext cx="11714345" cy="461665"/>
          </a:xfrm>
          <a:prstGeom prst="rect">
            <a:avLst/>
          </a:prstGeom>
        </p:spPr>
        <p:txBody>
          <a:bodyPr wrap="square">
            <a:spAutoFit/>
          </a:bodyPr>
          <a:lstStyle/>
          <a:p>
            <a:pPr algn="ctr"/>
            <a:r>
              <a:rPr lang="sr-Cyrl-RS" sz="2400" b="1" dirty="0">
                <a:solidFill>
                  <a:srgbClr val="0468B1"/>
                </a:solidFill>
                <a:latin typeface="Calibri" pitchFamily="34" charset="0"/>
                <a:cs typeface="Calibri" pitchFamily="34" charset="0"/>
              </a:rPr>
              <a:t>Сезонска </a:t>
            </a:r>
            <a:r>
              <a:rPr lang="en-US" sz="2400" b="1" dirty="0" err="1">
                <a:solidFill>
                  <a:srgbClr val="0468B1"/>
                </a:solidFill>
                <a:latin typeface="Calibri" pitchFamily="34" charset="0"/>
                <a:cs typeface="Calibri" pitchFamily="34" charset="0"/>
              </a:rPr>
              <a:t>нето</a:t>
            </a:r>
            <a:r>
              <a:rPr lang="en-US" sz="2400" b="1" dirty="0">
                <a:solidFill>
                  <a:srgbClr val="0468B1"/>
                </a:solidFill>
                <a:latin typeface="Calibri" pitchFamily="34" charset="0"/>
                <a:cs typeface="Calibri" pitchFamily="34" charset="0"/>
              </a:rPr>
              <a:t> и </a:t>
            </a:r>
            <a:r>
              <a:rPr lang="en-US" sz="2400" b="1" dirty="0" err="1">
                <a:solidFill>
                  <a:srgbClr val="0468B1"/>
                </a:solidFill>
                <a:latin typeface="Calibri" pitchFamily="34" charset="0"/>
                <a:cs typeface="Calibri" pitchFamily="34" charset="0"/>
              </a:rPr>
              <a:t>бруто</a:t>
            </a:r>
            <a:r>
              <a:rPr lang="en-US" sz="2400" b="1" dirty="0">
                <a:solidFill>
                  <a:srgbClr val="0468B1"/>
                </a:solidFill>
                <a:latin typeface="Calibri" pitchFamily="34" charset="0"/>
                <a:cs typeface="Calibri" pitchFamily="34" charset="0"/>
              </a:rPr>
              <a:t> </a:t>
            </a:r>
            <a:r>
              <a:rPr lang="en-US" sz="2400" b="1" dirty="0" err="1">
                <a:solidFill>
                  <a:srgbClr val="0468B1"/>
                </a:solidFill>
                <a:latin typeface="Calibri" pitchFamily="34" charset="0"/>
                <a:cs typeface="Calibri" pitchFamily="34" charset="0"/>
              </a:rPr>
              <a:t>норма</a:t>
            </a:r>
            <a:r>
              <a:rPr lang="en-US" sz="2400" b="1" dirty="0">
                <a:solidFill>
                  <a:srgbClr val="0468B1"/>
                </a:solidFill>
                <a:latin typeface="Calibri" pitchFamily="34" charset="0"/>
                <a:cs typeface="Calibri" pitchFamily="34" charset="0"/>
              </a:rPr>
              <a:t> </a:t>
            </a:r>
            <a:r>
              <a:rPr lang="en-US" sz="2400" b="1" dirty="0" err="1">
                <a:solidFill>
                  <a:srgbClr val="0468B1"/>
                </a:solidFill>
                <a:latin typeface="Calibri" pitchFamily="34" charset="0"/>
                <a:cs typeface="Calibri" pitchFamily="34" charset="0"/>
              </a:rPr>
              <a:t>наводњавања</a:t>
            </a:r>
            <a:r>
              <a:rPr lang="en-US" sz="2400" b="1" dirty="0">
                <a:solidFill>
                  <a:srgbClr val="0468B1"/>
                </a:solidFill>
                <a:latin typeface="Calibri" pitchFamily="34" charset="0"/>
                <a:cs typeface="Calibri" pitchFamily="34" charset="0"/>
              </a:rPr>
              <a:t> у mm∙m</a:t>
            </a:r>
            <a:r>
              <a:rPr lang="en-US" sz="2400" b="1" baseline="30000" dirty="0">
                <a:solidFill>
                  <a:srgbClr val="0468B1"/>
                </a:solidFill>
                <a:latin typeface="Calibri" pitchFamily="34" charset="0"/>
                <a:cs typeface="Calibri" pitchFamily="34" charset="0"/>
              </a:rPr>
              <a:t>-2</a:t>
            </a:r>
            <a:r>
              <a:rPr lang="en-US" sz="2400" b="1" dirty="0">
                <a:solidFill>
                  <a:srgbClr val="0468B1"/>
                </a:solidFill>
                <a:latin typeface="Calibri" pitchFamily="34" charset="0"/>
                <a:cs typeface="Calibri" pitchFamily="34" charset="0"/>
              </a:rPr>
              <a:t> и m</a:t>
            </a:r>
            <a:r>
              <a:rPr lang="en-US" sz="2400" b="1" baseline="30000" dirty="0">
                <a:solidFill>
                  <a:srgbClr val="0468B1"/>
                </a:solidFill>
                <a:latin typeface="Calibri" pitchFamily="34" charset="0"/>
                <a:cs typeface="Calibri" pitchFamily="34" charset="0"/>
              </a:rPr>
              <a:t>3</a:t>
            </a:r>
            <a:r>
              <a:rPr lang="en-US" sz="2400" b="1" dirty="0">
                <a:solidFill>
                  <a:srgbClr val="0468B1"/>
                </a:solidFill>
                <a:latin typeface="Calibri" pitchFamily="34" charset="0"/>
                <a:cs typeface="Calibri" pitchFamily="34" charset="0"/>
              </a:rPr>
              <a:t>∙ha</a:t>
            </a:r>
            <a:r>
              <a:rPr lang="en-US" sz="2400" b="1" baseline="30000" dirty="0">
                <a:solidFill>
                  <a:srgbClr val="0468B1"/>
                </a:solidFill>
                <a:latin typeface="Calibri" pitchFamily="34" charset="0"/>
                <a:cs typeface="Calibri" pitchFamily="34" charset="0"/>
              </a:rPr>
              <a:t>-1</a:t>
            </a:r>
            <a:endParaRPr lang="en-US" sz="2400" b="1" dirty="0">
              <a:solidFill>
                <a:srgbClr val="0468B1"/>
              </a:solidFill>
              <a:latin typeface="Calibri" pitchFamily="34" charset="0"/>
              <a:cs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6" name="Rectangle 5"/>
          <p:cNvSpPr/>
          <p:nvPr/>
        </p:nvSpPr>
        <p:spPr>
          <a:xfrm>
            <a:off x="0" y="1090498"/>
            <a:ext cx="12192000" cy="461665"/>
          </a:xfrm>
          <a:prstGeom prst="rect">
            <a:avLst/>
          </a:prstGeom>
        </p:spPr>
        <p:txBody>
          <a:bodyPr wrap="square">
            <a:spAutoFit/>
          </a:bodyPr>
          <a:lstStyle/>
          <a:p>
            <a:pPr lvl="0" algn="ctr" fontAlgn="base">
              <a:spcBef>
                <a:spcPct val="0"/>
              </a:spcBef>
              <a:spcAft>
                <a:spcPct val="0"/>
              </a:spcAft>
            </a:pPr>
            <a:r>
              <a:rPr lang="en-US" sz="2400" b="1" dirty="0" err="1">
                <a:solidFill>
                  <a:srgbClr val="0468B1"/>
                </a:solidFill>
                <a:latin typeface="Calibri" pitchFamily="34" charset="0"/>
                <a:ea typeface="Calibri" pitchFamily="34" charset="0"/>
                <a:cs typeface="Calibri" pitchFamily="34" charset="0"/>
              </a:rPr>
              <a:t>Нето</a:t>
            </a:r>
            <a:r>
              <a:rPr lang="en-US" sz="2400" b="1" dirty="0">
                <a:solidFill>
                  <a:srgbClr val="0468B1"/>
                </a:solidFill>
                <a:latin typeface="Calibri" pitchFamily="34" charset="0"/>
                <a:ea typeface="Calibri" pitchFamily="34" charset="0"/>
                <a:cs typeface="Calibri" pitchFamily="34" charset="0"/>
              </a:rPr>
              <a:t> </a:t>
            </a:r>
            <a:r>
              <a:rPr lang="en-US" sz="2400" b="1" dirty="0" err="1">
                <a:solidFill>
                  <a:srgbClr val="0468B1"/>
                </a:solidFill>
                <a:latin typeface="Calibri" pitchFamily="34" charset="0"/>
                <a:ea typeface="Calibri" pitchFamily="34" charset="0"/>
                <a:cs typeface="Calibri" pitchFamily="34" charset="0"/>
              </a:rPr>
              <a:t>дефицити</a:t>
            </a:r>
            <a:r>
              <a:rPr lang="en-US" sz="2400" b="1" dirty="0">
                <a:solidFill>
                  <a:srgbClr val="0468B1"/>
                </a:solidFill>
                <a:latin typeface="Calibri" pitchFamily="34" charset="0"/>
                <a:ea typeface="Calibri" pitchFamily="34" charset="0"/>
                <a:cs typeface="Calibri" pitchFamily="34" charset="0"/>
              </a:rPr>
              <a:t> </a:t>
            </a:r>
            <a:r>
              <a:rPr lang="en-US" sz="2400" b="1" dirty="0" err="1">
                <a:solidFill>
                  <a:srgbClr val="0468B1"/>
                </a:solidFill>
                <a:latin typeface="Calibri" pitchFamily="34" charset="0"/>
                <a:ea typeface="Calibri" pitchFamily="34" charset="0"/>
                <a:cs typeface="Calibri" pitchFamily="34" charset="0"/>
              </a:rPr>
              <a:t>воде</a:t>
            </a:r>
            <a:r>
              <a:rPr lang="en-US" sz="2400" b="1" dirty="0">
                <a:solidFill>
                  <a:srgbClr val="0468B1"/>
                </a:solidFill>
                <a:latin typeface="Calibri" pitchFamily="34" charset="0"/>
                <a:ea typeface="Calibri" pitchFamily="34" charset="0"/>
                <a:cs typeface="Calibri" pitchFamily="34" charset="0"/>
              </a:rPr>
              <a:t> </a:t>
            </a:r>
            <a:r>
              <a:rPr lang="en-US" sz="2400" b="1" dirty="0" err="1">
                <a:solidFill>
                  <a:srgbClr val="0468B1"/>
                </a:solidFill>
                <a:latin typeface="Calibri" pitchFamily="34" charset="0"/>
                <a:ea typeface="Calibri" pitchFamily="34" charset="0"/>
                <a:cs typeface="Calibri" pitchFamily="34" charset="0"/>
              </a:rPr>
              <a:t>израчунати</a:t>
            </a:r>
            <a:r>
              <a:rPr lang="en-US" sz="2400" b="1" dirty="0">
                <a:solidFill>
                  <a:srgbClr val="0468B1"/>
                </a:solidFill>
                <a:latin typeface="Calibri" pitchFamily="34" charset="0"/>
                <a:ea typeface="Calibri" pitchFamily="34" charset="0"/>
                <a:cs typeface="Calibri" pitchFamily="34" charset="0"/>
              </a:rPr>
              <a:t> </a:t>
            </a:r>
            <a:r>
              <a:rPr lang="en-US" sz="2400" b="1" dirty="0" err="1">
                <a:solidFill>
                  <a:srgbClr val="0468B1"/>
                </a:solidFill>
                <a:latin typeface="Calibri" pitchFamily="34" charset="0"/>
                <a:ea typeface="Calibri" pitchFamily="34" charset="0"/>
                <a:cs typeface="Calibri" pitchFamily="34" charset="0"/>
              </a:rPr>
              <a:t>на</a:t>
            </a:r>
            <a:r>
              <a:rPr lang="en-US" sz="2400" b="1" dirty="0">
                <a:solidFill>
                  <a:srgbClr val="0468B1"/>
                </a:solidFill>
                <a:latin typeface="Calibri" pitchFamily="34" charset="0"/>
                <a:ea typeface="Calibri" pitchFamily="34" charset="0"/>
                <a:cs typeface="Calibri" pitchFamily="34" charset="0"/>
              </a:rPr>
              <a:t> 10 km</a:t>
            </a:r>
            <a:r>
              <a:rPr lang="en-US" sz="2400" b="1" baseline="30000" dirty="0">
                <a:solidFill>
                  <a:srgbClr val="0468B1"/>
                </a:solidFill>
                <a:latin typeface="Calibri" pitchFamily="34" charset="0"/>
                <a:ea typeface="Calibri" pitchFamily="34" charset="0"/>
                <a:cs typeface="Calibri" pitchFamily="34" charset="0"/>
              </a:rPr>
              <a:t>2</a:t>
            </a:r>
            <a:endParaRPr lang="sr-Cyrl-RS" sz="2400" b="1" baseline="30000" dirty="0">
              <a:solidFill>
                <a:srgbClr val="0468B1"/>
              </a:solidFill>
              <a:latin typeface="Calibri" pitchFamily="34" charset="0"/>
              <a:ea typeface="Calibri" pitchFamily="34" charset="0"/>
              <a:cs typeface="Calibri" pitchFamily="34" charset="0"/>
            </a:endParaRPr>
          </a:p>
        </p:txBody>
      </p:sp>
      <p:sp>
        <p:nvSpPr>
          <p:cNvPr id="7" name="Rectangle 6"/>
          <p:cNvSpPr/>
          <p:nvPr/>
        </p:nvSpPr>
        <p:spPr>
          <a:xfrm>
            <a:off x="0" y="6150114"/>
            <a:ext cx="8395632"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fontAlgn="base">
              <a:spcBef>
                <a:spcPct val="0"/>
              </a:spcBef>
              <a:spcAft>
                <a:spcPct val="0"/>
              </a:spcAft>
            </a:pPr>
            <a:r>
              <a:rPr lang="en-US" sz="2000" dirty="0" err="1">
                <a:solidFill>
                  <a:srgbClr val="0468B1"/>
                </a:solidFill>
                <a:latin typeface="Calibri" pitchFamily="34" charset="0"/>
                <a:ea typeface="Calibri" pitchFamily="34" charset="0"/>
                <a:cs typeface="Calibri" pitchFamily="34" charset="0"/>
              </a:rPr>
              <a:t>Просечни</a:t>
            </a:r>
            <a:r>
              <a:rPr lang="en-US" sz="2000" dirty="0">
                <a:solidFill>
                  <a:srgbClr val="0468B1"/>
                </a:solidFill>
                <a:latin typeface="Calibri" pitchFamily="34" charset="0"/>
                <a:ea typeface="Calibri" pitchFamily="34" charset="0"/>
                <a:cs typeface="Calibri" pitchFamily="34" charset="0"/>
              </a:rPr>
              <a:t> </a:t>
            </a:r>
            <a:r>
              <a:rPr lang="en-US" sz="2000" dirty="0" err="1">
                <a:solidFill>
                  <a:srgbClr val="0468B1"/>
                </a:solidFill>
                <a:latin typeface="Calibri" pitchFamily="34" charset="0"/>
                <a:ea typeface="Calibri" pitchFamily="34" charset="0"/>
                <a:cs typeface="Calibri" pitchFamily="34" charset="0"/>
              </a:rPr>
              <a:t>дефицит</a:t>
            </a:r>
            <a:r>
              <a:rPr lang="en-US" sz="2000" dirty="0">
                <a:solidFill>
                  <a:srgbClr val="0468B1"/>
                </a:solidFill>
                <a:latin typeface="Calibri" pitchFamily="34" charset="0"/>
                <a:ea typeface="Calibri" pitchFamily="34" charset="0"/>
                <a:cs typeface="Calibri" pitchFamily="34" charset="0"/>
              </a:rPr>
              <a:t> </a:t>
            </a:r>
            <a:r>
              <a:rPr lang="en-US" sz="2000" dirty="0" err="1">
                <a:solidFill>
                  <a:srgbClr val="0468B1"/>
                </a:solidFill>
                <a:latin typeface="Calibri" pitchFamily="34" charset="0"/>
                <a:ea typeface="Calibri" pitchFamily="34" charset="0"/>
                <a:cs typeface="Calibri" pitchFamily="34" charset="0"/>
              </a:rPr>
              <a:t>воде</a:t>
            </a:r>
            <a:endParaRPr lang="en-US" sz="2000" dirty="0">
              <a:solidFill>
                <a:srgbClr val="0468B1"/>
              </a:solidFill>
              <a:latin typeface="Calibri" pitchFamily="34" charset="0"/>
              <a:cs typeface="Calibri" pitchFamily="34" charset="0"/>
            </a:endParaRPr>
          </a:p>
          <a:p>
            <a:pPr lvl="0" algn="ctr" eaLnBrk="0" fontAlgn="base" hangingPunct="0">
              <a:spcBef>
                <a:spcPct val="0"/>
              </a:spcBef>
              <a:spcAft>
                <a:spcPct val="0"/>
              </a:spcAft>
            </a:pPr>
            <a:r>
              <a:rPr lang="en-US" sz="2000" dirty="0">
                <a:solidFill>
                  <a:srgbClr val="0468B1"/>
                </a:solidFill>
                <a:latin typeface="Calibri" pitchFamily="34" charset="0"/>
                <a:ea typeface="Calibri" pitchFamily="34" charset="0"/>
                <a:cs typeface="Calibri" pitchFamily="34" charset="0"/>
              </a:rPr>
              <a:t>a) 1961-1980; b) 1981-2000; c) 2000-2019. </a:t>
            </a:r>
            <a:r>
              <a:rPr lang="en-US" sz="2000" dirty="0" err="1">
                <a:solidFill>
                  <a:srgbClr val="0468B1"/>
                </a:solidFill>
                <a:latin typeface="Calibri" pitchFamily="34" charset="0"/>
                <a:ea typeface="Calibri" pitchFamily="34" charset="0"/>
                <a:cs typeface="Calibri" pitchFamily="34" charset="0"/>
              </a:rPr>
              <a:t>година</a:t>
            </a:r>
            <a:endParaRPr lang="en-US" sz="2000" dirty="0">
              <a:solidFill>
                <a:srgbClr val="0468B1"/>
              </a:solidFill>
              <a:latin typeface="Calibri" pitchFamily="34" charset="0"/>
              <a:cs typeface="Calibri" pitchFamily="34" charset="0"/>
            </a:endParaRPr>
          </a:p>
        </p:txBody>
      </p:sp>
      <p:sp>
        <p:nvSpPr>
          <p:cNvPr id="8" name="Rectangle 7"/>
          <p:cNvSpPr/>
          <p:nvPr/>
        </p:nvSpPr>
        <p:spPr>
          <a:xfrm>
            <a:off x="8613092" y="1447121"/>
            <a:ext cx="3252844" cy="489364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fontAlgn="base">
              <a:spcBef>
                <a:spcPct val="0"/>
              </a:spcBef>
              <a:spcAft>
                <a:spcPct val="0"/>
              </a:spcAft>
            </a:pPr>
            <a:r>
              <a:rPr lang="en-US" altLang="ja-JP" sz="2400" dirty="0" err="1">
                <a:solidFill>
                  <a:srgbClr val="0468B1"/>
                </a:solidFill>
                <a:latin typeface="Calibri" pitchFamily="34" charset="0"/>
                <a:ea typeface="MS Mincho" pitchFamily="49" charset="-128"/>
                <a:cs typeface="Calibri" pitchFamily="34" charset="0"/>
              </a:rPr>
              <a:t>Нето</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дефицити</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су</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приказани</a:t>
            </a:r>
            <a:r>
              <a:rPr lang="en-US" altLang="ja-JP" sz="2400" dirty="0">
                <a:solidFill>
                  <a:srgbClr val="0468B1"/>
                </a:solidFill>
                <a:latin typeface="Calibri" pitchFamily="34" charset="0"/>
                <a:ea typeface="MS Mincho" pitchFamily="49" charset="-128"/>
                <a:cs typeface="Calibri" pitchFamily="34" charset="0"/>
              </a:rPr>
              <a:t> и </a:t>
            </a:r>
            <a:r>
              <a:rPr lang="en-US" altLang="ja-JP" sz="2400" dirty="0" err="1">
                <a:solidFill>
                  <a:srgbClr val="0468B1"/>
                </a:solidFill>
                <a:latin typeface="Calibri" pitchFamily="34" charset="0"/>
                <a:ea typeface="MS Mincho" pitchFamily="49" charset="-128"/>
                <a:cs typeface="Calibri" pitchFamily="34" charset="0"/>
              </a:rPr>
              <a:t>поређени</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за</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период</a:t>
            </a:r>
            <a:r>
              <a:rPr lang="en-US" altLang="ja-JP" sz="2400" dirty="0">
                <a:solidFill>
                  <a:srgbClr val="0468B1"/>
                </a:solidFill>
                <a:latin typeface="Calibri" pitchFamily="34" charset="0"/>
                <a:ea typeface="MS Mincho" pitchFamily="49" charset="-128"/>
                <a:cs typeface="Calibri" pitchFamily="34" charset="0"/>
              </a:rPr>
              <a:t> 1961-1980, 1981-2000, 2000-2019. </a:t>
            </a:r>
            <a:r>
              <a:rPr lang="en-US" altLang="ja-JP" sz="2400" dirty="0" err="1">
                <a:solidFill>
                  <a:srgbClr val="0468B1"/>
                </a:solidFill>
                <a:latin typeface="Calibri" pitchFamily="34" charset="0"/>
                <a:ea typeface="MS Mincho" pitchFamily="49" charset="-128"/>
                <a:cs typeface="Calibri" pitchFamily="34" charset="0"/>
              </a:rPr>
              <a:t>година</a:t>
            </a:r>
            <a:r>
              <a:rPr lang="en-US" altLang="ja-JP" sz="2400"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Запажа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се</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да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долази</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до</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повећања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дефицита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воде</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посебно</a:t>
            </a:r>
            <a:r>
              <a:rPr lang="en-US" altLang="ja-JP" sz="2400" b="1" dirty="0">
                <a:solidFill>
                  <a:srgbClr val="0468B1"/>
                </a:solidFill>
                <a:latin typeface="Calibri" pitchFamily="34" charset="0"/>
                <a:ea typeface="MS Mincho" pitchFamily="49" charset="-128"/>
                <a:cs typeface="Calibri" pitchFamily="34" charset="0"/>
              </a:rPr>
              <a:t> у </a:t>
            </a:r>
            <a:r>
              <a:rPr lang="en-US" altLang="ja-JP" sz="2400" b="1" dirty="0" err="1">
                <a:solidFill>
                  <a:srgbClr val="0468B1"/>
                </a:solidFill>
                <a:latin typeface="Calibri" pitchFamily="34" charset="0"/>
                <a:ea typeface="MS Mincho" pitchFamily="49" charset="-128"/>
                <a:cs typeface="Calibri" pitchFamily="34" charset="0"/>
              </a:rPr>
              <a:t>вегетационом</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периоду</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за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период</a:t>
            </a:r>
            <a:r>
              <a:rPr lang="en-US" altLang="ja-JP" sz="2400" b="1" dirty="0">
                <a:solidFill>
                  <a:srgbClr val="0468B1"/>
                </a:solidFill>
                <a:latin typeface="Calibri" pitchFamily="34" charset="0"/>
                <a:ea typeface="MS Mincho" pitchFamily="49" charset="-128"/>
                <a:cs typeface="Calibri" pitchFamily="34" charset="0"/>
              </a:rPr>
              <a:t> 2000-2019. </a:t>
            </a:r>
            <a:r>
              <a:rPr lang="en-US" altLang="ja-JP" sz="2400" dirty="0" err="1">
                <a:solidFill>
                  <a:srgbClr val="0468B1"/>
                </a:solidFill>
                <a:latin typeface="Calibri" pitchFamily="34" charset="0"/>
                <a:ea typeface="MS Mincho" pitchFamily="49" charset="-128"/>
                <a:cs typeface="Calibri" pitchFamily="34" charset="0"/>
              </a:rPr>
              <a:t>године</a:t>
            </a:r>
            <a:r>
              <a:rPr lang="en-US" altLang="ja-JP" sz="2400" dirty="0">
                <a:solidFill>
                  <a:srgbClr val="0468B1"/>
                </a:solidFill>
                <a:latin typeface="Calibri" pitchFamily="34" charset="0"/>
                <a:ea typeface="MS Mincho" pitchFamily="49" charset="-128"/>
                <a:cs typeface="Calibri" pitchFamily="34" charset="0"/>
              </a:rPr>
              <a:t> у </a:t>
            </a:r>
            <a:r>
              <a:rPr lang="en-US" altLang="ja-JP" sz="2400" dirty="0" err="1">
                <a:solidFill>
                  <a:srgbClr val="0468B1"/>
                </a:solidFill>
                <a:latin typeface="Calibri" pitchFamily="34" charset="0"/>
                <a:ea typeface="MS Mincho" pitchFamily="49" charset="-128"/>
                <a:cs typeface="Calibri" pitchFamily="34" charset="0"/>
              </a:rPr>
              <a:t>поређењу</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са</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периодом</a:t>
            </a:r>
            <a:r>
              <a:rPr lang="en-US" altLang="ja-JP" sz="2400" dirty="0">
                <a:solidFill>
                  <a:srgbClr val="0468B1"/>
                </a:solidFill>
                <a:latin typeface="Calibri" pitchFamily="34" charset="0"/>
                <a:ea typeface="MS Mincho" pitchFamily="49" charset="-128"/>
                <a:cs typeface="Calibri" pitchFamily="34" charset="0"/>
              </a:rPr>
              <a:t> 1981-2000 и 1961-1980. </a:t>
            </a:r>
            <a:endParaRPr lang="en-US" altLang="ja-JP" sz="2400" dirty="0">
              <a:solidFill>
                <a:srgbClr val="0468B1"/>
              </a:solidFill>
              <a:latin typeface="Calibri" pitchFamily="34" charset="0"/>
              <a:cs typeface="Calibri" pitchFamily="34" charset="0"/>
            </a:endParaRPr>
          </a:p>
        </p:txBody>
      </p:sp>
      <p:grpSp>
        <p:nvGrpSpPr>
          <p:cNvPr id="9" name="Group 8"/>
          <p:cNvGrpSpPr/>
          <p:nvPr/>
        </p:nvGrpSpPr>
        <p:grpSpPr>
          <a:xfrm>
            <a:off x="0" y="1447121"/>
            <a:ext cx="8613091" cy="4754880"/>
            <a:chOff x="452672" y="1335004"/>
            <a:chExt cx="8836183" cy="5029200"/>
          </a:xfrm>
        </p:grpSpPr>
        <p:grpSp>
          <p:nvGrpSpPr>
            <p:cNvPr id="10" name="Group 1"/>
            <p:cNvGrpSpPr/>
            <p:nvPr/>
          </p:nvGrpSpPr>
          <p:grpSpPr>
            <a:xfrm>
              <a:off x="452672" y="1335004"/>
              <a:ext cx="8836183" cy="5029200"/>
              <a:chOff x="0" y="609600"/>
              <a:chExt cx="7924800" cy="4572000"/>
            </a:xfrm>
          </p:grpSpPr>
          <p:pic>
            <p:nvPicPr>
              <p:cNvPr id="17" name="Picture 2"/>
              <p:cNvPicPr/>
              <p:nvPr/>
            </p:nvPicPr>
            <p:blipFill>
              <a:blip r:embed="rId4" cstate="print">
                <a:extLst>
                  <a:ext uri="{28A0092B-C50C-407E-A947-70E740481C1C}">
                    <a14:useLocalDpi xmlns:a14="http://schemas.microsoft.com/office/drawing/2010/main" val="0"/>
                  </a:ext>
                </a:extLst>
              </a:blip>
              <a:stretch>
                <a:fillRect/>
              </a:stretch>
            </p:blipFill>
            <p:spPr>
              <a:xfrm>
                <a:off x="1524000" y="609600"/>
                <a:ext cx="6400800" cy="2286000"/>
              </a:xfrm>
              <a:prstGeom prst="rect">
                <a:avLst/>
              </a:prstGeom>
            </p:spPr>
          </p:pic>
          <p:sp>
            <p:nvSpPr>
              <p:cNvPr id="18" name="TextBox 17"/>
              <p:cNvSpPr txBox="1"/>
              <p:nvPr/>
            </p:nvSpPr>
            <p:spPr>
              <a:xfrm>
                <a:off x="0" y="1295400"/>
                <a:ext cx="15240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sr-Cyrl-RS" sz="1400" dirty="0">
                    <a:solidFill>
                      <a:srgbClr val="0000FF"/>
                    </a:solidFill>
                    <a:latin typeface="Arial" pitchFamily="34" charset="0"/>
                    <a:cs typeface="Arial" pitchFamily="34" charset="0"/>
                  </a:rPr>
                  <a:t>Вегетациони период </a:t>
                </a:r>
                <a:endParaRPr lang="en-US" sz="1400" dirty="0">
                  <a:solidFill>
                    <a:srgbClr val="0000FF"/>
                  </a:solidFill>
                  <a:latin typeface="Arial" pitchFamily="34" charset="0"/>
                  <a:cs typeface="Arial" pitchFamily="34" charset="0"/>
                </a:endParaRPr>
              </a:p>
            </p:txBody>
          </p:sp>
          <p:grpSp>
            <p:nvGrpSpPr>
              <p:cNvPr id="19" name="Group 8"/>
              <p:cNvGrpSpPr/>
              <p:nvPr/>
            </p:nvGrpSpPr>
            <p:grpSpPr>
              <a:xfrm>
                <a:off x="0" y="2895600"/>
                <a:ext cx="7924800" cy="2286000"/>
                <a:chOff x="0" y="2895600"/>
                <a:chExt cx="7924800" cy="2286000"/>
              </a:xfrm>
            </p:grpSpPr>
            <p:pic>
              <p:nvPicPr>
                <p:cNvPr id="20" name="Picture 4"/>
                <p:cNvPicPr/>
                <p:nvPr/>
              </p:nvPicPr>
              <p:blipFill>
                <a:blip r:embed="rId5" cstate="print">
                  <a:extLst>
                    <a:ext uri="{28A0092B-C50C-407E-A947-70E740481C1C}">
                      <a14:useLocalDpi xmlns:a14="http://schemas.microsoft.com/office/drawing/2010/main" val="0"/>
                    </a:ext>
                  </a:extLst>
                </a:blip>
                <a:stretch>
                  <a:fillRect/>
                </a:stretch>
              </p:blipFill>
              <p:spPr>
                <a:xfrm>
                  <a:off x="1524000" y="2895600"/>
                  <a:ext cx="6400800" cy="2286000"/>
                </a:xfrm>
                <a:prstGeom prst="rect">
                  <a:avLst/>
                </a:prstGeom>
              </p:spPr>
            </p:pic>
            <p:sp>
              <p:nvSpPr>
                <p:cNvPr id="21" name="TextBox 20"/>
                <p:cNvSpPr txBox="1"/>
                <p:nvPr/>
              </p:nvSpPr>
              <p:spPr>
                <a:xfrm>
                  <a:off x="0" y="3657600"/>
                  <a:ext cx="15240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sr-Cyrl-RS" sz="1400" dirty="0">
                      <a:solidFill>
                        <a:srgbClr val="0000FF"/>
                      </a:solidFill>
                      <a:latin typeface="Arial" pitchFamily="34" charset="0"/>
                      <a:cs typeface="Arial" pitchFamily="34" charset="0"/>
                    </a:rPr>
                    <a:t>Ванвегетациони период </a:t>
                  </a:r>
                  <a:endParaRPr lang="en-US" sz="1400" dirty="0">
                    <a:solidFill>
                      <a:srgbClr val="0000FF"/>
                    </a:solidFill>
                    <a:latin typeface="Arial" pitchFamily="34" charset="0"/>
                    <a:cs typeface="Arial" pitchFamily="34" charset="0"/>
                  </a:endParaRPr>
                </a:p>
              </p:txBody>
            </p:sp>
          </p:grpSp>
        </p:grpSp>
        <p:sp>
          <p:nvSpPr>
            <p:cNvPr id="11" name="Oval 10"/>
            <p:cNvSpPr/>
            <p:nvPr/>
          </p:nvSpPr>
          <p:spPr>
            <a:xfrm>
              <a:off x="3753523" y="2738310"/>
              <a:ext cx="593542" cy="616120"/>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121310" y="2738310"/>
              <a:ext cx="603033" cy="616120"/>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524211" y="2738310"/>
              <a:ext cx="605120" cy="616120"/>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753523" y="5325035"/>
              <a:ext cx="622981" cy="616120"/>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186525" y="5325035"/>
              <a:ext cx="655178" cy="616120"/>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453979" y="5263346"/>
              <a:ext cx="675351" cy="616120"/>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5" name="Rectangle 4"/>
          <p:cNvSpPr/>
          <p:nvPr/>
        </p:nvSpPr>
        <p:spPr>
          <a:xfrm>
            <a:off x="-1" y="1153186"/>
            <a:ext cx="12192001" cy="830997"/>
          </a:xfrm>
          <a:prstGeom prst="rect">
            <a:avLst/>
          </a:prstGeom>
        </p:spPr>
        <p:txBody>
          <a:bodyPr wrap="square">
            <a:spAutoFit/>
          </a:bodyPr>
          <a:lstStyle/>
          <a:p>
            <a:pPr lvl="0" algn="ctr" fontAlgn="base">
              <a:spcBef>
                <a:spcPct val="0"/>
              </a:spcBef>
              <a:spcAft>
                <a:spcPct val="0"/>
              </a:spcAft>
            </a:pPr>
            <a:r>
              <a:rPr lang="en-US" altLang="ja-JP" sz="2400" b="1" dirty="0" err="1">
                <a:solidFill>
                  <a:srgbClr val="0468B1"/>
                </a:solidFill>
                <a:latin typeface="Calibri" pitchFamily="34" charset="0"/>
                <a:ea typeface="MS Mincho" pitchFamily="49" charset="-128"/>
                <a:cs typeface="Calibri" pitchFamily="34" charset="0"/>
              </a:rPr>
              <a:t>Вредности</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хидромодула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наводњавања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за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системе</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гравитације</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орошавања</a:t>
            </a:r>
            <a:r>
              <a:rPr lang="en-US" altLang="ja-JP" sz="2400" b="1" dirty="0">
                <a:solidFill>
                  <a:srgbClr val="0468B1"/>
                </a:solidFill>
                <a:latin typeface="Calibri" pitchFamily="34" charset="0"/>
                <a:ea typeface="MS Mincho" pitchFamily="49" charset="-128"/>
                <a:cs typeface="Calibri" pitchFamily="34" charset="0"/>
              </a:rPr>
              <a:t> и </a:t>
            </a:r>
            <a:r>
              <a:rPr lang="en-US" altLang="ja-JP" sz="2400" b="1" dirty="0" err="1">
                <a:solidFill>
                  <a:srgbClr val="0468B1"/>
                </a:solidFill>
                <a:latin typeface="Calibri" pitchFamily="34" charset="0"/>
                <a:ea typeface="MS Mincho" pitchFamily="49" charset="-128"/>
                <a:cs typeface="Calibri" pitchFamily="34" charset="0"/>
              </a:rPr>
              <a:t>капања</a:t>
            </a:r>
            <a:r>
              <a:rPr lang="en-US" altLang="ja-JP" sz="2400" b="1" dirty="0">
                <a:solidFill>
                  <a:srgbClr val="0468B1"/>
                </a:solidFill>
                <a:latin typeface="Calibri" pitchFamily="34" charset="0"/>
                <a:ea typeface="MS Mincho" pitchFamily="49" charset="-128"/>
                <a:cs typeface="Calibri" pitchFamily="34" charset="0"/>
              </a:rPr>
              <a:t> у </a:t>
            </a:r>
            <a:r>
              <a:rPr lang="en-US" altLang="ja-JP" sz="2400" b="1" dirty="0" err="1">
                <a:solidFill>
                  <a:srgbClr val="0468B1"/>
                </a:solidFill>
                <a:latin typeface="Calibri" pitchFamily="34" charset="0"/>
                <a:ea typeface="MS Mincho" pitchFamily="49" charset="-128"/>
                <a:cs typeface="Calibri" pitchFamily="34" charset="0"/>
              </a:rPr>
              <a:t>периоду</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вршне</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потрошње</a:t>
            </a:r>
            <a:endParaRPr lang="en-US" altLang="ja-JP" sz="2400" dirty="0">
              <a:solidFill>
                <a:srgbClr val="0468B1"/>
              </a:solidFill>
              <a:latin typeface="Calibri" pitchFamily="34" charset="0"/>
              <a:cs typeface="Calibri" pitchFamily="34" charset="0"/>
            </a:endParaRPr>
          </a:p>
        </p:txBody>
      </p:sp>
      <p:sp>
        <p:nvSpPr>
          <p:cNvPr id="17" name="Rectangle 16"/>
          <p:cNvSpPr/>
          <p:nvPr/>
        </p:nvSpPr>
        <p:spPr>
          <a:xfrm>
            <a:off x="1846985" y="5641783"/>
            <a:ext cx="8489280" cy="707886"/>
          </a:xfrm>
          <a:prstGeom prst="rect">
            <a:avLst/>
          </a:prstGeom>
        </p:spPr>
        <p:txBody>
          <a:bodyPr wrap="square">
            <a:spAutoFit/>
          </a:bodyPr>
          <a:lstStyle/>
          <a:p>
            <a:pPr lvl="0" algn="ctr" fontAlgn="base">
              <a:spcBef>
                <a:spcPct val="0"/>
              </a:spcBef>
              <a:spcAft>
                <a:spcPct val="0"/>
              </a:spcAft>
            </a:pPr>
            <a:r>
              <a:rPr lang="en-US" altLang="ja-JP" sz="2000" dirty="0" err="1">
                <a:solidFill>
                  <a:srgbClr val="0468B1"/>
                </a:solidFill>
                <a:latin typeface="Calibri" pitchFamily="34" charset="0"/>
                <a:ea typeface="MS Mincho" pitchFamily="49" charset="-128"/>
                <a:cs typeface="Calibri" pitchFamily="34" charset="0"/>
              </a:rPr>
              <a:t>Хидромодул</a:t>
            </a:r>
            <a:r>
              <a:rPr lang="en-US" altLang="ja-JP" sz="2000" dirty="0">
                <a:solidFill>
                  <a:srgbClr val="0468B1"/>
                </a:solidFill>
                <a:latin typeface="Calibri" pitchFamily="34" charset="0"/>
                <a:ea typeface="MS Mincho" pitchFamily="49" charset="-128"/>
                <a:cs typeface="Calibri" pitchFamily="34" charset="0"/>
              </a:rPr>
              <a:t> а) </a:t>
            </a:r>
            <a:r>
              <a:rPr lang="en-US" altLang="ja-JP" sz="2000" dirty="0" err="1">
                <a:solidFill>
                  <a:srgbClr val="0468B1"/>
                </a:solidFill>
                <a:latin typeface="Calibri" pitchFamily="34" charset="0"/>
                <a:ea typeface="MS Mincho" pitchFamily="49" charset="-128"/>
                <a:cs typeface="Calibri" pitchFamily="34" charset="0"/>
              </a:rPr>
              <a:t>гравитационог</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система</a:t>
            </a:r>
            <a:r>
              <a:rPr lang="en-US" altLang="ja-JP" sz="2000" dirty="0">
                <a:solidFill>
                  <a:srgbClr val="0468B1"/>
                </a:solidFill>
                <a:latin typeface="Calibri" pitchFamily="34" charset="0"/>
                <a:ea typeface="MS Mincho" pitchFamily="49" charset="-128"/>
                <a:cs typeface="Calibri" pitchFamily="34" charset="0"/>
              </a:rPr>
              <a:t>; б) </a:t>
            </a:r>
            <a:r>
              <a:rPr lang="en-US" altLang="ja-JP" sz="2000" dirty="0" err="1">
                <a:solidFill>
                  <a:srgbClr val="0468B1"/>
                </a:solidFill>
                <a:latin typeface="Calibri" pitchFamily="34" charset="0"/>
                <a:ea typeface="MS Mincho" pitchFamily="49" charset="-128"/>
                <a:cs typeface="Calibri" pitchFamily="34" charset="0"/>
              </a:rPr>
              <a:t>система</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орошавања</a:t>
            </a:r>
            <a:r>
              <a:rPr lang="sr-Cyrl-RS" altLang="ja-JP" sz="2000" dirty="0">
                <a:solidFill>
                  <a:srgbClr val="0468B1"/>
                </a:solidFill>
                <a:latin typeface="Calibri" pitchFamily="34" charset="0"/>
                <a:ea typeface="MS Mincho" pitchFamily="49" charset="-128"/>
                <a:cs typeface="Calibri" pitchFamily="34" charset="0"/>
              </a:rPr>
              <a:t>, с) капање</a:t>
            </a:r>
            <a:endParaRPr lang="en-US" altLang="ja-JP" sz="2000" dirty="0">
              <a:solidFill>
                <a:srgbClr val="0468B1"/>
              </a:solidFill>
              <a:latin typeface="Calibri" pitchFamily="34" charset="0"/>
              <a:cs typeface="Calibri" pitchFamily="34" charset="0"/>
            </a:endParaRPr>
          </a:p>
          <a:p>
            <a:pPr lvl="0" algn="ctr" eaLnBrk="0" fontAlgn="base" hangingPunct="0">
              <a:spcBef>
                <a:spcPct val="0"/>
              </a:spcBef>
              <a:spcAft>
                <a:spcPct val="0"/>
              </a:spcAft>
            </a:pPr>
            <a:r>
              <a:rPr lang="en-US" altLang="ja-JP" sz="2000" dirty="0" err="1">
                <a:solidFill>
                  <a:srgbClr val="0468B1"/>
                </a:solidFill>
                <a:latin typeface="Calibri" pitchFamily="34" charset="0"/>
                <a:ea typeface="MS Mincho" pitchFamily="49" charset="-128"/>
                <a:cs typeface="Calibri" pitchFamily="34" charset="0"/>
              </a:rPr>
              <a:t>за</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период</a:t>
            </a:r>
            <a:r>
              <a:rPr lang="en-US" altLang="ja-JP" sz="2000" dirty="0">
                <a:solidFill>
                  <a:srgbClr val="0468B1"/>
                </a:solidFill>
                <a:latin typeface="Calibri" pitchFamily="34" charset="0"/>
                <a:ea typeface="MS Mincho" pitchFamily="49" charset="-128"/>
                <a:cs typeface="Calibri" pitchFamily="34" charset="0"/>
              </a:rPr>
              <a:t> 2000-2019. </a:t>
            </a:r>
            <a:r>
              <a:rPr lang="en-US" altLang="ja-JP" sz="2000" dirty="0" err="1">
                <a:solidFill>
                  <a:srgbClr val="0468B1"/>
                </a:solidFill>
                <a:latin typeface="Calibri" pitchFamily="34" charset="0"/>
                <a:ea typeface="MS Mincho" pitchFamily="49" charset="-128"/>
                <a:cs typeface="Calibri" pitchFamily="34" charset="0"/>
              </a:rPr>
              <a:t>година</a:t>
            </a:r>
            <a:endParaRPr lang="en-US" altLang="ja-JP" sz="2000" dirty="0">
              <a:solidFill>
                <a:srgbClr val="0468B1"/>
              </a:solidFill>
              <a:latin typeface="Calibri" pitchFamily="34" charset="0"/>
              <a:cs typeface="Calibri" pitchFamily="34" charset="0"/>
            </a:endParaRPr>
          </a:p>
        </p:txBody>
      </p:sp>
      <p:grpSp>
        <p:nvGrpSpPr>
          <p:cNvPr id="24" name="Group 23"/>
          <p:cNvGrpSpPr/>
          <p:nvPr/>
        </p:nvGrpSpPr>
        <p:grpSpPr>
          <a:xfrm>
            <a:off x="2172586" y="2167063"/>
            <a:ext cx="7710106" cy="3474720"/>
            <a:chOff x="2096386" y="1841204"/>
            <a:chExt cx="7710106" cy="3474720"/>
          </a:xfrm>
        </p:grpSpPr>
        <p:grpSp>
          <p:nvGrpSpPr>
            <p:cNvPr id="25" name="Group 17"/>
            <p:cNvGrpSpPr/>
            <p:nvPr/>
          </p:nvGrpSpPr>
          <p:grpSpPr>
            <a:xfrm>
              <a:off x="2096386" y="1841204"/>
              <a:ext cx="7710106" cy="3474720"/>
              <a:chOff x="2096386" y="1841204"/>
              <a:chExt cx="7710106" cy="3474720"/>
            </a:xfrm>
          </p:grpSpPr>
          <p:pic>
            <p:nvPicPr>
              <p:cNvPr id="30" name="Picture 2"/>
              <p:cNvPicPr>
                <a:picLocks noChangeAspect="1" noChangeArrowheads="1"/>
              </p:cNvPicPr>
              <p:nvPr/>
            </p:nvPicPr>
            <p:blipFill>
              <a:blip r:embed="rId4" cstate="print"/>
              <a:srcRect/>
              <a:stretch>
                <a:fillRect/>
              </a:stretch>
            </p:blipFill>
            <p:spPr bwMode="auto">
              <a:xfrm>
                <a:off x="2096386" y="1841204"/>
                <a:ext cx="7710106" cy="3474720"/>
              </a:xfrm>
              <a:prstGeom prst="rect">
                <a:avLst/>
              </a:prstGeom>
              <a:noFill/>
              <a:ln w="9525">
                <a:noFill/>
                <a:miter lim="800000"/>
                <a:headEnd/>
                <a:tailEnd/>
              </a:ln>
              <a:effectLst/>
            </p:spPr>
          </p:pic>
          <p:grpSp>
            <p:nvGrpSpPr>
              <p:cNvPr id="31" name="Group 30"/>
              <p:cNvGrpSpPr/>
              <p:nvPr/>
            </p:nvGrpSpPr>
            <p:grpSpPr>
              <a:xfrm>
                <a:off x="3835400" y="2230734"/>
                <a:ext cx="762000" cy="2360316"/>
                <a:chOff x="3835400" y="2230734"/>
                <a:chExt cx="762000" cy="2360316"/>
              </a:xfrm>
            </p:grpSpPr>
            <p:sp>
              <p:nvSpPr>
                <p:cNvPr id="36" name="Oval 2"/>
                <p:cNvSpPr/>
                <p:nvPr/>
              </p:nvSpPr>
              <p:spPr>
                <a:xfrm>
                  <a:off x="3835400" y="3714750"/>
                  <a:ext cx="762000" cy="876300"/>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4"/>
                <p:cNvCxnSpPr/>
                <p:nvPr/>
              </p:nvCxnSpPr>
              <p:spPr>
                <a:xfrm>
                  <a:off x="4216400" y="2495550"/>
                  <a:ext cx="0" cy="121920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835400" y="2230734"/>
                  <a:ext cx="697627" cy="307777"/>
                </a:xfrm>
                <a:prstGeom prst="rect">
                  <a:avLst/>
                </a:prstGeom>
                <a:noFill/>
              </p:spPr>
              <p:txBody>
                <a:bodyPr wrap="none" rtlCol="0">
                  <a:spAutoFit/>
                </a:bodyPr>
                <a:lstStyle/>
                <a:p>
                  <a:r>
                    <a:rPr lang="sr-Cyrl-RS" sz="1400" b="1" dirty="0">
                      <a:solidFill>
                        <a:srgbClr val="0000CC"/>
                      </a:solidFill>
                      <a:latin typeface="Calibri" pitchFamily="34" charset="0"/>
                      <a:cs typeface="Calibri" pitchFamily="34" charset="0"/>
                    </a:rPr>
                    <a:t>1,0-1,1</a:t>
                  </a:r>
                  <a:endParaRPr lang="en-US" sz="1400" b="1" dirty="0">
                    <a:solidFill>
                      <a:srgbClr val="0000CC"/>
                    </a:solidFill>
                    <a:latin typeface="Calibri" pitchFamily="34" charset="0"/>
                    <a:cs typeface="Calibri" pitchFamily="34" charset="0"/>
                  </a:endParaRPr>
                </a:p>
              </p:txBody>
            </p:sp>
          </p:grpSp>
          <p:grpSp>
            <p:nvGrpSpPr>
              <p:cNvPr id="32" name="Group 31"/>
              <p:cNvGrpSpPr/>
              <p:nvPr/>
            </p:nvGrpSpPr>
            <p:grpSpPr>
              <a:xfrm>
                <a:off x="6236775" y="2230734"/>
                <a:ext cx="926025" cy="2360316"/>
                <a:chOff x="3658675" y="2230734"/>
                <a:chExt cx="926025" cy="2360316"/>
              </a:xfrm>
            </p:grpSpPr>
            <p:sp>
              <p:nvSpPr>
                <p:cNvPr id="33" name="Oval 32"/>
                <p:cNvSpPr/>
                <p:nvPr/>
              </p:nvSpPr>
              <p:spPr>
                <a:xfrm>
                  <a:off x="3858966" y="3714750"/>
                  <a:ext cx="725734" cy="876300"/>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a:off x="4203700" y="2538511"/>
                  <a:ext cx="0" cy="121920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658675" y="2230734"/>
                  <a:ext cx="788999" cy="307777"/>
                </a:xfrm>
                <a:prstGeom prst="rect">
                  <a:avLst/>
                </a:prstGeom>
                <a:noFill/>
              </p:spPr>
              <p:txBody>
                <a:bodyPr wrap="none" rtlCol="0">
                  <a:spAutoFit/>
                </a:bodyPr>
                <a:lstStyle/>
                <a:p>
                  <a:r>
                    <a:rPr lang="sr-Cyrl-RS" sz="1400" b="1" dirty="0">
                      <a:solidFill>
                        <a:srgbClr val="0000CC"/>
                      </a:solidFill>
                      <a:latin typeface="Calibri" pitchFamily="34" charset="0"/>
                      <a:cs typeface="Calibri" pitchFamily="34" charset="0"/>
                    </a:rPr>
                    <a:t>0,6-0,76</a:t>
                  </a:r>
                  <a:endParaRPr lang="en-US" sz="1400" b="1" dirty="0">
                    <a:solidFill>
                      <a:srgbClr val="0000CC"/>
                    </a:solidFill>
                    <a:latin typeface="Calibri" pitchFamily="34" charset="0"/>
                    <a:cs typeface="Calibri" pitchFamily="34" charset="0"/>
                  </a:endParaRPr>
                </a:p>
              </p:txBody>
            </p:sp>
          </p:grpSp>
        </p:grpSp>
        <p:grpSp>
          <p:nvGrpSpPr>
            <p:cNvPr id="26" name="Group 13"/>
            <p:cNvGrpSpPr/>
            <p:nvPr/>
          </p:nvGrpSpPr>
          <p:grpSpPr>
            <a:xfrm>
              <a:off x="8856336" y="2230734"/>
              <a:ext cx="819465" cy="2360316"/>
              <a:chOff x="3580600" y="2230734"/>
              <a:chExt cx="819465" cy="2360316"/>
            </a:xfrm>
          </p:grpSpPr>
          <p:sp>
            <p:nvSpPr>
              <p:cNvPr id="27" name="Oval 26"/>
              <p:cNvSpPr/>
              <p:nvPr/>
            </p:nvSpPr>
            <p:spPr>
              <a:xfrm>
                <a:off x="3645369" y="3714750"/>
                <a:ext cx="754696" cy="876300"/>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a:off x="3975100" y="2495550"/>
                <a:ext cx="0" cy="121920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580600" y="2230734"/>
                <a:ext cx="788999" cy="307777"/>
              </a:xfrm>
              <a:prstGeom prst="rect">
                <a:avLst/>
              </a:prstGeom>
              <a:noFill/>
            </p:spPr>
            <p:txBody>
              <a:bodyPr wrap="none" rtlCol="0">
                <a:spAutoFit/>
              </a:bodyPr>
              <a:lstStyle/>
              <a:p>
                <a:r>
                  <a:rPr lang="sr-Cyrl-RS" sz="1400" b="1" dirty="0">
                    <a:solidFill>
                      <a:srgbClr val="0000CC"/>
                    </a:solidFill>
                    <a:latin typeface="Calibri" pitchFamily="34" charset="0"/>
                    <a:cs typeface="Calibri" pitchFamily="34" charset="0"/>
                  </a:rPr>
                  <a:t>0,5-0,66</a:t>
                </a:r>
                <a:endParaRPr lang="en-US" sz="1400" b="1" dirty="0">
                  <a:solidFill>
                    <a:srgbClr val="0000CC"/>
                  </a:solidFill>
                  <a:latin typeface="Calibri" pitchFamily="34" charset="0"/>
                  <a:cs typeface="Calibri" pitchFamily="34" charset="0"/>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5" name="Rectangle 4"/>
          <p:cNvSpPr/>
          <p:nvPr/>
        </p:nvSpPr>
        <p:spPr>
          <a:xfrm>
            <a:off x="155864" y="1447121"/>
            <a:ext cx="11907981" cy="4154984"/>
          </a:xfrm>
          <a:prstGeom prst="rect">
            <a:avLst/>
          </a:prstGeom>
        </p:spPr>
        <p:txBody>
          <a:bodyPr wrap="square">
            <a:spAutoFit/>
          </a:bodyPr>
          <a:lstStyle/>
          <a:p>
            <a:pPr lvl="0" algn="just" fontAlgn="base">
              <a:spcBef>
                <a:spcPct val="0"/>
              </a:spcBef>
              <a:spcAft>
                <a:spcPct val="0"/>
              </a:spcAft>
            </a:pPr>
            <a:r>
              <a:rPr lang="sr-Cyrl-RS" altLang="ja-JP" sz="2400" b="1" dirty="0">
                <a:solidFill>
                  <a:srgbClr val="0468B1"/>
                </a:solidFill>
                <a:latin typeface="Calibri" pitchFamily="34" charset="0"/>
                <a:ea typeface="MS Mincho" pitchFamily="49" charset="-128"/>
                <a:cs typeface="Calibri" pitchFamily="34" charset="0"/>
              </a:rPr>
              <a:t>Период будућности</a:t>
            </a:r>
          </a:p>
          <a:p>
            <a:pPr lvl="0" algn="just" fontAlgn="base">
              <a:spcBef>
                <a:spcPct val="0"/>
              </a:spcBef>
              <a:spcAft>
                <a:spcPct val="0"/>
              </a:spcAft>
            </a:pPr>
            <a:endParaRPr lang="sr-Cyrl-RS" altLang="ja-JP" sz="2400" b="1" dirty="0">
              <a:solidFill>
                <a:srgbClr val="0468B1"/>
              </a:solidFill>
              <a:latin typeface="Calibri" pitchFamily="34" charset="0"/>
              <a:ea typeface="MS Mincho" pitchFamily="49" charset="-128"/>
              <a:cs typeface="Calibri" pitchFamily="34" charset="0"/>
            </a:endParaRPr>
          </a:p>
          <a:p>
            <a:pPr lvl="0" algn="just" fontAlgn="base">
              <a:spcBef>
                <a:spcPct val="0"/>
              </a:spcBef>
              <a:spcAft>
                <a:spcPct val="0"/>
              </a:spcAft>
            </a:pPr>
            <a:r>
              <a:rPr lang="sr-Cyrl-CS" altLang="ja-JP" sz="2400" dirty="0">
                <a:solidFill>
                  <a:srgbClr val="0468B1"/>
                </a:solidFill>
                <a:latin typeface="Calibri" pitchFamily="34" charset="0"/>
                <a:ea typeface="MS Mincho" pitchFamily="49" charset="-128"/>
                <a:cs typeface="Calibri" pitchFamily="34" charset="0"/>
              </a:rPr>
              <a:t>Користећи методологију прорачуна потреба за водом предложену на почетку ових излагања извршена је анализа потреба за водом у будућој клими. За анализу су коришћени референтни период (РФ </a:t>
            </a:r>
            <a:r>
              <a:rPr lang="en-US" altLang="ja-JP" sz="2400"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dirty="0">
                <a:solidFill>
                  <a:srgbClr val="0468B1"/>
                </a:solidFill>
                <a:latin typeface="Calibri" pitchFamily="34" charset="0"/>
                <a:ea typeface="MS Mincho" pitchFamily="49" charset="-128"/>
                <a:cs typeface="Calibri" pitchFamily="34" charset="0"/>
              </a:rPr>
              <a:t> </a:t>
            </a:r>
            <a:r>
              <a:rPr lang="sr-Cyrl-CS" altLang="ja-JP" sz="2400" dirty="0">
                <a:solidFill>
                  <a:srgbClr val="0468B1"/>
                </a:solidFill>
                <a:latin typeface="Calibri" pitchFamily="34" charset="0"/>
                <a:ea typeface="MS Mincho" pitchFamily="49" charset="-128"/>
                <a:cs typeface="Calibri" pitchFamily="34" charset="0"/>
                <a:sym typeface="Symbol" pitchFamily="18" charset="2"/>
              </a:rPr>
              <a:t>1986 </a:t>
            </a:r>
            <a:r>
              <a:rPr lang="en-US" altLang="ja-JP" sz="2400"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dirty="0">
                <a:solidFill>
                  <a:srgbClr val="0468B1"/>
                </a:solidFill>
                <a:latin typeface="Calibri" pitchFamily="34" charset="0"/>
                <a:ea typeface="MS Mincho" pitchFamily="49" charset="-128"/>
                <a:cs typeface="Calibri" pitchFamily="34" charset="0"/>
              </a:rPr>
              <a:t> 2005. година) у односу на који су упоређени сви периоди будућности (Р1 </a:t>
            </a:r>
            <a:r>
              <a:rPr lang="en-US" altLang="ja-JP" sz="2400"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dirty="0">
                <a:solidFill>
                  <a:srgbClr val="0468B1"/>
                </a:solidFill>
                <a:latin typeface="Calibri" pitchFamily="34" charset="0"/>
                <a:ea typeface="MS Mincho" pitchFamily="49" charset="-128"/>
                <a:cs typeface="Calibri" pitchFamily="34" charset="0"/>
              </a:rPr>
              <a:t> </a:t>
            </a:r>
            <a:r>
              <a:rPr lang="sr-Cyrl-CS" altLang="ja-JP" sz="2400" dirty="0">
                <a:solidFill>
                  <a:srgbClr val="0468B1"/>
                </a:solidFill>
                <a:latin typeface="Calibri" pitchFamily="34" charset="0"/>
                <a:ea typeface="MS Mincho" pitchFamily="49" charset="-128"/>
                <a:cs typeface="Calibri" pitchFamily="34" charset="0"/>
                <a:sym typeface="Symbol" pitchFamily="18" charset="2"/>
              </a:rPr>
              <a:t>2021 </a:t>
            </a:r>
            <a:r>
              <a:rPr lang="en-US" altLang="ja-JP" sz="2400"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dirty="0">
                <a:solidFill>
                  <a:srgbClr val="0468B1"/>
                </a:solidFill>
                <a:latin typeface="Calibri" pitchFamily="34" charset="0"/>
                <a:ea typeface="MS Mincho" pitchFamily="49" charset="-128"/>
                <a:cs typeface="Calibri" pitchFamily="34" charset="0"/>
              </a:rPr>
              <a:t> 2040.; Р2 </a:t>
            </a:r>
            <a:r>
              <a:rPr lang="en-US" altLang="ja-JP" sz="2400"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dirty="0">
                <a:solidFill>
                  <a:srgbClr val="0468B1"/>
                </a:solidFill>
                <a:latin typeface="Calibri" pitchFamily="34" charset="0"/>
                <a:ea typeface="MS Mincho" pitchFamily="49" charset="-128"/>
                <a:cs typeface="Calibri" pitchFamily="34" charset="0"/>
              </a:rPr>
              <a:t> </a:t>
            </a:r>
            <a:r>
              <a:rPr lang="sr-Cyrl-CS" altLang="ja-JP" sz="2400" dirty="0">
                <a:solidFill>
                  <a:srgbClr val="0468B1"/>
                </a:solidFill>
                <a:latin typeface="Calibri" pitchFamily="34" charset="0"/>
                <a:ea typeface="MS Mincho" pitchFamily="49" charset="-128"/>
                <a:cs typeface="Calibri" pitchFamily="34" charset="0"/>
                <a:sym typeface="Symbol" pitchFamily="18" charset="2"/>
              </a:rPr>
              <a:t>2041 </a:t>
            </a:r>
            <a:r>
              <a:rPr lang="en-US" altLang="ja-JP" sz="2400"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dirty="0">
                <a:solidFill>
                  <a:srgbClr val="0468B1"/>
                </a:solidFill>
                <a:latin typeface="Calibri" pitchFamily="34" charset="0"/>
                <a:ea typeface="MS Mincho" pitchFamily="49" charset="-128"/>
                <a:cs typeface="Calibri" pitchFamily="34" charset="0"/>
              </a:rPr>
              <a:t> </a:t>
            </a:r>
            <a:r>
              <a:rPr lang="sr-Cyrl-CS" altLang="ja-JP" sz="2400" dirty="0">
                <a:solidFill>
                  <a:srgbClr val="0468B1"/>
                </a:solidFill>
                <a:latin typeface="Calibri" pitchFamily="34" charset="0"/>
                <a:ea typeface="MS Mincho" pitchFamily="49" charset="-128"/>
                <a:cs typeface="Calibri" pitchFamily="34" charset="0"/>
                <a:sym typeface="Symbol" pitchFamily="18" charset="2"/>
              </a:rPr>
              <a:t>2060. и Р3 </a:t>
            </a:r>
            <a:r>
              <a:rPr lang="en-US" altLang="ja-JP" sz="2400"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dirty="0">
                <a:solidFill>
                  <a:srgbClr val="0468B1"/>
                </a:solidFill>
                <a:latin typeface="Calibri" pitchFamily="34" charset="0"/>
                <a:ea typeface="MS Mincho" pitchFamily="49" charset="-128"/>
                <a:cs typeface="Calibri" pitchFamily="34" charset="0"/>
              </a:rPr>
              <a:t> </a:t>
            </a:r>
            <a:r>
              <a:rPr lang="sr-Cyrl-CS" altLang="ja-JP" sz="2400" dirty="0">
                <a:solidFill>
                  <a:srgbClr val="0468B1"/>
                </a:solidFill>
                <a:latin typeface="Calibri" pitchFamily="34" charset="0"/>
                <a:ea typeface="MS Mincho" pitchFamily="49" charset="-128"/>
                <a:cs typeface="Calibri" pitchFamily="34" charset="0"/>
                <a:sym typeface="Symbol" pitchFamily="18" charset="2"/>
              </a:rPr>
              <a:t>2080 </a:t>
            </a:r>
            <a:r>
              <a:rPr lang="en-US" altLang="ja-JP" sz="2400"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dirty="0">
                <a:solidFill>
                  <a:srgbClr val="0468B1"/>
                </a:solidFill>
                <a:latin typeface="Calibri" pitchFamily="34" charset="0"/>
                <a:ea typeface="MS Mincho" pitchFamily="49" charset="-128"/>
                <a:cs typeface="Calibri" pitchFamily="34" charset="0"/>
              </a:rPr>
              <a:t> </a:t>
            </a:r>
            <a:r>
              <a:rPr lang="sr-Cyrl-CS" altLang="ja-JP" sz="2400" dirty="0">
                <a:solidFill>
                  <a:srgbClr val="0468B1"/>
                </a:solidFill>
                <a:latin typeface="Calibri" pitchFamily="34" charset="0"/>
                <a:ea typeface="MS Mincho" pitchFamily="49" charset="-128"/>
                <a:cs typeface="Calibri" pitchFamily="34" charset="0"/>
                <a:sym typeface="Symbol" pitchFamily="18" charset="2"/>
              </a:rPr>
              <a:t>2100. година).</a:t>
            </a:r>
          </a:p>
          <a:p>
            <a:pPr lvl="0" algn="just" fontAlgn="base">
              <a:spcBef>
                <a:spcPct val="0"/>
              </a:spcBef>
              <a:spcAft>
                <a:spcPct val="0"/>
              </a:spcAft>
            </a:pPr>
            <a:endParaRPr lang="sr-Cyrl-CS" altLang="ja-JP" sz="2400" dirty="0">
              <a:solidFill>
                <a:srgbClr val="0468B1"/>
              </a:solidFill>
              <a:latin typeface="Calibri" pitchFamily="34" charset="0"/>
              <a:ea typeface="MS Mincho" pitchFamily="49" charset="-128"/>
              <a:cs typeface="Calibri" pitchFamily="34" charset="0"/>
              <a:sym typeface="Symbol" pitchFamily="18" charset="2"/>
            </a:endParaRPr>
          </a:p>
          <a:p>
            <a:pPr lvl="0" algn="just" fontAlgn="base">
              <a:spcBef>
                <a:spcPct val="0"/>
              </a:spcBef>
              <a:spcAft>
                <a:spcPct val="0"/>
              </a:spcAft>
            </a:pPr>
            <a:r>
              <a:rPr lang="sr-Cyrl-CS" altLang="ja-JP" sz="2400" dirty="0">
                <a:solidFill>
                  <a:srgbClr val="0468B1"/>
                </a:solidFill>
                <a:latin typeface="Calibri" pitchFamily="34" charset="0"/>
                <a:ea typeface="MS Mincho" pitchFamily="49" charset="-128"/>
                <a:cs typeface="Calibri" pitchFamily="34" charset="0"/>
                <a:sym typeface="Symbol" pitchFamily="18" charset="2"/>
              </a:rPr>
              <a:t>У овој Студији је изабран сценарио </a:t>
            </a:r>
            <a:r>
              <a:rPr lang="en-US" altLang="ja-JP" sz="2400" dirty="0">
                <a:solidFill>
                  <a:srgbClr val="0468B1"/>
                </a:solidFill>
                <a:latin typeface="Calibri" pitchFamily="34" charset="0"/>
                <a:ea typeface="MS Mincho" pitchFamily="49" charset="-128"/>
                <a:cs typeface="Calibri" pitchFamily="34" charset="0"/>
                <a:sym typeface="Symbol" pitchFamily="18" charset="2"/>
              </a:rPr>
              <a:t>RCP</a:t>
            </a:r>
            <a:r>
              <a:rPr lang="sr-Cyrl-CS" altLang="ja-JP" sz="2400" dirty="0">
                <a:solidFill>
                  <a:srgbClr val="0468B1"/>
                </a:solidFill>
                <a:latin typeface="Calibri" pitchFamily="34" charset="0"/>
                <a:ea typeface="MS Mincho" pitchFamily="49" charset="-128"/>
                <a:cs typeface="Calibri" pitchFamily="34" charset="0"/>
                <a:sym typeface="Symbol" pitchFamily="18" charset="2"/>
              </a:rPr>
              <a:t>8.5 (</a:t>
            </a:r>
            <a:r>
              <a:rPr lang="en-US" altLang="ja-JP" sz="2400" i="1" dirty="0">
                <a:solidFill>
                  <a:srgbClr val="0468B1"/>
                </a:solidFill>
                <a:latin typeface="Calibri" pitchFamily="34" charset="0"/>
                <a:ea typeface="MS Mincho" pitchFamily="49" charset="-128"/>
                <a:cs typeface="Calibri" pitchFamily="34" charset="0"/>
                <a:sym typeface="Symbol" pitchFamily="18" charset="2"/>
              </a:rPr>
              <a:t>Relative</a:t>
            </a:r>
            <a:r>
              <a:rPr lang="sr-Cyrl-CS" altLang="ja-JP" sz="2400" i="1" dirty="0">
                <a:solidFill>
                  <a:srgbClr val="0468B1"/>
                </a:solidFill>
                <a:latin typeface="Calibri" pitchFamily="34" charset="0"/>
                <a:ea typeface="MS Mincho" pitchFamily="49" charset="-128"/>
                <a:cs typeface="Calibri" pitchFamily="34" charset="0"/>
                <a:sym typeface="Symbol" pitchFamily="18" charset="2"/>
              </a:rPr>
              <a:t> </a:t>
            </a:r>
            <a:r>
              <a:rPr lang="en-US" altLang="ja-JP" sz="2400" i="1" dirty="0">
                <a:solidFill>
                  <a:srgbClr val="0468B1"/>
                </a:solidFill>
                <a:latin typeface="Calibri" pitchFamily="34" charset="0"/>
                <a:ea typeface="MS Mincho" pitchFamily="49" charset="-128"/>
                <a:cs typeface="Calibri" pitchFamily="34" charset="0"/>
                <a:sym typeface="Symbol" pitchFamily="18" charset="2"/>
              </a:rPr>
              <a:t>Concentration</a:t>
            </a:r>
            <a:r>
              <a:rPr lang="sr-Cyrl-CS" altLang="ja-JP" sz="2400" i="1" dirty="0">
                <a:solidFill>
                  <a:srgbClr val="0468B1"/>
                </a:solidFill>
                <a:latin typeface="Calibri" pitchFamily="34" charset="0"/>
                <a:ea typeface="MS Mincho" pitchFamily="49" charset="-128"/>
                <a:cs typeface="Calibri" pitchFamily="34" charset="0"/>
                <a:sym typeface="Symbol" pitchFamily="18" charset="2"/>
              </a:rPr>
              <a:t> </a:t>
            </a:r>
            <a:r>
              <a:rPr lang="en-US" altLang="ja-JP" sz="2400" i="1" dirty="0">
                <a:solidFill>
                  <a:srgbClr val="0468B1"/>
                </a:solidFill>
                <a:latin typeface="Calibri" pitchFamily="34" charset="0"/>
                <a:ea typeface="MS Mincho" pitchFamily="49" charset="-128"/>
                <a:cs typeface="Calibri" pitchFamily="34" charset="0"/>
                <a:sym typeface="Symbol" pitchFamily="18" charset="2"/>
              </a:rPr>
              <a:t>Pathway</a:t>
            </a:r>
            <a:r>
              <a:rPr lang="sr-Cyrl-CS" altLang="ja-JP" sz="2400" dirty="0">
                <a:solidFill>
                  <a:srgbClr val="0468B1"/>
                </a:solidFill>
                <a:latin typeface="Calibri" pitchFamily="34" charset="0"/>
                <a:ea typeface="MS Mincho" pitchFamily="49" charset="-128"/>
                <a:cs typeface="Calibri" pitchFamily="34" charset="0"/>
                <a:sym typeface="Symbol" pitchFamily="18" charset="2"/>
              </a:rPr>
              <a:t>) као и ансамбл од 8 регионалних климатских модела са просторном резолуцијом 0.1° (око 12 </a:t>
            </a:r>
            <a:r>
              <a:rPr lang="en-US" altLang="ja-JP" sz="2400" dirty="0">
                <a:solidFill>
                  <a:srgbClr val="0468B1"/>
                </a:solidFill>
                <a:latin typeface="Calibri" pitchFamily="34" charset="0"/>
                <a:ea typeface="MS Mincho" pitchFamily="49" charset="-128"/>
                <a:cs typeface="Calibri" pitchFamily="34" charset="0"/>
                <a:sym typeface="Symbol" pitchFamily="18" charset="2"/>
              </a:rPr>
              <a:t>km</a:t>
            </a:r>
            <a:r>
              <a:rPr lang="sr-Cyrl-CS" altLang="ja-JP" sz="2400" dirty="0">
                <a:solidFill>
                  <a:srgbClr val="0468B1"/>
                </a:solidFill>
                <a:latin typeface="Calibri" pitchFamily="34" charset="0"/>
                <a:ea typeface="MS Mincho" pitchFamily="49" charset="-128"/>
                <a:cs typeface="Calibri" pitchFamily="34" charset="0"/>
                <a:sym typeface="Symbol" pitchFamily="18" charset="2"/>
              </a:rPr>
              <a:t>) из базе </a:t>
            </a:r>
            <a:r>
              <a:rPr lang="en-US" altLang="ja-JP" sz="2400" dirty="0">
                <a:solidFill>
                  <a:srgbClr val="0468B1"/>
                </a:solidFill>
                <a:latin typeface="Calibri" pitchFamily="34" charset="0"/>
                <a:ea typeface="MS Mincho" pitchFamily="49" charset="-128"/>
                <a:cs typeface="Calibri" pitchFamily="34" charset="0"/>
                <a:sym typeface="Symbol" pitchFamily="18" charset="2"/>
              </a:rPr>
              <a:t>EURO</a:t>
            </a:r>
            <a:r>
              <a:rPr lang="sr-Cyrl-CS" altLang="ja-JP" sz="2400" dirty="0">
                <a:solidFill>
                  <a:srgbClr val="0468B1"/>
                </a:solidFill>
                <a:latin typeface="Calibri" pitchFamily="34" charset="0"/>
                <a:ea typeface="MS Mincho" pitchFamily="49" charset="-128"/>
                <a:cs typeface="Calibri" pitchFamily="34" charset="0"/>
                <a:sym typeface="Symbol" pitchFamily="18" charset="2"/>
              </a:rPr>
              <a:t>-</a:t>
            </a:r>
            <a:r>
              <a:rPr lang="en-US" altLang="ja-JP" sz="2400" dirty="0">
                <a:solidFill>
                  <a:srgbClr val="0468B1"/>
                </a:solidFill>
                <a:latin typeface="Calibri" pitchFamily="34" charset="0"/>
                <a:ea typeface="MS Mincho" pitchFamily="49" charset="-128"/>
                <a:cs typeface="Calibri" pitchFamily="34" charset="0"/>
                <a:sym typeface="Symbol" pitchFamily="18" charset="2"/>
              </a:rPr>
              <a:t>CORDEX</a:t>
            </a:r>
            <a:r>
              <a:rPr lang="sr-Cyrl-CS" altLang="ja-JP" sz="2400" dirty="0">
                <a:solidFill>
                  <a:srgbClr val="0468B1"/>
                </a:solidFill>
                <a:latin typeface="Calibri" pitchFamily="34" charset="0"/>
                <a:ea typeface="MS Mincho" pitchFamily="49" charset="-128"/>
                <a:cs typeface="Calibri" pitchFamily="34" charset="0"/>
                <a:sym typeface="Symbol" pitchFamily="18" charset="2"/>
              </a:rPr>
              <a:t> пројекта. У овим истраживањима приказана је медијана (сматра се да је медијана већ достигнута) и 75. перцентил (строжија процена) добијених резултата.</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6" name="Rectangle 5"/>
          <p:cNvSpPr/>
          <p:nvPr/>
        </p:nvSpPr>
        <p:spPr>
          <a:xfrm>
            <a:off x="151822" y="1153186"/>
            <a:ext cx="12040178" cy="1200329"/>
          </a:xfrm>
          <a:prstGeom prst="rect">
            <a:avLst/>
          </a:prstGeom>
        </p:spPr>
        <p:txBody>
          <a:bodyPr wrap="square">
            <a:spAutoFit/>
          </a:bodyPr>
          <a:lstStyle/>
          <a:p>
            <a:pPr algn="just"/>
            <a:r>
              <a:rPr lang="sr-Cyrl-RS" altLang="ja-JP" sz="2400" b="1" dirty="0">
                <a:solidFill>
                  <a:srgbClr val="0468B1"/>
                </a:solidFill>
                <a:latin typeface="Calibri" pitchFamily="34" charset="0"/>
                <a:ea typeface="MS Mincho" pitchFamily="49" charset="-128"/>
                <a:cs typeface="Calibri" pitchFamily="34" charset="0"/>
              </a:rPr>
              <a:t>75. перцентил вредности хидромодула система гравитације, орошавања и капања за </a:t>
            </a:r>
            <a:r>
              <a:rPr lang="sr-Cyrl-CS" altLang="ja-JP" sz="2400" b="1" dirty="0">
                <a:solidFill>
                  <a:srgbClr val="0468B1"/>
                </a:solidFill>
                <a:latin typeface="Calibri" pitchFamily="34" charset="0"/>
                <a:ea typeface="MS Mincho" pitchFamily="49" charset="-128"/>
                <a:cs typeface="Calibri" pitchFamily="34" charset="0"/>
              </a:rPr>
              <a:t>РФ период</a:t>
            </a:r>
            <a:r>
              <a:rPr lang="sr-Cyrl-RS" altLang="ja-JP" sz="2400" b="1" dirty="0">
                <a:solidFill>
                  <a:srgbClr val="0468B1"/>
                </a:solidFill>
                <a:latin typeface="Calibri" pitchFamily="34" charset="0"/>
                <a:ea typeface="MS Mincho" pitchFamily="49" charset="-128"/>
                <a:cs typeface="Calibri" pitchFamily="34" charset="0"/>
                <a:sym typeface="Symbol" pitchFamily="18" charset="2"/>
              </a:rPr>
              <a:t> </a:t>
            </a:r>
            <a:r>
              <a:rPr lang="sr-Cyrl-CS" altLang="ja-JP" sz="2400" b="1" dirty="0">
                <a:solidFill>
                  <a:srgbClr val="0468B1"/>
                </a:solidFill>
                <a:latin typeface="Calibri" pitchFamily="34" charset="0"/>
                <a:ea typeface="MS Mincho" pitchFamily="49" charset="-128"/>
                <a:cs typeface="Calibri" pitchFamily="34" charset="0"/>
              </a:rPr>
              <a:t>(</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1986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2005. година) Р1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2021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2040; Р2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2041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2060. и Р3 период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2080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2100. година)</a:t>
            </a:r>
            <a:endParaRPr lang="en-US" sz="2400" b="1" dirty="0">
              <a:solidFill>
                <a:srgbClr val="0468B1"/>
              </a:solidFill>
              <a:latin typeface="Calibri" pitchFamily="34" charset="0"/>
              <a:cs typeface="Calibri" pitchFamily="34" charset="0"/>
            </a:endParaRPr>
          </a:p>
        </p:txBody>
      </p:sp>
      <p:sp>
        <p:nvSpPr>
          <p:cNvPr id="7" name="Rectangle 6"/>
          <p:cNvSpPr/>
          <p:nvPr/>
        </p:nvSpPr>
        <p:spPr>
          <a:xfrm>
            <a:off x="8851955" y="1964353"/>
            <a:ext cx="3180717" cy="4524315"/>
          </a:xfrm>
          <a:prstGeom prst="rect">
            <a:avLst/>
          </a:prstGeom>
        </p:spPr>
        <p:txBody>
          <a:bodyPr wrap="square">
            <a:spAutoFit/>
          </a:bodyPr>
          <a:lstStyle/>
          <a:p>
            <a:r>
              <a:rPr lang="sr-Cyrl-RS" sz="2400" dirty="0">
                <a:solidFill>
                  <a:srgbClr val="0468B1"/>
                </a:solidFill>
                <a:latin typeface="Calibri" pitchFamily="34" charset="0"/>
                <a:cs typeface="Calibri" pitchFamily="34" charset="0"/>
              </a:rPr>
              <a:t>75. перцентил вредности хидромодула система за наводњавање у првом периоду будућности остаје на истом нивоу или показује тренд благог смањења док се од средине до краја века повећава од 10 до 30% у односу на РФ.</a:t>
            </a:r>
            <a:endParaRPr lang="en-US" sz="2400" dirty="0">
              <a:solidFill>
                <a:srgbClr val="0468B1"/>
              </a:solidFill>
              <a:latin typeface="Calibri" pitchFamily="34" charset="0"/>
              <a:cs typeface="Calibri" pitchFamily="34" charset="0"/>
            </a:endParaRPr>
          </a:p>
        </p:txBody>
      </p:sp>
      <p:grpSp>
        <p:nvGrpSpPr>
          <p:cNvPr id="8" name="Group 7"/>
          <p:cNvGrpSpPr/>
          <p:nvPr/>
        </p:nvGrpSpPr>
        <p:grpSpPr>
          <a:xfrm>
            <a:off x="119435" y="2353515"/>
            <a:ext cx="8732520" cy="4114800"/>
            <a:chOff x="304800" y="1752600"/>
            <a:chExt cx="8732520" cy="4114800"/>
          </a:xfrm>
        </p:grpSpPr>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304800" y="1981200"/>
              <a:ext cx="4389120" cy="1828800"/>
            </a:xfrm>
            <a:prstGeom prst="rect">
              <a:avLst/>
            </a:prstGeom>
          </p:spPr>
        </p:pic>
        <p:sp>
          <p:nvSpPr>
            <p:cNvPr id="10" name="TextBox 9"/>
            <p:cNvSpPr txBox="1"/>
            <p:nvPr/>
          </p:nvSpPr>
          <p:spPr>
            <a:xfrm>
              <a:off x="381000" y="1752600"/>
              <a:ext cx="4267200" cy="276999"/>
            </a:xfrm>
            <a:prstGeom prst="rect">
              <a:avLst/>
            </a:prstGeom>
            <a:noFill/>
          </p:spPr>
          <p:txBody>
            <a:bodyPr wrap="square" rtlCol="0">
              <a:spAutoFit/>
            </a:bodyPr>
            <a:lstStyle/>
            <a:p>
              <a:pPr algn="ctr"/>
              <a:r>
                <a:rPr lang="sr-Cyrl-RS" sz="1200" b="1" dirty="0">
                  <a:solidFill>
                    <a:srgbClr val="0000CC"/>
                  </a:solidFill>
                  <a:latin typeface="Arial" pitchFamily="34" charset="0"/>
                  <a:cs typeface="Arial" pitchFamily="34" charset="0"/>
                </a:rPr>
                <a:t>РФ – г (0,9-1,</a:t>
              </a:r>
              <a:r>
                <a:rPr lang="sr-Latn-RS" sz="1200" b="1" dirty="0">
                  <a:solidFill>
                    <a:srgbClr val="0000CC"/>
                  </a:solidFill>
                  <a:latin typeface="Arial" pitchFamily="34" charset="0"/>
                  <a:cs typeface="Arial" pitchFamily="34" charset="0"/>
                </a:rPr>
                <a:t>27</a:t>
              </a:r>
              <a:r>
                <a:rPr lang="sr-Cyrl-RS" sz="1200" b="1" dirty="0">
                  <a:solidFill>
                    <a:srgbClr val="0000CC"/>
                  </a:solidFill>
                  <a:latin typeface="Arial" pitchFamily="34" charset="0"/>
                  <a:cs typeface="Arial" pitchFamily="34" charset="0"/>
                </a:rPr>
                <a:t>); о (0,5-0,8</a:t>
              </a:r>
              <a:r>
                <a:rPr lang="sr-Latn-RS" sz="1200" b="1" dirty="0">
                  <a:solidFill>
                    <a:srgbClr val="0000CC"/>
                  </a:solidFill>
                  <a:latin typeface="Arial" pitchFamily="34" charset="0"/>
                  <a:cs typeface="Arial" pitchFamily="34" charset="0"/>
                </a:rPr>
                <a:t>2</a:t>
              </a:r>
              <a:r>
                <a:rPr lang="sr-Cyrl-RS" sz="1200" b="1" dirty="0">
                  <a:solidFill>
                    <a:srgbClr val="0000CC"/>
                  </a:solidFill>
                  <a:latin typeface="Arial" pitchFamily="34" charset="0"/>
                  <a:cs typeface="Arial" pitchFamily="34" charset="0"/>
                </a:rPr>
                <a:t>); к (0,5-0,</a:t>
              </a:r>
              <a:r>
                <a:rPr lang="sr-Latn-RS" sz="1200" b="1" dirty="0">
                  <a:solidFill>
                    <a:srgbClr val="0000CC"/>
                  </a:solidFill>
                  <a:latin typeface="Arial" pitchFamily="34" charset="0"/>
                  <a:cs typeface="Arial" pitchFamily="34" charset="0"/>
                </a:rPr>
                <a:t>71</a:t>
              </a:r>
              <a:r>
                <a:rPr lang="sr-Cyrl-RS" sz="1200" b="1" dirty="0">
                  <a:solidFill>
                    <a:srgbClr val="0000CC"/>
                  </a:solidFill>
                  <a:latin typeface="Arial" pitchFamily="34" charset="0"/>
                  <a:cs typeface="Arial" pitchFamily="34" charset="0"/>
                </a:rPr>
                <a:t>)</a:t>
              </a:r>
              <a:endParaRPr lang="en-US" sz="1200" b="1" dirty="0">
                <a:solidFill>
                  <a:srgbClr val="0000CC"/>
                </a:solidFill>
                <a:latin typeface="Arial" pitchFamily="34" charset="0"/>
                <a:cs typeface="Arial" pitchFamily="34" charset="0"/>
              </a:endParaRPr>
            </a:p>
          </p:txBody>
        </p:sp>
        <p:pic>
          <p:nvPicPr>
            <p:cNvPr id="11" name="Picture 10"/>
            <p:cNvPicPr/>
            <p:nvPr/>
          </p:nvPicPr>
          <p:blipFill>
            <a:blip r:embed="rId5" cstate="print">
              <a:extLst>
                <a:ext uri="{28A0092B-C50C-407E-A947-70E740481C1C}">
                  <a14:useLocalDpi xmlns:a14="http://schemas.microsoft.com/office/drawing/2010/main" val="0"/>
                </a:ext>
              </a:extLst>
            </a:blip>
            <a:stretch>
              <a:fillRect/>
            </a:stretch>
          </p:blipFill>
          <p:spPr>
            <a:xfrm>
              <a:off x="4648200" y="1981200"/>
              <a:ext cx="4389120" cy="1828800"/>
            </a:xfrm>
            <a:prstGeom prst="rect">
              <a:avLst/>
            </a:prstGeom>
          </p:spPr>
        </p:pic>
        <p:sp>
          <p:nvSpPr>
            <p:cNvPr id="12" name="TextBox 11"/>
            <p:cNvSpPr txBox="1"/>
            <p:nvPr/>
          </p:nvSpPr>
          <p:spPr>
            <a:xfrm>
              <a:off x="4648200" y="1752600"/>
              <a:ext cx="4267200" cy="276999"/>
            </a:xfrm>
            <a:prstGeom prst="rect">
              <a:avLst/>
            </a:prstGeom>
            <a:noFill/>
          </p:spPr>
          <p:txBody>
            <a:bodyPr wrap="square" rtlCol="0">
              <a:spAutoFit/>
            </a:bodyPr>
            <a:lstStyle/>
            <a:p>
              <a:pPr algn="ctr"/>
              <a:r>
                <a:rPr lang="sr-Cyrl-RS" sz="1200" b="1" dirty="0">
                  <a:solidFill>
                    <a:srgbClr val="0000CC"/>
                  </a:solidFill>
                  <a:latin typeface="Arial" pitchFamily="34" charset="0"/>
                  <a:cs typeface="Arial" pitchFamily="34" charset="0"/>
                </a:rPr>
                <a:t>Р1 – г (0,9-1,2</a:t>
              </a:r>
              <a:r>
                <a:rPr lang="sr-Latn-RS" sz="1200" b="1" dirty="0">
                  <a:solidFill>
                    <a:srgbClr val="0000CC"/>
                  </a:solidFill>
                  <a:latin typeface="Arial" pitchFamily="34" charset="0"/>
                  <a:cs typeface="Arial" pitchFamily="34" charset="0"/>
                </a:rPr>
                <a:t>2</a:t>
              </a:r>
              <a:r>
                <a:rPr lang="sr-Cyrl-RS" sz="1200" b="1" dirty="0">
                  <a:solidFill>
                    <a:srgbClr val="0000CC"/>
                  </a:solidFill>
                  <a:latin typeface="Arial" pitchFamily="34" charset="0"/>
                  <a:cs typeface="Arial" pitchFamily="34" charset="0"/>
                </a:rPr>
                <a:t>); о (0,6-0,7</a:t>
              </a:r>
              <a:r>
                <a:rPr lang="sr-Latn-RS" sz="1200" b="1" dirty="0">
                  <a:solidFill>
                    <a:srgbClr val="0000CC"/>
                  </a:solidFill>
                  <a:latin typeface="Arial" pitchFamily="34" charset="0"/>
                  <a:cs typeface="Arial" pitchFamily="34" charset="0"/>
                </a:rPr>
                <a:t>8</a:t>
              </a:r>
              <a:r>
                <a:rPr lang="sr-Cyrl-RS" sz="1200" b="1" dirty="0">
                  <a:solidFill>
                    <a:srgbClr val="0000CC"/>
                  </a:solidFill>
                  <a:latin typeface="Arial" pitchFamily="34" charset="0"/>
                  <a:cs typeface="Arial" pitchFamily="34" charset="0"/>
                </a:rPr>
                <a:t>); к (0,5-0,69)</a:t>
              </a:r>
              <a:endParaRPr lang="en-US" sz="1200" b="1" dirty="0">
                <a:solidFill>
                  <a:srgbClr val="0000CC"/>
                </a:solidFill>
                <a:latin typeface="Arial" pitchFamily="34" charset="0"/>
                <a:cs typeface="Arial" pitchFamily="34" charset="0"/>
              </a:endParaRPr>
            </a:p>
          </p:txBody>
        </p:sp>
        <p:pic>
          <p:nvPicPr>
            <p:cNvPr id="13" name="Picture 12"/>
            <p:cNvPicPr/>
            <p:nvPr/>
          </p:nvPicPr>
          <p:blipFill>
            <a:blip r:embed="rId6" cstate="print">
              <a:extLst>
                <a:ext uri="{28A0092B-C50C-407E-A947-70E740481C1C}">
                  <a14:useLocalDpi xmlns:a14="http://schemas.microsoft.com/office/drawing/2010/main" val="0"/>
                </a:ext>
              </a:extLst>
            </a:blip>
            <a:stretch>
              <a:fillRect/>
            </a:stretch>
          </p:blipFill>
          <p:spPr>
            <a:xfrm>
              <a:off x="304800" y="4038600"/>
              <a:ext cx="4389120" cy="1828800"/>
            </a:xfrm>
            <a:prstGeom prst="rect">
              <a:avLst/>
            </a:prstGeom>
          </p:spPr>
        </p:pic>
        <p:sp>
          <p:nvSpPr>
            <p:cNvPr id="14" name="TextBox 13"/>
            <p:cNvSpPr txBox="1"/>
            <p:nvPr/>
          </p:nvSpPr>
          <p:spPr>
            <a:xfrm>
              <a:off x="381000" y="3810000"/>
              <a:ext cx="4267200" cy="276999"/>
            </a:xfrm>
            <a:prstGeom prst="rect">
              <a:avLst/>
            </a:prstGeom>
            <a:noFill/>
          </p:spPr>
          <p:txBody>
            <a:bodyPr wrap="square" rtlCol="0">
              <a:spAutoFit/>
            </a:bodyPr>
            <a:lstStyle/>
            <a:p>
              <a:pPr algn="ctr"/>
              <a:r>
                <a:rPr lang="sr-Cyrl-RS" sz="1200" b="1" dirty="0">
                  <a:solidFill>
                    <a:srgbClr val="0000CC"/>
                  </a:solidFill>
                  <a:latin typeface="Arial" pitchFamily="34" charset="0"/>
                  <a:cs typeface="Arial" pitchFamily="34" charset="0"/>
                </a:rPr>
                <a:t>Р2 – г (1,0-1,</a:t>
              </a:r>
              <a:r>
                <a:rPr lang="sr-Latn-RS" sz="1200" b="1" dirty="0">
                  <a:solidFill>
                    <a:srgbClr val="0000CC"/>
                  </a:solidFill>
                  <a:latin typeface="Arial" pitchFamily="34" charset="0"/>
                  <a:cs typeface="Arial" pitchFamily="34" charset="0"/>
                </a:rPr>
                <a:t>38</a:t>
              </a:r>
              <a:r>
                <a:rPr lang="sr-Cyrl-RS" sz="1200" b="1" dirty="0">
                  <a:solidFill>
                    <a:srgbClr val="0000CC"/>
                  </a:solidFill>
                  <a:latin typeface="Arial" pitchFamily="34" charset="0"/>
                  <a:cs typeface="Arial" pitchFamily="34" charset="0"/>
                </a:rPr>
                <a:t>); о (0,6-0,8</a:t>
              </a:r>
              <a:r>
                <a:rPr lang="sr-Latn-RS" sz="1200" b="1" dirty="0">
                  <a:solidFill>
                    <a:srgbClr val="0000CC"/>
                  </a:solidFill>
                  <a:latin typeface="Arial" pitchFamily="34" charset="0"/>
                  <a:cs typeface="Arial" pitchFamily="34" charset="0"/>
                </a:rPr>
                <a:t>9</a:t>
              </a:r>
              <a:r>
                <a:rPr lang="sr-Cyrl-RS" sz="1200" b="1" dirty="0">
                  <a:solidFill>
                    <a:srgbClr val="0000CC"/>
                  </a:solidFill>
                  <a:latin typeface="Arial" pitchFamily="34" charset="0"/>
                  <a:cs typeface="Arial" pitchFamily="34" charset="0"/>
                </a:rPr>
                <a:t>); к (0,5-0,7</a:t>
              </a:r>
              <a:r>
                <a:rPr lang="sr-Latn-RS" sz="1200" b="1" dirty="0">
                  <a:solidFill>
                    <a:srgbClr val="0000CC"/>
                  </a:solidFill>
                  <a:latin typeface="Arial" pitchFamily="34" charset="0"/>
                  <a:cs typeface="Arial" pitchFamily="34" charset="0"/>
                </a:rPr>
                <a:t>8</a:t>
              </a:r>
              <a:r>
                <a:rPr lang="sr-Cyrl-RS" sz="1200" b="1" dirty="0">
                  <a:solidFill>
                    <a:srgbClr val="0000CC"/>
                  </a:solidFill>
                  <a:latin typeface="Arial" pitchFamily="34" charset="0"/>
                  <a:cs typeface="Arial" pitchFamily="34" charset="0"/>
                </a:rPr>
                <a:t>)</a:t>
              </a:r>
              <a:endParaRPr lang="en-US" sz="1200" b="1" dirty="0">
                <a:solidFill>
                  <a:srgbClr val="0000CC"/>
                </a:solidFill>
                <a:latin typeface="Arial" pitchFamily="34" charset="0"/>
                <a:cs typeface="Arial" pitchFamily="34" charset="0"/>
              </a:endParaRPr>
            </a:p>
          </p:txBody>
        </p:sp>
        <p:pic>
          <p:nvPicPr>
            <p:cNvPr id="15" name="Picture 14"/>
            <p:cNvPicPr/>
            <p:nvPr/>
          </p:nvPicPr>
          <p:blipFill>
            <a:blip r:embed="rId7" cstate="print">
              <a:extLst>
                <a:ext uri="{28A0092B-C50C-407E-A947-70E740481C1C}">
                  <a14:useLocalDpi xmlns:a14="http://schemas.microsoft.com/office/drawing/2010/main" val="0"/>
                </a:ext>
              </a:extLst>
            </a:blip>
            <a:stretch>
              <a:fillRect/>
            </a:stretch>
          </p:blipFill>
          <p:spPr>
            <a:xfrm>
              <a:off x="4648200" y="4038600"/>
              <a:ext cx="4389120" cy="1828800"/>
            </a:xfrm>
            <a:prstGeom prst="rect">
              <a:avLst/>
            </a:prstGeom>
          </p:spPr>
        </p:pic>
        <p:sp>
          <p:nvSpPr>
            <p:cNvPr id="16" name="TextBox 15"/>
            <p:cNvSpPr txBox="1"/>
            <p:nvPr/>
          </p:nvSpPr>
          <p:spPr>
            <a:xfrm>
              <a:off x="4648200" y="3810000"/>
              <a:ext cx="4267200" cy="276999"/>
            </a:xfrm>
            <a:prstGeom prst="rect">
              <a:avLst/>
            </a:prstGeom>
            <a:noFill/>
          </p:spPr>
          <p:txBody>
            <a:bodyPr wrap="square" rtlCol="0">
              <a:spAutoFit/>
            </a:bodyPr>
            <a:lstStyle/>
            <a:p>
              <a:pPr algn="ctr"/>
              <a:r>
                <a:rPr lang="sr-Cyrl-RS" sz="1200" b="1" dirty="0">
                  <a:solidFill>
                    <a:srgbClr val="0000CC"/>
                  </a:solidFill>
                  <a:latin typeface="Arial" pitchFamily="34" charset="0"/>
                  <a:cs typeface="Arial" pitchFamily="34" charset="0"/>
                </a:rPr>
                <a:t>Р3 – г (1,3-1,</a:t>
              </a:r>
              <a:r>
                <a:rPr lang="sr-Latn-RS" sz="1200" b="1" dirty="0">
                  <a:solidFill>
                    <a:srgbClr val="0000CC"/>
                  </a:solidFill>
                  <a:latin typeface="Arial" pitchFamily="34" charset="0"/>
                  <a:cs typeface="Arial" pitchFamily="34" charset="0"/>
                </a:rPr>
                <a:t>61</a:t>
              </a:r>
              <a:r>
                <a:rPr lang="sr-Cyrl-RS" sz="1200" b="1" dirty="0">
                  <a:solidFill>
                    <a:srgbClr val="0000CC"/>
                  </a:solidFill>
                  <a:latin typeface="Arial" pitchFamily="34" charset="0"/>
                  <a:cs typeface="Arial" pitchFamily="34" charset="0"/>
                </a:rPr>
                <a:t>); о (0,8-1,</a:t>
              </a:r>
              <a:r>
                <a:rPr lang="sr-Latn-RS" sz="1200" b="1" dirty="0">
                  <a:solidFill>
                    <a:srgbClr val="0000CC"/>
                  </a:solidFill>
                  <a:latin typeface="Arial" pitchFamily="34" charset="0"/>
                  <a:cs typeface="Arial" pitchFamily="34" charset="0"/>
                </a:rPr>
                <a:t>1</a:t>
              </a:r>
              <a:r>
                <a:rPr lang="sr-Cyrl-RS" sz="1200" b="1" dirty="0">
                  <a:solidFill>
                    <a:srgbClr val="0000CC"/>
                  </a:solidFill>
                  <a:latin typeface="Arial" pitchFamily="34" charset="0"/>
                  <a:cs typeface="Arial" pitchFamily="34" charset="0"/>
                </a:rPr>
                <a:t>); к (0,7-0,9</a:t>
              </a:r>
              <a:r>
                <a:rPr lang="sr-Latn-RS" sz="1200" b="1" dirty="0">
                  <a:solidFill>
                    <a:srgbClr val="0000CC"/>
                  </a:solidFill>
                  <a:latin typeface="Arial" pitchFamily="34" charset="0"/>
                  <a:cs typeface="Arial" pitchFamily="34" charset="0"/>
                </a:rPr>
                <a:t>1</a:t>
              </a:r>
              <a:r>
                <a:rPr lang="sr-Cyrl-RS" sz="1200" b="1" dirty="0">
                  <a:solidFill>
                    <a:srgbClr val="0000CC"/>
                  </a:solidFill>
                  <a:latin typeface="Arial" pitchFamily="34" charset="0"/>
                  <a:cs typeface="Arial" pitchFamily="34" charset="0"/>
                </a:rPr>
                <a:t>)</a:t>
              </a:r>
              <a:endParaRPr lang="en-US" sz="1200" b="1" dirty="0">
                <a:solidFill>
                  <a:srgbClr val="0000CC"/>
                </a:solidFill>
                <a:latin typeface="Arial" pitchFamily="34" charset="0"/>
                <a:cs typeface="Arial"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427" y="1309255"/>
            <a:ext cx="11804073" cy="830997"/>
          </a:xfrm>
          <a:prstGeom prst="rect">
            <a:avLst/>
          </a:prstGeom>
        </p:spPr>
        <p:txBody>
          <a:bodyPr wrap="square">
            <a:spAutoFit/>
          </a:bodyPr>
          <a:lstStyle/>
          <a:p>
            <a:pPr algn="just" fontAlgn="base">
              <a:spcBef>
                <a:spcPct val="0"/>
              </a:spcBef>
              <a:spcAft>
                <a:spcPct val="0"/>
              </a:spcAft>
            </a:pPr>
            <a:r>
              <a:rPr lang="en-US" altLang="ja-JP" sz="2400" b="1" dirty="0" err="1">
                <a:solidFill>
                  <a:srgbClr val="0468B1"/>
                </a:solidFill>
                <a:latin typeface="Calibri" pitchFamily="34" charset="0"/>
                <a:ea typeface="MS Mincho" pitchFamily="49" charset="-128"/>
                <a:cs typeface="Calibri" pitchFamily="34" charset="0"/>
              </a:rPr>
              <a:t>Просторна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расподела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норми</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наводњавања</a:t>
            </a:r>
            <a:r>
              <a:rPr lang="sr-Cyrl-RS" altLang="ja-JP" sz="2400" b="1" dirty="0">
                <a:solidFill>
                  <a:srgbClr val="0468B1"/>
                </a:solidFill>
                <a:latin typeface="Calibri" pitchFamily="34" charset="0"/>
                <a:ea typeface="MS Mincho" pitchFamily="49" charset="-128"/>
                <a:cs typeface="Calibri" pitchFamily="34" charset="0"/>
              </a:rPr>
              <a:t> за </a:t>
            </a:r>
            <a:r>
              <a:rPr lang="sr-Cyrl-CS" altLang="ja-JP" sz="2400" b="1" dirty="0">
                <a:solidFill>
                  <a:srgbClr val="0468B1"/>
                </a:solidFill>
                <a:latin typeface="Calibri" pitchFamily="34" charset="0"/>
                <a:ea typeface="MS Mincho" pitchFamily="49" charset="-128"/>
                <a:cs typeface="Calibri" pitchFamily="34" charset="0"/>
              </a:rPr>
              <a:t>РФ период</a:t>
            </a:r>
            <a:r>
              <a:rPr lang="sr-Cyrl-RS" altLang="ja-JP" sz="2400" b="1" dirty="0">
                <a:solidFill>
                  <a:srgbClr val="0468B1"/>
                </a:solidFill>
                <a:latin typeface="Calibri" pitchFamily="34" charset="0"/>
                <a:ea typeface="MS Mincho" pitchFamily="49" charset="-128"/>
                <a:cs typeface="Calibri" pitchFamily="34" charset="0"/>
                <a:sym typeface="Symbol" pitchFamily="18" charset="2"/>
              </a:rPr>
              <a:t> </a:t>
            </a:r>
            <a:r>
              <a:rPr lang="sr-Cyrl-CS" altLang="ja-JP" sz="2400" b="1" dirty="0">
                <a:solidFill>
                  <a:srgbClr val="0468B1"/>
                </a:solidFill>
                <a:latin typeface="Calibri" pitchFamily="34" charset="0"/>
                <a:ea typeface="MS Mincho" pitchFamily="49" charset="-128"/>
                <a:cs typeface="Calibri" pitchFamily="34" charset="0"/>
              </a:rPr>
              <a:t>(</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1986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2005. година) Р1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2021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2040; Р2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2041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2060. и Р3 период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2080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sr-Cyrl-CS" altLang="ja-JP" sz="2400" b="1" dirty="0">
                <a:solidFill>
                  <a:srgbClr val="0468B1"/>
                </a:solidFill>
                <a:latin typeface="Calibri" pitchFamily="34" charset="0"/>
                <a:ea typeface="MS Mincho" pitchFamily="49" charset="-128"/>
                <a:cs typeface="Calibri" pitchFamily="34" charset="0"/>
              </a:rPr>
              <a:t> </a:t>
            </a:r>
            <a:r>
              <a:rPr lang="sr-Cyrl-CS" altLang="ja-JP" sz="2400" b="1" dirty="0">
                <a:solidFill>
                  <a:srgbClr val="0468B1"/>
                </a:solidFill>
                <a:latin typeface="Calibri" pitchFamily="34" charset="0"/>
                <a:ea typeface="MS Mincho" pitchFamily="49" charset="-128"/>
                <a:cs typeface="Calibri" pitchFamily="34" charset="0"/>
                <a:sym typeface="Symbol" pitchFamily="18" charset="2"/>
              </a:rPr>
              <a:t>2100. година)</a:t>
            </a:r>
            <a:endParaRPr lang="en-US" sz="2400" b="1" dirty="0">
              <a:solidFill>
                <a:srgbClr val="0468B1"/>
              </a:solidFill>
              <a:latin typeface="Calibri" pitchFamily="34" charset="0"/>
              <a:cs typeface="Calibri" pitchFamily="34" charset="0"/>
            </a:endParaRPr>
          </a:p>
        </p:txBody>
      </p:sp>
      <p:grpSp>
        <p:nvGrpSpPr>
          <p:cNvPr id="3" name="Group 2"/>
          <p:cNvGrpSpPr/>
          <p:nvPr/>
        </p:nvGrpSpPr>
        <p:grpSpPr>
          <a:xfrm>
            <a:off x="754309" y="0"/>
            <a:ext cx="5953166" cy="1447121"/>
            <a:chOff x="754309" y="0"/>
            <a:chExt cx="5953166" cy="1447121"/>
          </a:xfrm>
        </p:grpSpPr>
        <p:pic>
          <p:nvPicPr>
            <p:cNvPr id="4" name="Picture 3"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5" name="Picture 4"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7" name="Rectangle 6"/>
          <p:cNvSpPr/>
          <p:nvPr/>
        </p:nvSpPr>
        <p:spPr>
          <a:xfrm>
            <a:off x="197427" y="5278170"/>
            <a:ext cx="11804073" cy="1200329"/>
          </a:xfrm>
          <a:prstGeom prst="rect">
            <a:avLst/>
          </a:prstGeom>
        </p:spPr>
        <p:txBody>
          <a:bodyPr wrap="square">
            <a:spAutoFit/>
          </a:bodyPr>
          <a:lstStyle/>
          <a:p>
            <a:r>
              <a:rPr lang="sr-Cyrl-RS" sz="2400" dirty="0">
                <a:solidFill>
                  <a:srgbClr val="0468B1"/>
                </a:solidFill>
                <a:latin typeface="Calibri" pitchFamily="34" charset="0"/>
                <a:cs typeface="Calibri" pitchFamily="34" charset="0"/>
              </a:rPr>
              <a:t>Норма наводњавања у периоду будућности повећава се до краја века за једно до пет просечних заливања. Овај податак указује на ризик биљне производње у условима климатских промена и ограничених водних ресурса.</a:t>
            </a:r>
            <a:endParaRPr lang="en-US" sz="2400" dirty="0">
              <a:solidFill>
                <a:srgbClr val="0468B1"/>
              </a:solidFill>
              <a:latin typeface="Calibri" pitchFamily="34" charset="0"/>
              <a:cs typeface="Calibri" pitchFamily="34" charset="0"/>
            </a:endParaRPr>
          </a:p>
        </p:txBody>
      </p:sp>
      <p:grpSp>
        <p:nvGrpSpPr>
          <p:cNvPr id="8" name="Group 7"/>
          <p:cNvGrpSpPr/>
          <p:nvPr/>
        </p:nvGrpSpPr>
        <p:grpSpPr>
          <a:xfrm>
            <a:off x="1197954" y="2505542"/>
            <a:ext cx="7200000" cy="2520000"/>
            <a:chOff x="985814" y="1437604"/>
            <a:chExt cx="9249206" cy="3737109"/>
          </a:xfrm>
        </p:grpSpPr>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985815" y="1745381"/>
              <a:ext cx="2316935" cy="3060000"/>
            </a:xfrm>
            <a:prstGeom prst="rect">
              <a:avLst/>
            </a:prstGeom>
          </p:spPr>
        </p:pic>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3302750" y="1745381"/>
              <a:ext cx="2298400" cy="3060000"/>
            </a:xfrm>
            <a:prstGeom prst="rect">
              <a:avLst/>
            </a:prstGeom>
          </p:spPr>
        </p:pic>
        <p:pic>
          <p:nvPicPr>
            <p:cNvPr id="11" name="Picture 10"/>
            <p:cNvPicPr/>
            <p:nvPr/>
          </p:nvPicPr>
          <p:blipFill>
            <a:blip r:embed="rId6" cstate="print">
              <a:extLst>
                <a:ext uri="{28A0092B-C50C-407E-A947-70E740481C1C}">
                  <a14:useLocalDpi xmlns:a14="http://schemas.microsoft.com/office/drawing/2010/main" val="0"/>
                </a:ext>
              </a:extLst>
            </a:blip>
            <a:stretch>
              <a:fillRect/>
            </a:stretch>
          </p:blipFill>
          <p:spPr>
            <a:xfrm>
              <a:off x="5601150" y="1745381"/>
              <a:ext cx="2307631" cy="3060000"/>
            </a:xfrm>
            <a:prstGeom prst="rect">
              <a:avLst/>
            </a:prstGeom>
          </p:spPr>
        </p:pic>
        <p:pic>
          <p:nvPicPr>
            <p:cNvPr id="12" name="Picture 11"/>
            <p:cNvPicPr/>
            <p:nvPr/>
          </p:nvPicPr>
          <p:blipFill>
            <a:blip r:embed="rId7" cstate="print">
              <a:extLst>
                <a:ext uri="{28A0092B-C50C-407E-A947-70E740481C1C}">
                  <a14:useLocalDpi xmlns:a14="http://schemas.microsoft.com/office/drawing/2010/main" val="0"/>
                </a:ext>
              </a:extLst>
            </a:blip>
            <a:stretch>
              <a:fillRect/>
            </a:stretch>
          </p:blipFill>
          <p:spPr>
            <a:xfrm>
              <a:off x="7908781" y="1745381"/>
              <a:ext cx="2302785" cy="3060000"/>
            </a:xfrm>
            <a:prstGeom prst="rect">
              <a:avLst/>
            </a:prstGeom>
          </p:spPr>
        </p:pic>
        <p:sp>
          <p:nvSpPr>
            <p:cNvPr id="13" name="TextBox 12"/>
            <p:cNvSpPr txBox="1"/>
            <p:nvPr/>
          </p:nvSpPr>
          <p:spPr>
            <a:xfrm>
              <a:off x="985814" y="1437604"/>
              <a:ext cx="2316935" cy="456427"/>
            </a:xfrm>
            <a:prstGeom prst="rect">
              <a:avLst/>
            </a:prstGeom>
            <a:noFill/>
          </p:spPr>
          <p:txBody>
            <a:bodyPr wrap="square" rtlCol="0">
              <a:spAutoFit/>
            </a:bodyPr>
            <a:lstStyle/>
            <a:p>
              <a:pPr algn="ctr"/>
              <a:r>
                <a:rPr lang="sr-Cyrl-RS" sz="1400" b="1" dirty="0">
                  <a:solidFill>
                    <a:srgbClr val="000099"/>
                  </a:solidFill>
                  <a:latin typeface="Calibri" pitchFamily="34" charset="0"/>
                  <a:cs typeface="Calibri" pitchFamily="34" charset="0"/>
                </a:rPr>
                <a:t>1500 до 3264 </a:t>
              </a:r>
              <a:r>
                <a:rPr lang="sr-Latn-RS" sz="1400" b="1" dirty="0">
                  <a:solidFill>
                    <a:srgbClr val="000099"/>
                  </a:solidFill>
                  <a:latin typeface="Calibri" pitchFamily="34" charset="0"/>
                  <a:cs typeface="Calibri" pitchFamily="34" charset="0"/>
                </a:rPr>
                <a:t> m</a:t>
              </a:r>
              <a:r>
                <a:rPr lang="sr-Latn-RS" sz="1400" b="1" baseline="30000" dirty="0">
                  <a:solidFill>
                    <a:srgbClr val="000099"/>
                  </a:solidFill>
                  <a:latin typeface="Calibri" pitchFamily="34" charset="0"/>
                  <a:cs typeface="Calibri" pitchFamily="34" charset="0"/>
                </a:rPr>
                <a:t>3</a:t>
              </a:r>
              <a:r>
                <a:rPr lang="sr-Latn-RS" sz="1400" b="1" dirty="0">
                  <a:solidFill>
                    <a:srgbClr val="000099"/>
                  </a:solidFill>
                  <a:latin typeface="Calibri" pitchFamily="34" charset="0"/>
                  <a:cs typeface="Calibri" pitchFamily="34" charset="0"/>
                </a:rPr>
                <a:t>/ha</a:t>
              </a:r>
              <a:endParaRPr lang="en-US" sz="1400" b="1" dirty="0">
                <a:solidFill>
                  <a:srgbClr val="000099"/>
                </a:solidFill>
                <a:latin typeface="Calibri" pitchFamily="34" charset="0"/>
                <a:cs typeface="Calibri" pitchFamily="34" charset="0"/>
              </a:endParaRPr>
            </a:p>
          </p:txBody>
        </p:sp>
        <p:sp>
          <p:nvSpPr>
            <p:cNvPr id="14" name="TextBox 13"/>
            <p:cNvSpPr txBox="1"/>
            <p:nvPr/>
          </p:nvSpPr>
          <p:spPr>
            <a:xfrm>
              <a:off x="3168196" y="1437604"/>
              <a:ext cx="2432954" cy="456427"/>
            </a:xfrm>
            <a:prstGeom prst="rect">
              <a:avLst/>
            </a:prstGeom>
            <a:noFill/>
          </p:spPr>
          <p:txBody>
            <a:bodyPr wrap="square" rtlCol="0">
              <a:spAutoFit/>
            </a:bodyPr>
            <a:lstStyle/>
            <a:p>
              <a:pPr algn="ctr"/>
              <a:r>
                <a:rPr lang="sr-Cyrl-RS" sz="1400" b="1" dirty="0">
                  <a:solidFill>
                    <a:srgbClr val="000099"/>
                  </a:solidFill>
                  <a:latin typeface="Calibri" pitchFamily="34" charset="0"/>
                  <a:cs typeface="Calibri" pitchFamily="34" charset="0"/>
                </a:rPr>
                <a:t>2000 до 3</a:t>
              </a:r>
              <a:r>
                <a:rPr lang="sr-Latn-RS" sz="1400" b="1" dirty="0">
                  <a:solidFill>
                    <a:srgbClr val="000099"/>
                  </a:solidFill>
                  <a:latin typeface="Calibri" pitchFamily="34" charset="0"/>
                  <a:cs typeface="Calibri" pitchFamily="34" charset="0"/>
                </a:rPr>
                <a:t>381</a:t>
              </a:r>
              <a:r>
                <a:rPr lang="sr-Cyrl-RS" sz="1400" b="1" dirty="0">
                  <a:solidFill>
                    <a:srgbClr val="000099"/>
                  </a:solidFill>
                  <a:latin typeface="Calibri" pitchFamily="34" charset="0"/>
                  <a:cs typeface="Calibri" pitchFamily="34" charset="0"/>
                </a:rPr>
                <a:t> </a:t>
              </a:r>
              <a:r>
                <a:rPr lang="sr-Latn-RS" sz="1400" b="1" dirty="0">
                  <a:solidFill>
                    <a:srgbClr val="000099"/>
                  </a:solidFill>
                  <a:latin typeface="Calibri" pitchFamily="34" charset="0"/>
                  <a:cs typeface="Calibri" pitchFamily="34" charset="0"/>
                </a:rPr>
                <a:t> m</a:t>
              </a:r>
              <a:r>
                <a:rPr lang="sr-Latn-RS" sz="1400" b="1" baseline="30000" dirty="0">
                  <a:solidFill>
                    <a:srgbClr val="000099"/>
                  </a:solidFill>
                  <a:latin typeface="Calibri" pitchFamily="34" charset="0"/>
                  <a:cs typeface="Calibri" pitchFamily="34" charset="0"/>
                </a:rPr>
                <a:t>3</a:t>
              </a:r>
              <a:r>
                <a:rPr lang="sr-Latn-RS" sz="1400" b="1" dirty="0">
                  <a:solidFill>
                    <a:srgbClr val="000099"/>
                  </a:solidFill>
                  <a:latin typeface="Calibri" pitchFamily="34" charset="0"/>
                  <a:cs typeface="Calibri" pitchFamily="34" charset="0"/>
                </a:rPr>
                <a:t>/ha</a:t>
              </a:r>
              <a:endParaRPr lang="en-US" sz="1400" b="1" dirty="0">
                <a:solidFill>
                  <a:srgbClr val="000099"/>
                </a:solidFill>
                <a:latin typeface="Calibri" pitchFamily="34" charset="0"/>
                <a:cs typeface="Calibri" pitchFamily="34" charset="0"/>
              </a:endParaRPr>
            </a:p>
          </p:txBody>
        </p:sp>
        <p:sp>
          <p:nvSpPr>
            <p:cNvPr id="15" name="TextBox 14"/>
            <p:cNvSpPr txBox="1"/>
            <p:nvPr/>
          </p:nvSpPr>
          <p:spPr>
            <a:xfrm>
              <a:off x="5601150" y="1437604"/>
              <a:ext cx="2316935" cy="456427"/>
            </a:xfrm>
            <a:prstGeom prst="rect">
              <a:avLst/>
            </a:prstGeom>
            <a:noFill/>
          </p:spPr>
          <p:txBody>
            <a:bodyPr wrap="square" rtlCol="0">
              <a:spAutoFit/>
            </a:bodyPr>
            <a:lstStyle/>
            <a:p>
              <a:pPr algn="ctr"/>
              <a:r>
                <a:rPr lang="sr-Cyrl-RS" sz="1400" b="1" dirty="0">
                  <a:solidFill>
                    <a:srgbClr val="000099"/>
                  </a:solidFill>
                  <a:latin typeface="Calibri" pitchFamily="34" charset="0"/>
                  <a:cs typeface="Calibri" pitchFamily="34" charset="0"/>
                </a:rPr>
                <a:t>2500</a:t>
              </a:r>
              <a:r>
                <a:rPr lang="sr-Latn-RS" sz="1400" b="1" dirty="0">
                  <a:solidFill>
                    <a:srgbClr val="000099"/>
                  </a:solidFill>
                  <a:latin typeface="Calibri" pitchFamily="34" charset="0"/>
                  <a:cs typeface="Calibri" pitchFamily="34" charset="0"/>
                </a:rPr>
                <a:t> </a:t>
              </a:r>
              <a:r>
                <a:rPr lang="sr-Cyrl-RS" sz="1400" b="1" dirty="0">
                  <a:solidFill>
                    <a:srgbClr val="000099"/>
                  </a:solidFill>
                  <a:latin typeface="Calibri" pitchFamily="34" charset="0"/>
                  <a:cs typeface="Calibri" pitchFamily="34" charset="0"/>
                </a:rPr>
                <a:t>до 3</a:t>
              </a:r>
              <a:r>
                <a:rPr lang="sr-Latn-RS" sz="1400" b="1" dirty="0">
                  <a:solidFill>
                    <a:srgbClr val="000099"/>
                  </a:solidFill>
                  <a:latin typeface="Calibri" pitchFamily="34" charset="0"/>
                  <a:cs typeface="Calibri" pitchFamily="34" charset="0"/>
                </a:rPr>
                <a:t>695</a:t>
              </a:r>
              <a:r>
                <a:rPr lang="sr-Cyrl-RS" sz="1400" b="1" dirty="0">
                  <a:solidFill>
                    <a:srgbClr val="000099"/>
                  </a:solidFill>
                  <a:latin typeface="Calibri" pitchFamily="34" charset="0"/>
                  <a:cs typeface="Calibri" pitchFamily="34" charset="0"/>
                </a:rPr>
                <a:t> </a:t>
              </a:r>
              <a:r>
                <a:rPr lang="sr-Latn-RS" sz="1400" b="1" dirty="0">
                  <a:solidFill>
                    <a:srgbClr val="000099"/>
                  </a:solidFill>
                  <a:latin typeface="Calibri" pitchFamily="34" charset="0"/>
                  <a:cs typeface="Calibri" pitchFamily="34" charset="0"/>
                </a:rPr>
                <a:t> m</a:t>
              </a:r>
              <a:r>
                <a:rPr lang="sr-Latn-RS" sz="1400" b="1" baseline="30000" dirty="0">
                  <a:solidFill>
                    <a:srgbClr val="000099"/>
                  </a:solidFill>
                  <a:latin typeface="Calibri" pitchFamily="34" charset="0"/>
                  <a:cs typeface="Calibri" pitchFamily="34" charset="0"/>
                </a:rPr>
                <a:t>3</a:t>
              </a:r>
              <a:r>
                <a:rPr lang="sr-Latn-RS" sz="1400" b="1" dirty="0">
                  <a:solidFill>
                    <a:srgbClr val="000099"/>
                  </a:solidFill>
                  <a:latin typeface="Calibri" pitchFamily="34" charset="0"/>
                  <a:cs typeface="Calibri" pitchFamily="34" charset="0"/>
                </a:rPr>
                <a:t>/ha</a:t>
              </a:r>
              <a:endParaRPr lang="en-US" sz="1400" b="1" dirty="0">
                <a:solidFill>
                  <a:srgbClr val="000099"/>
                </a:solidFill>
                <a:latin typeface="Calibri" pitchFamily="34" charset="0"/>
                <a:cs typeface="Calibri" pitchFamily="34" charset="0"/>
              </a:endParaRPr>
            </a:p>
          </p:txBody>
        </p:sp>
        <p:sp>
          <p:nvSpPr>
            <p:cNvPr id="16" name="TextBox 15"/>
            <p:cNvSpPr txBox="1"/>
            <p:nvPr/>
          </p:nvSpPr>
          <p:spPr>
            <a:xfrm>
              <a:off x="7918085" y="1437604"/>
              <a:ext cx="2316935" cy="456427"/>
            </a:xfrm>
            <a:prstGeom prst="rect">
              <a:avLst/>
            </a:prstGeom>
            <a:noFill/>
          </p:spPr>
          <p:txBody>
            <a:bodyPr wrap="square" rtlCol="0">
              <a:spAutoFit/>
            </a:bodyPr>
            <a:lstStyle/>
            <a:p>
              <a:pPr algn="ctr"/>
              <a:r>
                <a:rPr lang="sr-Cyrl-RS" sz="1400" b="1" dirty="0">
                  <a:solidFill>
                    <a:srgbClr val="000099"/>
                  </a:solidFill>
                  <a:latin typeface="Calibri" pitchFamily="34" charset="0"/>
                  <a:cs typeface="Calibri" pitchFamily="34" charset="0"/>
                </a:rPr>
                <a:t>3000</a:t>
              </a:r>
              <a:r>
                <a:rPr lang="sr-Latn-RS" sz="1400" b="1" dirty="0">
                  <a:solidFill>
                    <a:srgbClr val="000099"/>
                  </a:solidFill>
                  <a:latin typeface="Calibri" pitchFamily="34" charset="0"/>
                  <a:cs typeface="Calibri" pitchFamily="34" charset="0"/>
                </a:rPr>
                <a:t> </a:t>
              </a:r>
              <a:r>
                <a:rPr lang="sr-Cyrl-RS" sz="1400" b="1" dirty="0">
                  <a:solidFill>
                    <a:srgbClr val="000099"/>
                  </a:solidFill>
                  <a:latin typeface="Calibri" pitchFamily="34" charset="0"/>
                  <a:cs typeface="Calibri" pitchFamily="34" charset="0"/>
                </a:rPr>
                <a:t>до </a:t>
              </a:r>
              <a:r>
                <a:rPr lang="sr-Latn-RS" sz="1400" b="1" dirty="0">
                  <a:solidFill>
                    <a:srgbClr val="000099"/>
                  </a:solidFill>
                  <a:latin typeface="Calibri" pitchFamily="34" charset="0"/>
                  <a:cs typeface="Calibri" pitchFamily="34" charset="0"/>
                </a:rPr>
                <a:t>4206</a:t>
              </a:r>
              <a:r>
                <a:rPr lang="sr-Cyrl-RS" sz="1400" b="1" dirty="0">
                  <a:solidFill>
                    <a:srgbClr val="000099"/>
                  </a:solidFill>
                  <a:latin typeface="Calibri" pitchFamily="34" charset="0"/>
                  <a:cs typeface="Calibri" pitchFamily="34" charset="0"/>
                </a:rPr>
                <a:t> </a:t>
              </a:r>
              <a:r>
                <a:rPr lang="sr-Latn-RS" sz="1400" b="1" dirty="0">
                  <a:solidFill>
                    <a:srgbClr val="000099"/>
                  </a:solidFill>
                  <a:latin typeface="Calibri" pitchFamily="34" charset="0"/>
                  <a:cs typeface="Calibri" pitchFamily="34" charset="0"/>
                </a:rPr>
                <a:t> m</a:t>
              </a:r>
              <a:r>
                <a:rPr lang="sr-Latn-RS" sz="1400" b="1" baseline="30000" dirty="0">
                  <a:solidFill>
                    <a:srgbClr val="000099"/>
                  </a:solidFill>
                  <a:latin typeface="Calibri" pitchFamily="34" charset="0"/>
                  <a:cs typeface="Calibri" pitchFamily="34" charset="0"/>
                </a:rPr>
                <a:t>3</a:t>
              </a:r>
              <a:r>
                <a:rPr lang="sr-Latn-RS" sz="1400" b="1" dirty="0">
                  <a:solidFill>
                    <a:srgbClr val="000099"/>
                  </a:solidFill>
                  <a:latin typeface="Calibri" pitchFamily="34" charset="0"/>
                  <a:cs typeface="Calibri" pitchFamily="34" charset="0"/>
                </a:rPr>
                <a:t>/ha</a:t>
              </a:r>
              <a:endParaRPr lang="en-US" sz="1400" b="1" dirty="0">
                <a:solidFill>
                  <a:srgbClr val="000099"/>
                </a:solidFill>
                <a:latin typeface="Calibri" pitchFamily="34" charset="0"/>
                <a:cs typeface="Calibri" pitchFamily="34" charset="0"/>
              </a:endParaRPr>
            </a:p>
          </p:txBody>
        </p:sp>
        <p:sp>
          <p:nvSpPr>
            <p:cNvPr id="17" name="TextBox 16"/>
            <p:cNvSpPr txBox="1"/>
            <p:nvPr/>
          </p:nvSpPr>
          <p:spPr>
            <a:xfrm>
              <a:off x="1009269" y="4805381"/>
              <a:ext cx="9225751" cy="369332"/>
            </a:xfrm>
            <a:prstGeom prst="rect">
              <a:avLst/>
            </a:prstGeom>
            <a:noFill/>
          </p:spPr>
          <p:txBody>
            <a:bodyPr wrap="square" rtlCol="0">
              <a:spAutoFit/>
            </a:bodyPr>
            <a:lstStyle/>
            <a:p>
              <a:pPr algn="ctr"/>
              <a:r>
                <a:rPr lang="sr-Latn-RS" b="1" dirty="0">
                  <a:solidFill>
                    <a:srgbClr val="000099"/>
                  </a:solidFill>
                  <a:latin typeface="Calibri" pitchFamily="34" charset="0"/>
                  <a:cs typeface="Calibri" pitchFamily="34" charset="0"/>
                </a:rPr>
                <a:t>75. </a:t>
              </a:r>
              <a:r>
                <a:rPr lang="sr-Cyrl-RS" b="1" dirty="0">
                  <a:solidFill>
                    <a:srgbClr val="000099"/>
                  </a:solidFill>
                  <a:latin typeface="Calibri" pitchFamily="34" charset="0"/>
                  <a:cs typeface="Calibri" pitchFamily="34" charset="0"/>
                </a:rPr>
                <a:t>Перцентил норме наводњавања </a:t>
              </a:r>
              <a:endParaRPr lang="en-US" b="1" dirty="0">
                <a:solidFill>
                  <a:srgbClr val="000099"/>
                </a:solidFill>
                <a:latin typeface="Calibri" pitchFamily="34" charset="0"/>
                <a:cs typeface="Calibri"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5" name="Rectangle 4"/>
          <p:cNvSpPr/>
          <p:nvPr/>
        </p:nvSpPr>
        <p:spPr>
          <a:xfrm>
            <a:off x="152400" y="1277844"/>
            <a:ext cx="8973804" cy="461665"/>
          </a:xfrm>
          <a:prstGeom prst="rect">
            <a:avLst/>
          </a:prstGeom>
        </p:spPr>
        <p:txBody>
          <a:bodyPr wrap="square">
            <a:spAutoFit/>
          </a:bodyPr>
          <a:lstStyle/>
          <a:p>
            <a:pPr algn="ctr"/>
            <a:r>
              <a:rPr lang="en-US" sz="2400" b="1" dirty="0" err="1">
                <a:solidFill>
                  <a:srgbClr val="0468B1"/>
                </a:solidFill>
                <a:latin typeface="Calibri" pitchFamily="34" charset="0"/>
                <a:cs typeface="Calibri" pitchFamily="34" charset="0"/>
              </a:rPr>
              <a:t>Сезонска</a:t>
            </a:r>
            <a:r>
              <a:rPr lang="en-US" sz="2400" b="1" dirty="0">
                <a:solidFill>
                  <a:srgbClr val="0468B1"/>
                </a:solidFill>
                <a:latin typeface="Calibri" pitchFamily="34" charset="0"/>
                <a:cs typeface="Calibri" pitchFamily="34" charset="0"/>
              </a:rPr>
              <a:t> </a:t>
            </a:r>
            <a:r>
              <a:rPr lang="en-US" sz="2400" b="1" dirty="0" err="1">
                <a:solidFill>
                  <a:srgbClr val="0468B1"/>
                </a:solidFill>
                <a:latin typeface="Calibri" pitchFamily="34" charset="0"/>
                <a:cs typeface="Calibri" pitchFamily="34" charset="0"/>
              </a:rPr>
              <a:t>нето</a:t>
            </a:r>
            <a:r>
              <a:rPr lang="en-US" sz="2400" b="1" dirty="0">
                <a:solidFill>
                  <a:srgbClr val="0468B1"/>
                </a:solidFill>
                <a:latin typeface="Calibri" pitchFamily="34" charset="0"/>
                <a:cs typeface="Calibri" pitchFamily="34" charset="0"/>
              </a:rPr>
              <a:t> </a:t>
            </a:r>
            <a:r>
              <a:rPr lang="en-US" sz="2400" b="1" dirty="0" err="1">
                <a:solidFill>
                  <a:srgbClr val="0468B1"/>
                </a:solidFill>
                <a:latin typeface="Calibri" pitchFamily="34" charset="0"/>
                <a:cs typeface="Calibri" pitchFamily="34" charset="0"/>
              </a:rPr>
              <a:t>норма</a:t>
            </a:r>
            <a:r>
              <a:rPr lang="en-US" sz="2400" b="1" dirty="0">
                <a:solidFill>
                  <a:srgbClr val="0468B1"/>
                </a:solidFill>
                <a:latin typeface="Calibri" pitchFamily="34" charset="0"/>
                <a:cs typeface="Calibri" pitchFamily="34" charset="0"/>
              </a:rPr>
              <a:t> </a:t>
            </a:r>
            <a:r>
              <a:rPr lang="en-US" sz="2400" b="1" dirty="0" err="1">
                <a:solidFill>
                  <a:srgbClr val="0468B1"/>
                </a:solidFill>
                <a:latin typeface="Calibri" pitchFamily="34" charset="0"/>
                <a:cs typeface="Calibri" pitchFamily="34" charset="0"/>
              </a:rPr>
              <a:t>наводњавања</a:t>
            </a:r>
            <a:r>
              <a:rPr lang="en-US" sz="2400" b="1" dirty="0">
                <a:solidFill>
                  <a:srgbClr val="0468B1"/>
                </a:solidFill>
                <a:latin typeface="Calibri" pitchFamily="34" charset="0"/>
                <a:cs typeface="Calibri" pitchFamily="34" charset="0"/>
              </a:rPr>
              <a:t> у m</a:t>
            </a:r>
            <a:r>
              <a:rPr lang="en-US" sz="2400" b="1" baseline="30000" dirty="0">
                <a:solidFill>
                  <a:srgbClr val="0468B1"/>
                </a:solidFill>
                <a:latin typeface="Calibri" pitchFamily="34" charset="0"/>
                <a:cs typeface="Calibri" pitchFamily="34" charset="0"/>
              </a:rPr>
              <a:t>3</a:t>
            </a:r>
            <a:r>
              <a:rPr lang="en-US" sz="2400" b="1" dirty="0">
                <a:solidFill>
                  <a:srgbClr val="0468B1"/>
                </a:solidFill>
                <a:latin typeface="Calibri" pitchFamily="34" charset="0"/>
                <a:cs typeface="Calibri" pitchFamily="34" charset="0"/>
              </a:rPr>
              <a:t>∙ha</a:t>
            </a:r>
            <a:r>
              <a:rPr lang="en-US" sz="2400" b="1" baseline="30000" dirty="0">
                <a:solidFill>
                  <a:srgbClr val="0468B1"/>
                </a:solidFill>
                <a:latin typeface="Calibri" pitchFamily="34" charset="0"/>
                <a:cs typeface="Calibri" pitchFamily="34" charset="0"/>
              </a:rPr>
              <a:t>-1</a:t>
            </a:r>
            <a:r>
              <a:rPr lang="en-US" sz="2400" b="1" dirty="0">
                <a:solidFill>
                  <a:srgbClr val="0468B1"/>
                </a:solidFill>
                <a:latin typeface="Calibri" pitchFamily="34" charset="0"/>
                <a:cs typeface="Calibri" pitchFamily="34" charset="0"/>
              </a:rPr>
              <a:t> </a:t>
            </a:r>
            <a:endParaRPr lang="sr-Cyrl-RS" sz="2400" b="1" dirty="0">
              <a:solidFill>
                <a:srgbClr val="0468B1"/>
              </a:solidFill>
              <a:latin typeface="Calibri" pitchFamily="34" charset="0"/>
              <a:cs typeface="Calibri" pitchFamily="34" charset="0"/>
            </a:endParaRPr>
          </a:p>
        </p:txBody>
      </p:sp>
      <p:graphicFrame>
        <p:nvGraphicFramePr>
          <p:cNvPr id="6" name="Table 5"/>
          <p:cNvGraphicFramePr>
            <a:graphicFrameLocks noGrp="1"/>
          </p:cNvGraphicFramePr>
          <p:nvPr/>
        </p:nvGraphicFramePr>
        <p:xfrm>
          <a:off x="152400" y="1901535"/>
          <a:ext cx="11485417" cy="3714100"/>
        </p:xfrm>
        <a:graphic>
          <a:graphicData uri="http://schemas.openxmlformats.org/drawingml/2006/table">
            <a:tbl>
              <a:tblPr>
                <a:tableStyleId>{35758FB7-9AC5-4552-8A53-C91805E547FA}</a:tableStyleId>
              </a:tblPr>
              <a:tblGrid>
                <a:gridCol w="1899843">
                  <a:extLst>
                    <a:ext uri="{9D8B030D-6E8A-4147-A177-3AD203B41FA5}">
                      <a16:colId xmlns:a16="http://schemas.microsoft.com/office/drawing/2014/main" val="20000"/>
                    </a:ext>
                  </a:extLst>
                </a:gridCol>
                <a:gridCol w="983591">
                  <a:extLst>
                    <a:ext uri="{9D8B030D-6E8A-4147-A177-3AD203B41FA5}">
                      <a16:colId xmlns:a16="http://schemas.microsoft.com/office/drawing/2014/main" val="20001"/>
                    </a:ext>
                  </a:extLst>
                </a:gridCol>
                <a:gridCol w="871357">
                  <a:extLst>
                    <a:ext uri="{9D8B030D-6E8A-4147-A177-3AD203B41FA5}">
                      <a16:colId xmlns:a16="http://schemas.microsoft.com/office/drawing/2014/main" val="20002"/>
                    </a:ext>
                  </a:extLst>
                </a:gridCol>
                <a:gridCol w="871357">
                  <a:extLst>
                    <a:ext uri="{9D8B030D-6E8A-4147-A177-3AD203B41FA5}">
                      <a16:colId xmlns:a16="http://schemas.microsoft.com/office/drawing/2014/main" val="20003"/>
                    </a:ext>
                  </a:extLst>
                </a:gridCol>
                <a:gridCol w="871357">
                  <a:extLst>
                    <a:ext uri="{9D8B030D-6E8A-4147-A177-3AD203B41FA5}">
                      <a16:colId xmlns:a16="http://schemas.microsoft.com/office/drawing/2014/main" val="20004"/>
                    </a:ext>
                  </a:extLst>
                </a:gridCol>
                <a:gridCol w="871357">
                  <a:extLst>
                    <a:ext uri="{9D8B030D-6E8A-4147-A177-3AD203B41FA5}">
                      <a16:colId xmlns:a16="http://schemas.microsoft.com/office/drawing/2014/main" val="20005"/>
                    </a:ext>
                  </a:extLst>
                </a:gridCol>
                <a:gridCol w="999142">
                  <a:extLst>
                    <a:ext uri="{9D8B030D-6E8A-4147-A177-3AD203B41FA5}">
                      <a16:colId xmlns:a16="http://schemas.microsoft.com/office/drawing/2014/main" val="20006"/>
                    </a:ext>
                  </a:extLst>
                </a:gridCol>
                <a:gridCol w="975177">
                  <a:extLst>
                    <a:ext uri="{9D8B030D-6E8A-4147-A177-3AD203B41FA5}">
                      <a16:colId xmlns:a16="http://schemas.microsoft.com/office/drawing/2014/main" val="20007"/>
                    </a:ext>
                  </a:extLst>
                </a:gridCol>
                <a:gridCol w="975177">
                  <a:extLst>
                    <a:ext uri="{9D8B030D-6E8A-4147-A177-3AD203B41FA5}">
                      <a16:colId xmlns:a16="http://schemas.microsoft.com/office/drawing/2014/main" val="20008"/>
                    </a:ext>
                  </a:extLst>
                </a:gridCol>
                <a:gridCol w="2167059">
                  <a:extLst>
                    <a:ext uri="{9D8B030D-6E8A-4147-A177-3AD203B41FA5}">
                      <a16:colId xmlns:a16="http://schemas.microsoft.com/office/drawing/2014/main" val="20009"/>
                    </a:ext>
                  </a:extLst>
                </a:gridCol>
              </a:tblGrid>
              <a:tr h="401360">
                <a:tc rowSpan="3">
                  <a:txBody>
                    <a:bodyPr/>
                    <a:lstStyle/>
                    <a:p>
                      <a:pPr algn="ctr">
                        <a:lnSpc>
                          <a:spcPct val="115000"/>
                        </a:lnSpc>
                        <a:spcAft>
                          <a:spcPts val="0"/>
                        </a:spcAft>
                      </a:pPr>
                      <a:r>
                        <a:rPr lang="en-US" sz="1800" dirty="0" err="1">
                          <a:latin typeface="Calibri" pitchFamily="34" charset="0"/>
                          <a:cs typeface="Calibri" pitchFamily="34" charset="0"/>
                        </a:rPr>
                        <a:t>Управни</a:t>
                      </a:r>
                      <a:r>
                        <a:rPr lang="en-US" sz="1800" dirty="0">
                          <a:latin typeface="Calibri" pitchFamily="34" charset="0"/>
                          <a:cs typeface="Calibri" pitchFamily="34" charset="0"/>
                        </a:rPr>
                        <a:t> </a:t>
                      </a:r>
                      <a:r>
                        <a:rPr lang="en-US" sz="1800" dirty="0" err="1">
                          <a:latin typeface="Calibri" pitchFamily="34" charset="0"/>
                          <a:cs typeface="Calibri" pitchFamily="34" charset="0"/>
                        </a:rPr>
                        <a:t>округ</a:t>
                      </a:r>
                      <a:endParaRPr lang="en-US" sz="1800" dirty="0">
                        <a:solidFill>
                          <a:srgbClr val="7030A0"/>
                        </a:solidFill>
                        <a:latin typeface="Calibri" pitchFamily="34" charset="0"/>
                        <a:ea typeface="Calibri"/>
                        <a:cs typeface="Calibri" pitchFamily="34" charset="0"/>
                      </a:endParaRPr>
                    </a:p>
                  </a:txBody>
                  <a:tcPr marL="68580" marR="68580" marT="0" marB="0" anchor="ctr">
                    <a:solidFill>
                      <a:schemeClr val="accent1">
                        <a:lumMod val="20000"/>
                        <a:lumOff val="80000"/>
                      </a:schemeClr>
                    </a:solidFill>
                  </a:tcPr>
                </a:tc>
                <a:tc gridSpan="8">
                  <a:txBody>
                    <a:bodyPr/>
                    <a:lstStyle/>
                    <a:p>
                      <a:pPr algn="ctr">
                        <a:lnSpc>
                          <a:spcPct val="115000"/>
                        </a:lnSpc>
                        <a:spcAft>
                          <a:spcPts val="0"/>
                        </a:spcAft>
                      </a:pPr>
                      <a:r>
                        <a:rPr lang="en-US" sz="1800" dirty="0">
                          <a:latin typeface="Calibri" pitchFamily="34" charset="0"/>
                          <a:cs typeface="Calibri" pitchFamily="34" charset="0"/>
                        </a:rPr>
                        <a:t>ПЕРИОД</a:t>
                      </a:r>
                      <a:endParaRPr lang="en-US" sz="1800" dirty="0">
                        <a:solidFill>
                          <a:srgbClr val="7030A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71755" marR="71755" algn="ctr">
                        <a:lnSpc>
                          <a:spcPct val="115000"/>
                        </a:lnSpc>
                        <a:spcAft>
                          <a:spcPts val="0"/>
                        </a:spcAft>
                      </a:pPr>
                      <a:r>
                        <a:rPr lang="en-US" sz="1800">
                          <a:latin typeface="Calibri" pitchFamily="34" charset="0"/>
                          <a:cs typeface="Calibri" pitchFamily="34" charset="0"/>
                        </a:rPr>
                        <a:t>Укупно пољопривредно земљиште обухваћено анализом (ha)</a:t>
                      </a:r>
                      <a:endParaRPr lang="en-US" sz="1800">
                        <a:solidFill>
                          <a:srgbClr val="7030A0"/>
                        </a:solidFill>
                        <a:latin typeface="Calibri" pitchFamily="34" charset="0"/>
                        <a:ea typeface="Calibri"/>
                        <a:cs typeface="Calibri" pitchFamily="34" charset="0"/>
                      </a:endParaRPr>
                    </a:p>
                  </a:txBody>
                  <a:tcPr marL="68580" marR="68580" marT="0" marB="0" vert="vert270" anchor="ctr">
                    <a:solidFill>
                      <a:schemeClr val="accent1">
                        <a:lumMod val="20000"/>
                        <a:lumOff val="80000"/>
                      </a:schemeClr>
                    </a:solidFill>
                  </a:tcPr>
                </a:tc>
                <a:extLst>
                  <a:ext uri="{0D108BD9-81ED-4DB2-BD59-A6C34878D82A}">
                    <a16:rowId xmlns:a16="http://schemas.microsoft.com/office/drawing/2014/main" val="10000"/>
                  </a:ext>
                </a:extLst>
              </a:tr>
              <a:tr h="395485">
                <a:tc vMerge="1">
                  <a:txBody>
                    <a:bodyPr/>
                    <a:lstStyle/>
                    <a:p>
                      <a:endParaRPr lang="en-US"/>
                    </a:p>
                  </a:txBody>
                  <a:tcPr/>
                </a:tc>
                <a:tc gridSpan="2">
                  <a:txBody>
                    <a:bodyPr/>
                    <a:lstStyle/>
                    <a:p>
                      <a:pPr algn="ctr">
                        <a:lnSpc>
                          <a:spcPct val="115000"/>
                        </a:lnSpc>
                        <a:spcAft>
                          <a:spcPts val="0"/>
                        </a:spcAft>
                      </a:pPr>
                      <a:r>
                        <a:rPr lang="en-US" sz="1800" dirty="0">
                          <a:latin typeface="Calibri" pitchFamily="34" charset="0"/>
                          <a:cs typeface="Calibri" pitchFamily="34" charset="0"/>
                        </a:rPr>
                        <a:t>1986-2005</a:t>
                      </a:r>
                      <a:endParaRPr lang="en-US" sz="1800" dirty="0">
                        <a:solidFill>
                          <a:srgbClr val="7030A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hMerge="1">
                  <a:txBody>
                    <a:bodyPr/>
                    <a:lstStyle/>
                    <a:p>
                      <a:endParaRPr lang="en-US"/>
                    </a:p>
                  </a:txBody>
                  <a:tcPr/>
                </a:tc>
                <a:tc gridSpan="2">
                  <a:txBody>
                    <a:bodyPr/>
                    <a:lstStyle/>
                    <a:p>
                      <a:pPr algn="ctr">
                        <a:lnSpc>
                          <a:spcPct val="115000"/>
                        </a:lnSpc>
                        <a:spcAft>
                          <a:spcPts val="0"/>
                        </a:spcAft>
                      </a:pPr>
                      <a:r>
                        <a:rPr lang="en-US" sz="1800">
                          <a:latin typeface="Calibri" pitchFamily="34" charset="0"/>
                          <a:cs typeface="Calibri" pitchFamily="34" charset="0"/>
                        </a:rPr>
                        <a:t>2021-2040</a:t>
                      </a:r>
                      <a:endParaRPr lang="en-US" sz="1800">
                        <a:solidFill>
                          <a:srgbClr val="7030A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hMerge="1">
                  <a:txBody>
                    <a:bodyPr/>
                    <a:lstStyle/>
                    <a:p>
                      <a:endParaRPr lang="en-US"/>
                    </a:p>
                  </a:txBody>
                  <a:tcPr/>
                </a:tc>
                <a:tc gridSpan="2">
                  <a:txBody>
                    <a:bodyPr/>
                    <a:lstStyle/>
                    <a:p>
                      <a:pPr algn="ctr">
                        <a:lnSpc>
                          <a:spcPct val="115000"/>
                        </a:lnSpc>
                        <a:spcAft>
                          <a:spcPts val="0"/>
                        </a:spcAft>
                      </a:pPr>
                      <a:r>
                        <a:rPr lang="en-US" sz="1800">
                          <a:latin typeface="Calibri" pitchFamily="34" charset="0"/>
                          <a:cs typeface="Calibri" pitchFamily="34" charset="0"/>
                        </a:rPr>
                        <a:t>2041-2060</a:t>
                      </a:r>
                      <a:endParaRPr lang="en-US" sz="1800">
                        <a:solidFill>
                          <a:srgbClr val="7030A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hMerge="1">
                  <a:txBody>
                    <a:bodyPr/>
                    <a:lstStyle/>
                    <a:p>
                      <a:endParaRPr lang="en-US"/>
                    </a:p>
                  </a:txBody>
                  <a:tcPr/>
                </a:tc>
                <a:tc gridSpan="2">
                  <a:txBody>
                    <a:bodyPr/>
                    <a:lstStyle/>
                    <a:p>
                      <a:pPr algn="ctr">
                        <a:lnSpc>
                          <a:spcPct val="115000"/>
                        </a:lnSpc>
                        <a:spcAft>
                          <a:spcPts val="0"/>
                        </a:spcAft>
                      </a:pPr>
                      <a:r>
                        <a:rPr lang="en-US" sz="1800">
                          <a:latin typeface="Calibri" pitchFamily="34" charset="0"/>
                          <a:cs typeface="Calibri" pitchFamily="34" charset="0"/>
                        </a:rPr>
                        <a:t>2080-2100</a:t>
                      </a:r>
                      <a:endParaRPr lang="en-US" sz="1800">
                        <a:solidFill>
                          <a:srgbClr val="7030A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236527">
                <a:tc vMerge="1">
                  <a:txBody>
                    <a:bodyPr/>
                    <a:lstStyle/>
                    <a:p>
                      <a:endParaRPr lang="en-US"/>
                    </a:p>
                  </a:txBody>
                  <a:tcPr/>
                </a:tc>
                <a:tc>
                  <a:txBody>
                    <a:bodyPr/>
                    <a:lstStyle/>
                    <a:p>
                      <a:pPr marL="71755" marR="71755" algn="ctr">
                        <a:lnSpc>
                          <a:spcPct val="115000"/>
                        </a:lnSpc>
                        <a:spcAft>
                          <a:spcPts val="0"/>
                        </a:spcAft>
                      </a:pPr>
                      <a:r>
                        <a:rPr lang="en-US" sz="1800" dirty="0" err="1">
                          <a:latin typeface="Calibri" pitchFamily="34" charset="0"/>
                          <a:cs typeface="Calibri" pitchFamily="34" charset="0"/>
                        </a:rPr>
                        <a:t>медијана</a:t>
                      </a:r>
                      <a:endParaRPr lang="en-US" sz="1800" dirty="0">
                        <a:solidFill>
                          <a:srgbClr val="7030A0"/>
                        </a:solidFill>
                        <a:latin typeface="Calibri" pitchFamily="34" charset="0"/>
                        <a:ea typeface="Calibri"/>
                        <a:cs typeface="Calibri" pitchFamily="34" charset="0"/>
                      </a:endParaRPr>
                    </a:p>
                  </a:txBody>
                  <a:tcPr marL="68580" marR="68580" marT="0" marB="0" vert="vert270" anchor="ctr">
                    <a:solidFill>
                      <a:schemeClr val="accent1">
                        <a:lumMod val="20000"/>
                        <a:lumOff val="80000"/>
                      </a:schemeClr>
                    </a:solidFill>
                  </a:tcPr>
                </a:tc>
                <a:tc>
                  <a:txBody>
                    <a:bodyPr/>
                    <a:lstStyle/>
                    <a:p>
                      <a:pPr marL="71755" marR="71755" algn="ctr">
                        <a:lnSpc>
                          <a:spcPct val="115000"/>
                        </a:lnSpc>
                        <a:spcAft>
                          <a:spcPts val="0"/>
                        </a:spcAft>
                      </a:pPr>
                      <a:r>
                        <a:rPr lang="en-US" sz="1800" dirty="0">
                          <a:latin typeface="Calibri" pitchFamily="34" charset="0"/>
                          <a:cs typeface="Calibri" pitchFamily="34" charset="0"/>
                        </a:rPr>
                        <a:t>75</a:t>
                      </a:r>
                      <a:r>
                        <a:rPr lang="sr-Cyrl-RS" sz="1800" dirty="0">
                          <a:latin typeface="Calibri" pitchFamily="34" charset="0"/>
                          <a:cs typeface="Calibri" pitchFamily="34" charset="0"/>
                        </a:rPr>
                        <a:t>. </a:t>
                      </a:r>
                      <a:r>
                        <a:rPr lang="en-US" sz="1800" dirty="0" err="1">
                          <a:latin typeface="Calibri" pitchFamily="34" charset="0"/>
                          <a:cs typeface="Calibri" pitchFamily="34" charset="0"/>
                        </a:rPr>
                        <a:t>перцентил</a:t>
                      </a:r>
                      <a:endParaRPr lang="en-US" sz="1800" dirty="0">
                        <a:solidFill>
                          <a:srgbClr val="7030A0"/>
                        </a:solidFill>
                        <a:latin typeface="Calibri" pitchFamily="34" charset="0"/>
                        <a:ea typeface="Calibri"/>
                        <a:cs typeface="Calibri" pitchFamily="34" charset="0"/>
                      </a:endParaRPr>
                    </a:p>
                  </a:txBody>
                  <a:tcPr marL="68580" marR="68580" marT="0" marB="0" vert="vert270" anchor="ctr">
                    <a:solidFill>
                      <a:schemeClr val="accent1">
                        <a:lumMod val="20000"/>
                        <a:lumOff val="80000"/>
                      </a:schemeClr>
                    </a:solidFill>
                  </a:tcPr>
                </a:tc>
                <a:tc>
                  <a:txBody>
                    <a:bodyPr/>
                    <a:lstStyle/>
                    <a:p>
                      <a:pPr marL="71755" marR="71755" algn="ctr">
                        <a:lnSpc>
                          <a:spcPct val="115000"/>
                        </a:lnSpc>
                        <a:spcAft>
                          <a:spcPts val="0"/>
                        </a:spcAft>
                      </a:pPr>
                      <a:r>
                        <a:rPr lang="en-US" sz="1800" dirty="0" err="1">
                          <a:latin typeface="Calibri" pitchFamily="34" charset="0"/>
                          <a:cs typeface="Calibri" pitchFamily="34" charset="0"/>
                        </a:rPr>
                        <a:t>медијана</a:t>
                      </a:r>
                      <a:endParaRPr lang="en-US" sz="1800" dirty="0">
                        <a:solidFill>
                          <a:srgbClr val="7030A0"/>
                        </a:solidFill>
                        <a:latin typeface="Calibri" pitchFamily="34" charset="0"/>
                        <a:ea typeface="Calibri"/>
                        <a:cs typeface="Calibri" pitchFamily="34" charset="0"/>
                      </a:endParaRPr>
                    </a:p>
                  </a:txBody>
                  <a:tcPr marL="68580" marR="68580" marT="0" marB="0" vert="vert270" anchor="ctr">
                    <a:solidFill>
                      <a:schemeClr val="accent1">
                        <a:lumMod val="20000"/>
                        <a:lumOff val="80000"/>
                      </a:schemeClr>
                    </a:solidFill>
                  </a:tcPr>
                </a:tc>
                <a:tc>
                  <a:txBody>
                    <a:bodyPr/>
                    <a:lstStyle/>
                    <a:p>
                      <a:pPr marL="71755" marR="71755" algn="ctr">
                        <a:lnSpc>
                          <a:spcPct val="115000"/>
                        </a:lnSpc>
                        <a:spcAft>
                          <a:spcPts val="0"/>
                        </a:spcAft>
                      </a:pPr>
                      <a:r>
                        <a:rPr lang="en-US" sz="1800" dirty="0">
                          <a:latin typeface="Calibri" pitchFamily="34" charset="0"/>
                          <a:cs typeface="Calibri" pitchFamily="34" charset="0"/>
                        </a:rPr>
                        <a:t>75</a:t>
                      </a:r>
                      <a:r>
                        <a:rPr lang="sr-Cyrl-RS" sz="1800" dirty="0">
                          <a:latin typeface="Calibri" pitchFamily="34" charset="0"/>
                          <a:cs typeface="Calibri" pitchFamily="34" charset="0"/>
                        </a:rPr>
                        <a:t>.</a:t>
                      </a:r>
                      <a:r>
                        <a:rPr lang="en-US" sz="1800" dirty="0">
                          <a:latin typeface="Calibri" pitchFamily="34" charset="0"/>
                          <a:cs typeface="Calibri" pitchFamily="34" charset="0"/>
                        </a:rPr>
                        <a:t> </a:t>
                      </a:r>
                      <a:r>
                        <a:rPr lang="en-US" sz="1800" dirty="0" err="1">
                          <a:latin typeface="Calibri" pitchFamily="34" charset="0"/>
                          <a:cs typeface="Calibri" pitchFamily="34" charset="0"/>
                        </a:rPr>
                        <a:t>перцентил</a:t>
                      </a:r>
                      <a:endParaRPr lang="en-US" sz="1800" dirty="0">
                        <a:solidFill>
                          <a:srgbClr val="7030A0"/>
                        </a:solidFill>
                        <a:latin typeface="Calibri" pitchFamily="34" charset="0"/>
                        <a:ea typeface="Calibri"/>
                        <a:cs typeface="Calibri" pitchFamily="34" charset="0"/>
                      </a:endParaRPr>
                    </a:p>
                  </a:txBody>
                  <a:tcPr marL="68580" marR="68580" marT="0" marB="0" vert="vert270" anchor="ctr">
                    <a:solidFill>
                      <a:schemeClr val="accent1">
                        <a:lumMod val="20000"/>
                        <a:lumOff val="80000"/>
                      </a:schemeClr>
                    </a:solidFill>
                  </a:tcPr>
                </a:tc>
                <a:tc>
                  <a:txBody>
                    <a:bodyPr/>
                    <a:lstStyle/>
                    <a:p>
                      <a:pPr marL="71755" marR="71755" algn="ctr">
                        <a:lnSpc>
                          <a:spcPct val="115000"/>
                        </a:lnSpc>
                        <a:spcAft>
                          <a:spcPts val="0"/>
                        </a:spcAft>
                      </a:pPr>
                      <a:r>
                        <a:rPr lang="en-US" sz="1800" dirty="0" err="1">
                          <a:latin typeface="Calibri" pitchFamily="34" charset="0"/>
                          <a:cs typeface="Calibri" pitchFamily="34" charset="0"/>
                        </a:rPr>
                        <a:t>медијана</a:t>
                      </a:r>
                      <a:endParaRPr lang="en-US" sz="1800" dirty="0">
                        <a:solidFill>
                          <a:srgbClr val="7030A0"/>
                        </a:solidFill>
                        <a:latin typeface="Calibri" pitchFamily="34" charset="0"/>
                        <a:ea typeface="Calibri"/>
                        <a:cs typeface="Calibri" pitchFamily="34" charset="0"/>
                      </a:endParaRPr>
                    </a:p>
                  </a:txBody>
                  <a:tcPr marL="68580" marR="68580" marT="0" marB="0" vert="vert270" anchor="ctr">
                    <a:solidFill>
                      <a:schemeClr val="accent1">
                        <a:lumMod val="20000"/>
                        <a:lumOff val="80000"/>
                      </a:schemeClr>
                    </a:solidFill>
                  </a:tcPr>
                </a:tc>
                <a:tc>
                  <a:txBody>
                    <a:bodyPr/>
                    <a:lstStyle/>
                    <a:p>
                      <a:pPr marL="71755" marR="71755" algn="ctr">
                        <a:lnSpc>
                          <a:spcPct val="115000"/>
                        </a:lnSpc>
                        <a:spcAft>
                          <a:spcPts val="0"/>
                        </a:spcAft>
                      </a:pPr>
                      <a:r>
                        <a:rPr lang="en-US" sz="1800" dirty="0">
                          <a:latin typeface="Calibri" pitchFamily="34" charset="0"/>
                          <a:cs typeface="Calibri" pitchFamily="34" charset="0"/>
                        </a:rPr>
                        <a:t>75</a:t>
                      </a:r>
                      <a:r>
                        <a:rPr lang="sr-Cyrl-RS" sz="1800" dirty="0">
                          <a:latin typeface="Calibri" pitchFamily="34" charset="0"/>
                          <a:cs typeface="Calibri" pitchFamily="34" charset="0"/>
                        </a:rPr>
                        <a:t>.</a:t>
                      </a:r>
                      <a:r>
                        <a:rPr lang="en-US" sz="1800" dirty="0">
                          <a:latin typeface="Calibri" pitchFamily="34" charset="0"/>
                          <a:cs typeface="Calibri" pitchFamily="34" charset="0"/>
                        </a:rPr>
                        <a:t> </a:t>
                      </a:r>
                      <a:r>
                        <a:rPr lang="en-US" sz="1800" dirty="0" err="1">
                          <a:latin typeface="Calibri" pitchFamily="34" charset="0"/>
                          <a:cs typeface="Calibri" pitchFamily="34" charset="0"/>
                        </a:rPr>
                        <a:t>перцентил</a:t>
                      </a:r>
                      <a:endParaRPr lang="en-US" sz="1800" dirty="0">
                        <a:solidFill>
                          <a:srgbClr val="7030A0"/>
                        </a:solidFill>
                        <a:latin typeface="Calibri" pitchFamily="34" charset="0"/>
                        <a:ea typeface="Calibri"/>
                        <a:cs typeface="Calibri" pitchFamily="34" charset="0"/>
                      </a:endParaRPr>
                    </a:p>
                  </a:txBody>
                  <a:tcPr marL="68580" marR="68580" marT="0" marB="0" vert="vert270" anchor="ctr">
                    <a:solidFill>
                      <a:schemeClr val="accent1">
                        <a:lumMod val="20000"/>
                        <a:lumOff val="80000"/>
                      </a:schemeClr>
                    </a:solidFill>
                  </a:tcPr>
                </a:tc>
                <a:tc>
                  <a:txBody>
                    <a:bodyPr/>
                    <a:lstStyle/>
                    <a:p>
                      <a:pPr marL="71755" marR="71755" algn="ctr">
                        <a:lnSpc>
                          <a:spcPct val="115000"/>
                        </a:lnSpc>
                        <a:spcAft>
                          <a:spcPts val="0"/>
                        </a:spcAft>
                      </a:pPr>
                      <a:r>
                        <a:rPr lang="en-US" sz="1800">
                          <a:latin typeface="Calibri" pitchFamily="34" charset="0"/>
                          <a:cs typeface="Calibri" pitchFamily="34" charset="0"/>
                        </a:rPr>
                        <a:t>медијана</a:t>
                      </a:r>
                      <a:endParaRPr lang="en-US" sz="1800">
                        <a:solidFill>
                          <a:srgbClr val="7030A0"/>
                        </a:solidFill>
                        <a:latin typeface="Calibri" pitchFamily="34" charset="0"/>
                        <a:ea typeface="Calibri"/>
                        <a:cs typeface="Calibri" pitchFamily="34" charset="0"/>
                      </a:endParaRPr>
                    </a:p>
                  </a:txBody>
                  <a:tcPr marL="68580" marR="68580" marT="0" marB="0" vert="vert270" anchor="ctr">
                    <a:solidFill>
                      <a:schemeClr val="accent1">
                        <a:lumMod val="20000"/>
                        <a:lumOff val="80000"/>
                      </a:schemeClr>
                    </a:solidFill>
                  </a:tcPr>
                </a:tc>
                <a:tc>
                  <a:txBody>
                    <a:bodyPr/>
                    <a:lstStyle/>
                    <a:p>
                      <a:pPr marL="71755" marR="71755" algn="ctr">
                        <a:lnSpc>
                          <a:spcPct val="115000"/>
                        </a:lnSpc>
                        <a:spcAft>
                          <a:spcPts val="0"/>
                        </a:spcAft>
                      </a:pPr>
                      <a:r>
                        <a:rPr lang="en-US" sz="1800" dirty="0">
                          <a:latin typeface="Calibri" pitchFamily="34" charset="0"/>
                          <a:cs typeface="Calibri" pitchFamily="34" charset="0"/>
                        </a:rPr>
                        <a:t>75</a:t>
                      </a:r>
                      <a:r>
                        <a:rPr lang="sr-Cyrl-RS" sz="1800" dirty="0">
                          <a:latin typeface="Calibri" pitchFamily="34" charset="0"/>
                          <a:cs typeface="Calibri" pitchFamily="34" charset="0"/>
                        </a:rPr>
                        <a:t>. </a:t>
                      </a:r>
                      <a:r>
                        <a:rPr lang="en-US" sz="1800" dirty="0" err="1">
                          <a:latin typeface="Calibri" pitchFamily="34" charset="0"/>
                          <a:cs typeface="Calibri" pitchFamily="34" charset="0"/>
                        </a:rPr>
                        <a:t>перцентил</a:t>
                      </a:r>
                      <a:endParaRPr lang="en-US" sz="1800" dirty="0">
                        <a:solidFill>
                          <a:srgbClr val="7030A0"/>
                        </a:solidFill>
                        <a:latin typeface="Calibri" pitchFamily="34" charset="0"/>
                        <a:ea typeface="Calibri"/>
                        <a:cs typeface="Calibri" pitchFamily="34" charset="0"/>
                      </a:endParaRPr>
                    </a:p>
                  </a:txBody>
                  <a:tcPr marL="68580" marR="68580" marT="0" marB="0" vert="vert270" anchor="ctr">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0002"/>
                  </a:ext>
                </a:extLst>
              </a:tr>
              <a:tr h="420182">
                <a:tc>
                  <a:txBody>
                    <a:bodyPr/>
                    <a:lstStyle/>
                    <a:p>
                      <a:pPr algn="ctr">
                        <a:lnSpc>
                          <a:spcPct val="115000"/>
                        </a:lnSpc>
                        <a:spcAft>
                          <a:spcPts val="0"/>
                        </a:spcAft>
                      </a:pPr>
                      <a:r>
                        <a:rPr lang="en-US" sz="1800" dirty="0" err="1">
                          <a:solidFill>
                            <a:srgbClr val="0070C0"/>
                          </a:solidFill>
                          <a:latin typeface="Calibri" pitchFamily="34" charset="0"/>
                          <a:ea typeface="Times New Roman"/>
                          <a:cs typeface="Calibri" pitchFamily="34" charset="0"/>
                        </a:rPr>
                        <a:t>Нишавски</a:t>
                      </a:r>
                      <a:r>
                        <a:rPr lang="en-US" sz="1800" dirty="0">
                          <a:solidFill>
                            <a:srgbClr val="0070C0"/>
                          </a:solidFill>
                          <a:latin typeface="Calibri" pitchFamily="34" charset="0"/>
                          <a:ea typeface="Times New Roman"/>
                          <a:cs typeface="Calibri" pitchFamily="34" charset="0"/>
                        </a:rPr>
                        <a:t> </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2450,5</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a:solidFill>
                            <a:srgbClr val="0070C0"/>
                          </a:solidFill>
                          <a:latin typeface="Calibri" pitchFamily="34" charset="0"/>
                          <a:ea typeface="Times New Roman"/>
                          <a:cs typeface="Calibri" pitchFamily="34" charset="0"/>
                        </a:rPr>
                        <a:t>2545,5</a:t>
                      </a:r>
                      <a:endParaRPr lang="en-US" sz="180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a:solidFill>
                            <a:srgbClr val="0070C0"/>
                          </a:solidFill>
                          <a:latin typeface="Calibri" pitchFamily="34" charset="0"/>
                          <a:ea typeface="Times New Roman"/>
                          <a:cs typeface="Calibri" pitchFamily="34" charset="0"/>
                        </a:rPr>
                        <a:t>2411,5</a:t>
                      </a:r>
                      <a:endParaRPr lang="en-US" sz="180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a:solidFill>
                            <a:srgbClr val="0070C0"/>
                          </a:solidFill>
                          <a:latin typeface="Calibri" pitchFamily="34" charset="0"/>
                          <a:ea typeface="Times New Roman"/>
                          <a:cs typeface="Calibri" pitchFamily="34" charset="0"/>
                        </a:rPr>
                        <a:t>2727,5</a:t>
                      </a:r>
                      <a:endParaRPr lang="en-US" sz="180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a:solidFill>
                            <a:srgbClr val="0070C0"/>
                          </a:solidFill>
                          <a:latin typeface="Calibri" pitchFamily="34" charset="0"/>
                          <a:ea typeface="Times New Roman"/>
                          <a:cs typeface="Calibri" pitchFamily="34" charset="0"/>
                        </a:rPr>
                        <a:t>2782,1</a:t>
                      </a:r>
                      <a:endParaRPr lang="en-US" sz="180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a:solidFill>
                            <a:srgbClr val="0070C0"/>
                          </a:solidFill>
                          <a:latin typeface="Calibri" pitchFamily="34" charset="0"/>
                          <a:ea typeface="Times New Roman"/>
                          <a:cs typeface="Calibri" pitchFamily="34" charset="0"/>
                        </a:rPr>
                        <a:t>2984,3</a:t>
                      </a:r>
                      <a:endParaRPr lang="en-US" sz="180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a:solidFill>
                            <a:srgbClr val="0070C0"/>
                          </a:solidFill>
                          <a:latin typeface="Calibri" pitchFamily="34" charset="0"/>
                          <a:ea typeface="Times New Roman"/>
                          <a:cs typeface="Calibri" pitchFamily="34" charset="0"/>
                        </a:rPr>
                        <a:t>3279,2</a:t>
                      </a:r>
                      <a:endParaRPr lang="en-US" sz="180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a:solidFill>
                            <a:srgbClr val="0070C0"/>
                          </a:solidFill>
                          <a:latin typeface="Calibri" pitchFamily="34" charset="0"/>
                          <a:ea typeface="Times New Roman"/>
                          <a:cs typeface="Calibri" pitchFamily="34" charset="0"/>
                        </a:rPr>
                        <a:t>3552,9</a:t>
                      </a:r>
                      <a:endParaRPr lang="en-US" sz="180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a:solidFill>
                            <a:srgbClr val="0070C0"/>
                          </a:solidFill>
                          <a:latin typeface="Calibri" pitchFamily="34" charset="0"/>
                          <a:ea typeface="Times New Roman"/>
                          <a:cs typeface="Calibri" pitchFamily="34" charset="0"/>
                        </a:rPr>
                        <a:t>70887</a:t>
                      </a:r>
                      <a:endParaRPr lang="en-US" sz="180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extLst>
                  <a:ext uri="{0D108BD9-81ED-4DB2-BD59-A6C34878D82A}">
                    <a16:rowId xmlns:a16="http://schemas.microsoft.com/office/drawing/2014/main" val="10003"/>
                  </a:ext>
                </a:extLst>
              </a:tr>
              <a:tr h="420182">
                <a:tc>
                  <a:txBody>
                    <a:bodyPr/>
                    <a:lstStyle/>
                    <a:p>
                      <a:pPr algn="ctr">
                        <a:lnSpc>
                          <a:spcPct val="115000"/>
                        </a:lnSpc>
                        <a:spcAft>
                          <a:spcPts val="0"/>
                        </a:spcAft>
                      </a:pPr>
                      <a:r>
                        <a:rPr lang="en-US" sz="1800" dirty="0" err="1">
                          <a:solidFill>
                            <a:srgbClr val="0070C0"/>
                          </a:solidFill>
                          <a:latin typeface="Calibri" pitchFamily="34" charset="0"/>
                          <a:ea typeface="Times New Roman"/>
                          <a:cs typeface="Calibri" pitchFamily="34" charset="0"/>
                        </a:rPr>
                        <a:t>Пиротски</a:t>
                      </a:r>
                      <a:r>
                        <a:rPr lang="en-US" sz="1800" dirty="0">
                          <a:solidFill>
                            <a:srgbClr val="0070C0"/>
                          </a:solidFill>
                          <a:latin typeface="Calibri" pitchFamily="34" charset="0"/>
                          <a:ea typeface="Times New Roman"/>
                          <a:cs typeface="Calibri" pitchFamily="34" charset="0"/>
                        </a:rPr>
                        <a:t> </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1724,8</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1819,7</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2050,3</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2260,4</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2496,6</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2664,3</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3242,0</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3351,5</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41004</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extLst>
                  <a:ext uri="{0D108BD9-81ED-4DB2-BD59-A6C34878D82A}">
                    <a16:rowId xmlns:a16="http://schemas.microsoft.com/office/drawing/2014/main" val="10004"/>
                  </a:ext>
                </a:extLst>
              </a:tr>
              <a:tr h="420182">
                <a:tc>
                  <a:txBody>
                    <a:bodyPr/>
                    <a:lstStyle/>
                    <a:p>
                      <a:pPr algn="ctr">
                        <a:lnSpc>
                          <a:spcPct val="115000"/>
                        </a:lnSpc>
                        <a:spcAft>
                          <a:spcPts val="0"/>
                        </a:spcAft>
                      </a:pPr>
                      <a:r>
                        <a:rPr lang="en-US" sz="1800">
                          <a:solidFill>
                            <a:srgbClr val="0070C0"/>
                          </a:solidFill>
                          <a:latin typeface="Calibri" pitchFamily="34" charset="0"/>
                          <a:ea typeface="Times New Roman"/>
                          <a:cs typeface="Calibri" pitchFamily="34" charset="0"/>
                        </a:rPr>
                        <a:t>Јабланички </a:t>
                      </a:r>
                      <a:endParaRPr lang="en-US" sz="180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FF0000"/>
                          </a:solidFill>
                          <a:latin typeface="Calibri" pitchFamily="34" charset="0"/>
                          <a:ea typeface="Times New Roman"/>
                          <a:cs typeface="Calibri" pitchFamily="34" charset="0"/>
                        </a:rPr>
                        <a:t>3120,0</a:t>
                      </a:r>
                      <a:endParaRPr lang="en-US" sz="1800" dirty="0">
                        <a:solidFill>
                          <a:srgbClr val="FF000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FF0000"/>
                          </a:solidFill>
                          <a:latin typeface="Calibri" pitchFamily="34" charset="0"/>
                          <a:ea typeface="Times New Roman"/>
                          <a:cs typeface="Calibri" pitchFamily="34" charset="0"/>
                        </a:rPr>
                        <a:t>3264,2</a:t>
                      </a:r>
                      <a:endParaRPr lang="en-US" sz="1800" dirty="0">
                        <a:solidFill>
                          <a:srgbClr val="FF000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FF0000"/>
                          </a:solidFill>
                          <a:latin typeface="Calibri" pitchFamily="34" charset="0"/>
                          <a:ea typeface="Times New Roman"/>
                          <a:cs typeface="Calibri" pitchFamily="34" charset="0"/>
                        </a:rPr>
                        <a:t>3108,1</a:t>
                      </a:r>
                      <a:endParaRPr lang="en-US" sz="1800" dirty="0">
                        <a:solidFill>
                          <a:srgbClr val="FF000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FF0000"/>
                          </a:solidFill>
                          <a:latin typeface="Calibri" pitchFamily="34" charset="0"/>
                          <a:ea typeface="Times New Roman"/>
                          <a:cs typeface="Calibri" pitchFamily="34" charset="0"/>
                        </a:rPr>
                        <a:t>3381,4</a:t>
                      </a:r>
                      <a:endParaRPr lang="en-US" sz="1800" dirty="0">
                        <a:solidFill>
                          <a:srgbClr val="FF000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FF0000"/>
                          </a:solidFill>
                          <a:latin typeface="Calibri" pitchFamily="34" charset="0"/>
                          <a:ea typeface="Times New Roman"/>
                          <a:cs typeface="Calibri" pitchFamily="34" charset="0"/>
                        </a:rPr>
                        <a:t>3488,7</a:t>
                      </a:r>
                      <a:endParaRPr lang="en-US" sz="1800" dirty="0">
                        <a:solidFill>
                          <a:srgbClr val="FF000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FF0000"/>
                          </a:solidFill>
                          <a:latin typeface="Calibri" pitchFamily="34" charset="0"/>
                          <a:ea typeface="Times New Roman"/>
                          <a:cs typeface="Calibri" pitchFamily="34" charset="0"/>
                        </a:rPr>
                        <a:t>3695,0</a:t>
                      </a:r>
                      <a:endParaRPr lang="en-US" sz="1800" dirty="0">
                        <a:solidFill>
                          <a:srgbClr val="FF000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FF0000"/>
                          </a:solidFill>
                          <a:latin typeface="Calibri" pitchFamily="34" charset="0"/>
                          <a:ea typeface="Times New Roman"/>
                          <a:cs typeface="Calibri" pitchFamily="34" charset="0"/>
                        </a:rPr>
                        <a:t>4010,3</a:t>
                      </a:r>
                      <a:endParaRPr lang="en-US" sz="1800" dirty="0">
                        <a:solidFill>
                          <a:srgbClr val="FF000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FF0000"/>
                          </a:solidFill>
                          <a:latin typeface="Calibri" pitchFamily="34" charset="0"/>
                          <a:ea typeface="Times New Roman"/>
                          <a:cs typeface="Calibri" pitchFamily="34" charset="0"/>
                        </a:rPr>
                        <a:t>4205,9</a:t>
                      </a:r>
                      <a:endParaRPr lang="en-US" sz="1800" dirty="0">
                        <a:solidFill>
                          <a:srgbClr val="FF000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a:solidFill>
                            <a:srgbClr val="0070C0"/>
                          </a:solidFill>
                          <a:latin typeface="Calibri" pitchFamily="34" charset="0"/>
                          <a:ea typeface="Times New Roman"/>
                          <a:cs typeface="Calibri" pitchFamily="34" charset="0"/>
                        </a:rPr>
                        <a:t>61019</a:t>
                      </a:r>
                      <a:endParaRPr lang="en-US" sz="180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extLst>
                  <a:ext uri="{0D108BD9-81ED-4DB2-BD59-A6C34878D82A}">
                    <a16:rowId xmlns:a16="http://schemas.microsoft.com/office/drawing/2014/main" val="10005"/>
                  </a:ext>
                </a:extLst>
              </a:tr>
              <a:tr h="420182">
                <a:tc>
                  <a:txBody>
                    <a:bodyPr/>
                    <a:lstStyle/>
                    <a:p>
                      <a:pPr algn="ctr">
                        <a:lnSpc>
                          <a:spcPct val="115000"/>
                        </a:lnSpc>
                        <a:spcAft>
                          <a:spcPts val="0"/>
                        </a:spcAft>
                      </a:pPr>
                      <a:r>
                        <a:rPr lang="en-US" sz="1800" dirty="0" err="1">
                          <a:solidFill>
                            <a:srgbClr val="0070C0"/>
                          </a:solidFill>
                          <a:latin typeface="Calibri" pitchFamily="34" charset="0"/>
                          <a:ea typeface="Times New Roman"/>
                          <a:cs typeface="Calibri" pitchFamily="34" charset="0"/>
                        </a:rPr>
                        <a:t>Пчињски</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2329,4</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2516,1</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2405,8</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2752,4</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2963,5</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3056,8</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3649,2</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3795,8</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tc>
                  <a:txBody>
                    <a:bodyPr/>
                    <a:lstStyle/>
                    <a:p>
                      <a:pPr algn="ctr">
                        <a:lnSpc>
                          <a:spcPct val="115000"/>
                        </a:lnSpc>
                        <a:spcAft>
                          <a:spcPts val="0"/>
                        </a:spcAft>
                      </a:pPr>
                      <a:r>
                        <a:rPr lang="en-US" sz="1800" dirty="0">
                          <a:solidFill>
                            <a:srgbClr val="0070C0"/>
                          </a:solidFill>
                          <a:latin typeface="Calibri" pitchFamily="34" charset="0"/>
                          <a:ea typeface="Times New Roman"/>
                          <a:cs typeface="Calibri" pitchFamily="34" charset="0"/>
                        </a:rPr>
                        <a:t>59398</a:t>
                      </a:r>
                      <a:endParaRPr lang="en-US" sz="1800" dirty="0">
                        <a:solidFill>
                          <a:srgbClr val="0070C0"/>
                        </a:solidFill>
                        <a:latin typeface="Calibri" pitchFamily="34" charset="0"/>
                        <a:ea typeface="Calibri"/>
                        <a:cs typeface="Calibri" pitchFamily="34" charset="0"/>
                      </a:endParaRPr>
                    </a:p>
                  </a:txBody>
                  <a:tcPr marL="68580" marR="68580" marT="0" marB="0" anchor="b">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7121"/>
            <a:ext cx="12192000" cy="4893647"/>
          </a:xfrm>
          <a:prstGeom prst="rect">
            <a:avLst/>
          </a:prstGeom>
        </p:spPr>
        <p:txBody>
          <a:bodyPr wrap="square">
            <a:spAutoFit/>
          </a:bodyPr>
          <a:lstStyle/>
          <a:p>
            <a:pPr fontAlgn="base">
              <a:spcBef>
                <a:spcPct val="0"/>
              </a:spcBef>
              <a:spcAft>
                <a:spcPct val="0"/>
              </a:spcAft>
            </a:pPr>
            <a:r>
              <a:rPr lang="en-US" altLang="ja-JP" sz="2400" b="1" dirty="0" err="1">
                <a:solidFill>
                  <a:srgbClr val="0468B1"/>
                </a:solidFill>
                <a:latin typeface="Calibri" pitchFamily="34" charset="0"/>
                <a:ea typeface="MS Mincho" pitchFamily="49" charset="-128"/>
                <a:cs typeface="Calibri" pitchFamily="34" charset="0"/>
              </a:rPr>
              <a:t>Регион</a:t>
            </a:r>
            <a:r>
              <a:rPr lang="en-US" altLang="ja-JP" sz="2400" b="1" dirty="0">
                <a:solidFill>
                  <a:srgbClr val="0468B1"/>
                </a:solidFill>
                <a:latin typeface="Calibri" pitchFamily="34" charset="0"/>
                <a:ea typeface="MS Mincho" pitchFamily="49" charset="-128"/>
                <a:cs typeface="Calibri" pitchFamily="34" charset="0"/>
              </a:rPr>
              <a:t> </a:t>
            </a:r>
            <a:r>
              <a:rPr lang="sr-Cyrl-RS" altLang="ja-JP" sz="2400" b="1" dirty="0">
                <a:solidFill>
                  <a:srgbClr val="0468B1"/>
                </a:solidFill>
                <a:latin typeface="Calibri" pitchFamily="34" charset="0"/>
                <a:ea typeface="MS Mincho" pitchFamily="49" charset="-128"/>
                <a:cs typeface="Calibri" pitchFamily="34" charset="0"/>
              </a:rPr>
              <a:t>јужне Србије  - промена потрошње воде култура заступљених у плодореду (евапотранспирација, ефективне падавине, дефицит воде)</a:t>
            </a:r>
            <a:endParaRPr lang="en-US" altLang="ja-JP" sz="2400" dirty="0">
              <a:solidFill>
                <a:srgbClr val="0468B1"/>
              </a:solidFill>
              <a:latin typeface="Calibri" pitchFamily="34" charset="0"/>
              <a:cs typeface="Calibri" pitchFamily="34" charset="0"/>
            </a:endParaRPr>
          </a:p>
          <a:p>
            <a:pPr lvl="0" indent="457200" fontAlgn="base">
              <a:spcBef>
                <a:spcPct val="0"/>
              </a:spcBef>
              <a:spcAft>
                <a:spcPct val="0"/>
              </a:spcAft>
            </a:pPr>
            <a:endParaRPr lang="en-US" altLang="ja-JP" sz="2400" dirty="0">
              <a:solidFill>
                <a:srgbClr val="0468B1"/>
              </a:solidFill>
              <a:latin typeface="Calibri" pitchFamily="34" charset="0"/>
              <a:cs typeface="Calibri" pitchFamily="34" charset="0"/>
            </a:endParaRPr>
          </a:p>
          <a:p>
            <a:pPr algn="just"/>
            <a:r>
              <a:rPr lang="en-US" altLang="ja-JP" sz="2400" dirty="0">
                <a:solidFill>
                  <a:srgbClr val="0468B1"/>
                </a:solidFill>
                <a:latin typeface="Calibri" pitchFamily="34" charset="0"/>
                <a:ea typeface="MS Mincho" pitchFamily="49" charset="-128"/>
                <a:cs typeface="Calibri" pitchFamily="34" charset="0"/>
              </a:rPr>
              <a:t>75. </a:t>
            </a:r>
            <a:r>
              <a:rPr lang="en-US" altLang="ja-JP" sz="2400" dirty="0" err="1">
                <a:solidFill>
                  <a:srgbClr val="0468B1"/>
                </a:solidFill>
                <a:latin typeface="Calibri" pitchFamily="34" charset="0"/>
                <a:ea typeface="MS Mincho" pitchFamily="49" charset="-128"/>
                <a:cs typeface="Calibri" pitchFamily="34" charset="0"/>
              </a:rPr>
              <a:t>перцентил</a:t>
            </a:r>
            <a:r>
              <a:rPr lang="en-US" altLang="ja-JP" sz="2400" dirty="0">
                <a:solidFill>
                  <a:srgbClr val="0468B1"/>
                </a:solidFill>
                <a:latin typeface="Calibri" pitchFamily="34" charset="0"/>
                <a:ea typeface="MS Mincho" pitchFamily="49" charset="-128"/>
                <a:cs typeface="Calibri" pitchFamily="34" charset="0"/>
              </a:rPr>
              <a:t> РФ-а </a:t>
            </a:r>
            <a:r>
              <a:rPr lang="en-US" altLang="ja-JP" sz="2400" dirty="0" err="1">
                <a:solidFill>
                  <a:srgbClr val="0468B1"/>
                </a:solidFill>
                <a:latin typeface="Calibri" pitchFamily="34" charset="0"/>
                <a:ea typeface="MS Mincho" pitchFamily="49" charset="-128"/>
                <a:cs typeface="Calibri" pitchFamily="34" charset="0"/>
              </a:rPr>
              <a:t>за</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просечне</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вредности</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евапотранспирације</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a:solidFill>
                  <a:srgbClr val="0468B1"/>
                </a:solidFill>
                <a:latin typeface="Calibri" pitchFamily="34" charset="0"/>
                <a:ea typeface="MS Mincho" pitchFamily="49" charset="-128"/>
                <a:cs typeface="Calibri" pitchFamily="34" charset="0"/>
                <a:sym typeface="Symbol" pitchFamily="18" charset="2"/>
              </a:rPr>
              <a:t></a:t>
            </a:r>
            <a:r>
              <a:rPr lang="en-US" altLang="ja-JP" sz="2400" dirty="0" err="1">
                <a:solidFill>
                  <a:srgbClr val="0468B1"/>
                </a:solidFill>
                <a:latin typeface="Calibri" pitchFamily="34" charset="0"/>
                <a:ea typeface="MS Mincho" pitchFamily="49" charset="-128"/>
                <a:cs typeface="Calibri" pitchFamily="34" charset="0"/>
              </a:rPr>
              <a:t>EТc</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ефективних</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падавина</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a:solidFill>
                  <a:srgbClr val="0468B1"/>
                </a:solidFill>
                <a:latin typeface="Calibri" pitchFamily="34" charset="0"/>
                <a:ea typeface="MS Mincho" pitchFamily="49" charset="-128"/>
                <a:cs typeface="Calibri" pitchFamily="34" charset="0"/>
                <a:sym typeface="Symbol" pitchFamily="18" charset="2"/>
              </a:rPr>
              <a:t></a:t>
            </a:r>
            <a:r>
              <a:rPr lang="en-US" altLang="ja-JP" sz="2400" dirty="0" err="1">
                <a:solidFill>
                  <a:srgbClr val="0468B1"/>
                </a:solidFill>
                <a:latin typeface="Calibri" pitchFamily="34" charset="0"/>
                <a:ea typeface="MS Mincho" pitchFamily="49" charset="-128"/>
                <a:cs typeface="Calibri" pitchFamily="34" charset="0"/>
              </a:rPr>
              <a:t>Pe</a:t>
            </a:r>
            <a:r>
              <a:rPr lang="en-US" altLang="ja-JP" sz="2400" dirty="0">
                <a:solidFill>
                  <a:srgbClr val="0468B1"/>
                </a:solidFill>
                <a:latin typeface="Calibri" pitchFamily="34" charset="0"/>
                <a:ea typeface="MS Mincho" pitchFamily="49" charset="-128"/>
                <a:cs typeface="Calibri" pitchFamily="34" charset="0"/>
              </a:rPr>
              <a:t>) и </a:t>
            </a:r>
            <a:r>
              <a:rPr lang="en-US" altLang="ja-JP" sz="2400" dirty="0" err="1">
                <a:solidFill>
                  <a:srgbClr val="0468B1"/>
                </a:solidFill>
                <a:latin typeface="Calibri" pitchFamily="34" charset="0"/>
                <a:ea typeface="MS Mincho" pitchFamily="49" charset="-128"/>
                <a:cs typeface="Calibri" pitchFamily="34" charset="0"/>
              </a:rPr>
              <a:t>дефицита</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воде</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a:solidFill>
                  <a:srgbClr val="0468B1"/>
                </a:solidFill>
                <a:latin typeface="Calibri" pitchFamily="34" charset="0"/>
                <a:ea typeface="MS Mincho" pitchFamily="49" charset="-128"/>
                <a:cs typeface="Calibri" pitchFamily="34" charset="0"/>
                <a:sym typeface="Symbol" pitchFamily="18" charset="2"/>
              </a:rPr>
              <a:t></a:t>
            </a:r>
            <a:r>
              <a:rPr lang="en-US" altLang="ja-JP" sz="2400" dirty="0">
                <a:solidFill>
                  <a:srgbClr val="0468B1"/>
                </a:solidFill>
                <a:latin typeface="Calibri" pitchFamily="34" charset="0"/>
                <a:ea typeface="MS Mincho" pitchFamily="49" charset="-128"/>
                <a:cs typeface="Calibri" pitchFamily="34" charset="0"/>
              </a:rPr>
              <a:t>In), </a:t>
            </a:r>
            <a:r>
              <a:rPr lang="en-US" altLang="ja-JP" sz="2400" dirty="0" err="1">
                <a:solidFill>
                  <a:srgbClr val="0468B1"/>
                </a:solidFill>
                <a:latin typeface="Calibri" pitchFamily="34" charset="0"/>
                <a:ea typeface="MS Mincho" pitchFamily="49" charset="-128"/>
                <a:cs typeface="Calibri" pitchFamily="34" charset="0"/>
              </a:rPr>
              <a:t>током</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вегетационог</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периода</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култура</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заступљених</a:t>
            </a:r>
            <a:r>
              <a:rPr lang="en-US" altLang="ja-JP" sz="2400" dirty="0">
                <a:solidFill>
                  <a:srgbClr val="0468B1"/>
                </a:solidFill>
                <a:latin typeface="Calibri" pitchFamily="34" charset="0"/>
                <a:ea typeface="MS Mincho" pitchFamily="49" charset="-128"/>
                <a:cs typeface="Calibri" pitchFamily="34" charset="0"/>
              </a:rPr>
              <a:t> у </a:t>
            </a:r>
            <a:r>
              <a:rPr lang="en-US" altLang="ja-JP" sz="2400" dirty="0" err="1">
                <a:solidFill>
                  <a:srgbClr val="0468B1"/>
                </a:solidFill>
                <a:latin typeface="Calibri" pitchFamily="34" charset="0"/>
                <a:ea typeface="MS Mincho" pitchFamily="49" charset="-128"/>
                <a:cs typeface="Calibri" pitchFamily="34" charset="0"/>
              </a:rPr>
              <a:t>плодореду</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износи</a:t>
            </a:r>
            <a:r>
              <a:rPr lang="en-US" altLang="ja-JP" sz="2400" dirty="0">
                <a:solidFill>
                  <a:srgbClr val="0468B1"/>
                </a:solidFill>
                <a:latin typeface="Calibri" pitchFamily="34" charset="0"/>
                <a:ea typeface="MS Mincho" pitchFamily="49" charset="-128"/>
                <a:cs typeface="Calibri" pitchFamily="34" charset="0"/>
              </a:rPr>
              <a:t> </a:t>
            </a:r>
            <a:r>
              <a:rPr lang="sr-Latn-RS" altLang="ja-JP" sz="2400" dirty="0">
                <a:solidFill>
                  <a:srgbClr val="0468B1"/>
                </a:solidFill>
                <a:latin typeface="Calibri" pitchFamily="34" charset="0"/>
                <a:ea typeface="MS Mincho" pitchFamily="49" charset="-128"/>
                <a:cs typeface="Calibri" pitchFamily="34" charset="0"/>
              </a:rPr>
              <a:t>490</a:t>
            </a:r>
            <a:r>
              <a:rPr lang="en-US" altLang="ja-JP" sz="2400" dirty="0">
                <a:solidFill>
                  <a:srgbClr val="0468B1"/>
                </a:solidFill>
                <a:latin typeface="Calibri" pitchFamily="34" charset="0"/>
                <a:ea typeface="MS Mincho" pitchFamily="49" charset="-128"/>
                <a:cs typeface="Calibri" pitchFamily="34" charset="0"/>
              </a:rPr>
              <a:t> mm, 2</a:t>
            </a:r>
            <a:r>
              <a:rPr lang="sr-Cyrl-RS" altLang="ja-JP" sz="2400" dirty="0">
                <a:solidFill>
                  <a:srgbClr val="0468B1"/>
                </a:solidFill>
                <a:latin typeface="Calibri" pitchFamily="34" charset="0"/>
                <a:ea typeface="MS Mincho" pitchFamily="49" charset="-128"/>
                <a:cs typeface="Calibri" pitchFamily="34" charset="0"/>
              </a:rPr>
              <a:t>79</a:t>
            </a:r>
            <a:r>
              <a:rPr lang="en-US" altLang="ja-JP" sz="2400" dirty="0">
                <a:solidFill>
                  <a:srgbClr val="0468B1"/>
                </a:solidFill>
                <a:latin typeface="Calibri" pitchFamily="34" charset="0"/>
                <a:ea typeface="MS Mincho" pitchFamily="49" charset="-128"/>
                <a:cs typeface="Calibri" pitchFamily="34" charset="0"/>
              </a:rPr>
              <a:t> mm и 2</a:t>
            </a:r>
            <a:r>
              <a:rPr lang="sr-Cyrl-RS" altLang="ja-JP" sz="2400" dirty="0">
                <a:solidFill>
                  <a:srgbClr val="0468B1"/>
                </a:solidFill>
                <a:latin typeface="Calibri" pitchFamily="34" charset="0"/>
                <a:ea typeface="MS Mincho" pitchFamily="49" charset="-128"/>
                <a:cs typeface="Calibri" pitchFamily="34" charset="0"/>
              </a:rPr>
              <a:t>30</a:t>
            </a:r>
            <a:r>
              <a:rPr lang="en-US" altLang="ja-JP" sz="2400" dirty="0">
                <a:solidFill>
                  <a:srgbClr val="0468B1"/>
                </a:solidFill>
                <a:latin typeface="Calibri" pitchFamily="34" charset="0"/>
                <a:ea typeface="MS Mincho" pitchFamily="49" charset="-128"/>
                <a:cs typeface="Calibri" pitchFamily="34" charset="0"/>
              </a:rPr>
              <a:t> mm, </a:t>
            </a:r>
            <a:r>
              <a:rPr lang="en-US" altLang="ja-JP" sz="2400" dirty="0" err="1">
                <a:solidFill>
                  <a:srgbClr val="0468B1"/>
                </a:solidFill>
                <a:latin typeface="Calibri" pitchFamily="34" charset="0"/>
                <a:ea typeface="MS Mincho" pitchFamily="49" charset="-128"/>
                <a:cs typeface="Calibri" pitchFamily="34" charset="0"/>
              </a:rPr>
              <a:t>редом</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Резултати</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a:solidFill>
                  <a:srgbClr val="0468B1"/>
                </a:solidFill>
                <a:latin typeface="Calibri" pitchFamily="34" charset="0"/>
                <a:ea typeface="MS Mincho" pitchFamily="49" charset="-128"/>
                <a:cs typeface="Calibri" pitchFamily="34" charset="0"/>
                <a:sym typeface="Symbol" pitchFamily="18" charset="2"/>
              </a:rPr>
              <a:t></a:t>
            </a:r>
            <a:r>
              <a:rPr lang="en-US" altLang="ja-JP" sz="2400" dirty="0">
                <a:solidFill>
                  <a:srgbClr val="0468B1"/>
                </a:solidFill>
                <a:latin typeface="Calibri" pitchFamily="34" charset="0"/>
                <a:ea typeface="MS Mincho" pitchFamily="49" charset="-128"/>
                <a:cs typeface="Calibri" pitchFamily="34" charset="0"/>
              </a:rPr>
              <a:t>In </a:t>
            </a:r>
            <a:r>
              <a:rPr lang="en-US" altLang="ja-JP" sz="2400" dirty="0" err="1">
                <a:solidFill>
                  <a:srgbClr val="0468B1"/>
                </a:solidFill>
                <a:latin typeface="Calibri" pitchFamily="34" charset="0"/>
                <a:ea typeface="MS Mincho" pitchFamily="49" charset="-128"/>
                <a:cs typeface="Calibri" pitchFamily="34" charset="0"/>
              </a:rPr>
              <a:t>показују</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да</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су</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најниже</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вредности</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код</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стрних</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жита</a:t>
            </a:r>
            <a:r>
              <a:rPr lang="en-US" altLang="ja-JP" sz="2400" dirty="0">
                <a:solidFill>
                  <a:srgbClr val="0468B1"/>
                </a:solidFill>
                <a:latin typeface="Calibri" pitchFamily="34" charset="0"/>
                <a:ea typeface="MS Mincho" pitchFamily="49" charset="-128"/>
                <a:cs typeface="Calibri" pitchFamily="34" charset="0"/>
              </a:rPr>
              <a:t> </a:t>
            </a:r>
            <a:r>
              <a:rPr lang="sr-Cyrl-RS" altLang="ja-JP" sz="2400" dirty="0">
                <a:solidFill>
                  <a:srgbClr val="0468B1"/>
                </a:solidFill>
                <a:latin typeface="Calibri" pitchFamily="34" charset="0"/>
                <a:ea typeface="MS Mincho" pitchFamily="49" charset="-128"/>
                <a:cs typeface="Calibri" pitchFamily="34" charset="0"/>
              </a:rPr>
              <a:t>суфицит </a:t>
            </a:r>
            <a:r>
              <a:rPr lang="en-US" altLang="ja-JP" sz="2400" dirty="0">
                <a:solidFill>
                  <a:srgbClr val="0468B1"/>
                </a:solidFill>
                <a:latin typeface="Calibri" pitchFamily="34" charset="0"/>
                <a:ea typeface="MS Mincho" pitchFamily="49" charset="-128"/>
                <a:cs typeface="Calibri" pitchFamily="34" charset="0"/>
              </a:rPr>
              <a:t>28 mm, а </a:t>
            </a:r>
            <a:r>
              <a:rPr lang="en-US" altLang="ja-JP" sz="2400" dirty="0" err="1">
                <a:solidFill>
                  <a:srgbClr val="0468B1"/>
                </a:solidFill>
                <a:latin typeface="Calibri" pitchFamily="34" charset="0"/>
                <a:ea typeface="MS Mincho" pitchFamily="49" charset="-128"/>
                <a:cs typeface="Calibri" pitchFamily="34" charset="0"/>
              </a:rPr>
              <a:t>највише</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код</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јабука</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крушака</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са</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травним</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покривачем</a:t>
            </a:r>
            <a:r>
              <a:rPr lang="en-US" altLang="ja-JP" sz="2400" dirty="0">
                <a:solidFill>
                  <a:srgbClr val="0468B1"/>
                </a:solidFill>
                <a:latin typeface="Calibri" pitchFamily="34" charset="0"/>
                <a:ea typeface="MS Mincho" pitchFamily="49" charset="-128"/>
                <a:cs typeface="Calibri" pitchFamily="34" charset="0"/>
              </a:rPr>
              <a:t> </a:t>
            </a:r>
            <a:r>
              <a:rPr lang="sr-Cyrl-RS" altLang="ja-JP" sz="2400" dirty="0">
                <a:solidFill>
                  <a:srgbClr val="0468B1"/>
                </a:solidFill>
                <a:latin typeface="Calibri" pitchFamily="34" charset="0"/>
                <a:ea typeface="MS Mincho" pitchFamily="49" charset="-128"/>
                <a:cs typeface="Calibri" pitchFamily="34" charset="0"/>
              </a:rPr>
              <a:t>око </a:t>
            </a:r>
            <a:r>
              <a:rPr lang="en-US" altLang="ja-JP" sz="2400" dirty="0">
                <a:solidFill>
                  <a:srgbClr val="0468B1"/>
                </a:solidFill>
                <a:latin typeface="Calibri" pitchFamily="34" charset="0"/>
                <a:ea typeface="MS Mincho" pitchFamily="49" charset="-128"/>
                <a:cs typeface="Calibri" pitchFamily="34" charset="0"/>
              </a:rPr>
              <a:t>5</a:t>
            </a:r>
            <a:r>
              <a:rPr lang="sr-Cyrl-RS" altLang="ja-JP" sz="2400" dirty="0">
                <a:solidFill>
                  <a:srgbClr val="0468B1"/>
                </a:solidFill>
                <a:latin typeface="Calibri" pitchFamily="34" charset="0"/>
                <a:ea typeface="MS Mincho" pitchFamily="49" charset="-128"/>
                <a:cs typeface="Calibri" pitchFamily="34" charset="0"/>
              </a:rPr>
              <a:t>60</a:t>
            </a:r>
            <a:r>
              <a:rPr lang="en-US" altLang="ja-JP" sz="2400" dirty="0">
                <a:solidFill>
                  <a:srgbClr val="0468B1"/>
                </a:solidFill>
                <a:latin typeface="Calibri" pitchFamily="34" charset="0"/>
                <a:ea typeface="MS Mincho" pitchFamily="49" charset="-128"/>
                <a:cs typeface="Calibri" pitchFamily="34" charset="0"/>
              </a:rPr>
              <a:t> mm</a:t>
            </a:r>
            <a:r>
              <a:rPr lang="sr-Cyrl-RS" altLang="ja-JP" sz="2400" dirty="0">
                <a:solidFill>
                  <a:srgbClr val="0468B1"/>
                </a:solidFill>
                <a:latin typeface="Calibri" pitchFamily="34" charset="0"/>
                <a:ea typeface="MS Mincho" pitchFamily="49" charset="-128"/>
                <a:cs typeface="Calibri" pitchFamily="34" charset="0"/>
              </a:rPr>
              <a:t>.</a:t>
            </a:r>
            <a:r>
              <a:rPr lang="sr-Cyrl-RS" altLang="ja-JP" sz="2400" b="1" dirty="0">
                <a:solidFill>
                  <a:srgbClr val="0468B1"/>
                </a:solidFill>
                <a:latin typeface="Calibri" pitchFamily="34" charset="0"/>
                <a:ea typeface="MS Mincho" pitchFamily="49" charset="-128"/>
                <a:cs typeface="Calibri" pitchFamily="34" charset="0"/>
              </a:rPr>
              <a:t> </a:t>
            </a:r>
          </a:p>
          <a:p>
            <a:pPr algn="just"/>
            <a:r>
              <a:rPr lang="sr-Cyrl-RS" altLang="ja-JP" sz="2400" b="1" dirty="0">
                <a:solidFill>
                  <a:srgbClr val="0468B1"/>
                </a:solidFill>
                <a:latin typeface="Calibri" pitchFamily="34" charset="0"/>
                <a:ea typeface="MS Mincho" pitchFamily="49" charset="-128"/>
                <a:cs typeface="Calibri" pitchFamily="34" charset="0"/>
              </a:rPr>
              <a:t>Просечна промена вредности </a:t>
            </a:r>
            <a:r>
              <a:rPr lang="sr-Cyrl-RS" sz="2400" b="1" dirty="0">
                <a:solidFill>
                  <a:srgbClr val="0468B1"/>
                </a:solidFill>
                <a:latin typeface="Calibri" pitchFamily="34" charset="0"/>
                <a:ea typeface="MS Mincho" pitchFamily="49" charset="-128"/>
                <a:cs typeface="Calibri" pitchFamily="34" charset="0"/>
              </a:rPr>
              <a:t>75. перцентила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en-US" altLang="ja-JP" sz="2400" b="1" dirty="0" err="1">
                <a:solidFill>
                  <a:srgbClr val="0468B1"/>
                </a:solidFill>
                <a:latin typeface="Calibri" pitchFamily="34" charset="0"/>
                <a:ea typeface="MS Mincho" pitchFamily="49" charset="-128"/>
                <a:cs typeface="Calibri" pitchFamily="34" charset="0"/>
              </a:rPr>
              <a:t>ЕТс</a:t>
            </a:r>
            <a:r>
              <a:rPr lang="en-US" altLang="ja-JP" sz="2400" b="1" dirty="0">
                <a:solidFill>
                  <a:srgbClr val="0468B1"/>
                </a:solidFill>
                <a:latin typeface="Calibri" pitchFamily="34" charset="0"/>
                <a:ea typeface="MS Mincho" pitchFamily="49" charset="-128"/>
                <a:cs typeface="Calibri" pitchFamily="34" charset="0"/>
              </a:rPr>
              <a:t> </a:t>
            </a:r>
            <a:r>
              <a:rPr lang="sr-Cyrl-RS" altLang="ja-JP" sz="2400" b="1" dirty="0">
                <a:solidFill>
                  <a:srgbClr val="0468B1"/>
                </a:solidFill>
                <a:latin typeface="Calibri" pitchFamily="34" charset="0"/>
                <a:ea typeface="MS Mincho" pitchFamily="49" charset="-128"/>
                <a:cs typeface="Calibri" pitchFamily="34" charset="0"/>
              </a:rPr>
              <a:t>у периоду будућности показује повећање од  7</a:t>
            </a:r>
            <a:r>
              <a:rPr lang="sr-Latn-RS" altLang="ja-JP" sz="2400" b="1" dirty="0">
                <a:solidFill>
                  <a:srgbClr val="0468B1"/>
                </a:solidFill>
                <a:latin typeface="Calibri" pitchFamily="34" charset="0"/>
                <a:ea typeface="MS Mincho" pitchFamily="49" charset="-128"/>
                <a:cs typeface="Calibri" pitchFamily="34" charset="0"/>
              </a:rPr>
              <a:t> mm</a:t>
            </a:r>
            <a:r>
              <a:rPr lang="sr-Cyrl-RS" altLang="ja-JP" sz="2400" b="1" dirty="0">
                <a:solidFill>
                  <a:srgbClr val="0468B1"/>
                </a:solidFill>
                <a:latin typeface="Calibri" pitchFamily="34" charset="0"/>
                <a:ea typeface="MS Mincho" pitchFamily="49" charset="-128"/>
                <a:cs typeface="Calibri" pitchFamily="34" charset="0"/>
              </a:rPr>
              <a:t> до 30</a:t>
            </a:r>
            <a:r>
              <a:rPr lang="sr-Latn-RS" altLang="ja-JP" sz="2400" b="1" dirty="0">
                <a:solidFill>
                  <a:srgbClr val="0468B1"/>
                </a:solidFill>
                <a:latin typeface="Calibri" pitchFamily="34" charset="0"/>
                <a:ea typeface="MS Mincho" pitchFamily="49" charset="-128"/>
                <a:cs typeface="Calibri" pitchFamily="34" charset="0"/>
              </a:rPr>
              <a:t>mm</a:t>
            </a:r>
            <a:r>
              <a:rPr lang="sr-Cyrl-RS" altLang="ja-JP" sz="2400" b="1" dirty="0">
                <a:solidFill>
                  <a:srgbClr val="0468B1"/>
                </a:solidFill>
                <a:latin typeface="Calibri" pitchFamily="34" charset="0"/>
                <a:ea typeface="MS Mincho" pitchFamily="49" charset="-128"/>
                <a:cs typeface="Calibri" pitchFamily="34" charset="0"/>
              </a:rPr>
              <a:t>. </a:t>
            </a:r>
          </a:p>
          <a:p>
            <a:pPr algn="just"/>
            <a:r>
              <a:rPr lang="sr-Cyrl-RS" altLang="ja-JP" sz="2400" b="1" dirty="0">
                <a:solidFill>
                  <a:srgbClr val="0468B1"/>
                </a:solidFill>
                <a:latin typeface="Calibri" pitchFamily="34" charset="0"/>
                <a:ea typeface="MS Mincho" pitchFamily="49" charset="-128"/>
                <a:cs typeface="Calibri" pitchFamily="34" charset="0"/>
              </a:rPr>
              <a:t>Промена вредности </a:t>
            </a:r>
            <a:r>
              <a:rPr lang="sr-Cyrl-RS" sz="2400" b="1" dirty="0">
                <a:solidFill>
                  <a:srgbClr val="0468B1"/>
                </a:solidFill>
                <a:latin typeface="Calibri" pitchFamily="34" charset="0"/>
                <a:ea typeface="MS Mincho" pitchFamily="49" charset="-128"/>
                <a:cs typeface="Calibri" pitchFamily="34" charset="0"/>
              </a:rPr>
              <a:t>75. перцентила </a:t>
            </a:r>
            <a:r>
              <a:rPr lang="en-US" altLang="ja-JP" sz="2400" b="1" dirty="0">
                <a:solidFill>
                  <a:srgbClr val="0468B1"/>
                </a:solidFill>
                <a:latin typeface="Calibri" pitchFamily="34" charset="0"/>
                <a:ea typeface="MS Mincho" pitchFamily="49" charset="-128"/>
                <a:cs typeface="Calibri" pitchFamily="34" charset="0"/>
                <a:sym typeface="Symbol" pitchFamily="18" charset="2"/>
              </a:rPr>
              <a:t></a:t>
            </a:r>
            <a:r>
              <a:rPr lang="en-US" altLang="ja-JP" sz="2400" b="1" dirty="0" err="1">
                <a:solidFill>
                  <a:srgbClr val="0468B1"/>
                </a:solidFill>
                <a:latin typeface="Calibri" pitchFamily="34" charset="0"/>
                <a:ea typeface="MS Mincho" pitchFamily="49" charset="-128"/>
                <a:cs typeface="Calibri" pitchFamily="34" charset="0"/>
              </a:rPr>
              <a:t>Pe</a:t>
            </a:r>
            <a:r>
              <a:rPr lang="en-US" altLang="ja-JP" sz="2400" b="1" dirty="0">
                <a:solidFill>
                  <a:srgbClr val="0468B1"/>
                </a:solidFill>
                <a:latin typeface="Calibri" pitchFamily="34" charset="0"/>
                <a:ea typeface="MS Mincho" pitchFamily="49" charset="-128"/>
                <a:cs typeface="Calibri" pitchFamily="34" charset="0"/>
              </a:rPr>
              <a:t> </a:t>
            </a:r>
            <a:r>
              <a:rPr lang="sr-Cyrl-RS" altLang="ja-JP" sz="2400" b="1" dirty="0">
                <a:solidFill>
                  <a:srgbClr val="0468B1"/>
                </a:solidFill>
                <a:latin typeface="Calibri" pitchFamily="34" charset="0"/>
                <a:ea typeface="MS Mincho" pitchFamily="49" charset="-128"/>
                <a:cs typeface="Calibri" pitchFamily="34" charset="0"/>
              </a:rPr>
              <a:t>у периоду будућности од 20</a:t>
            </a:r>
            <a:r>
              <a:rPr lang="sr-Latn-RS" altLang="ja-JP" sz="2400" b="1" dirty="0">
                <a:solidFill>
                  <a:srgbClr val="0468B1"/>
                </a:solidFill>
                <a:latin typeface="Calibri" pitchFamily="34" charset="0"/>
                <a:ea typeface="MS Mincho" pitchFamily="49" charset="-128"/>
                <a:cs typeface="Calibri" pitchFamily="34" charset="0"/>
              </a:rPr>
              <a:t> mm</a:t>
            </a:r>
            <a:r>
              <a:rPr lang="sr-Cyrl-RS" altLang="ja-JP" sz="2400" b="1" dirty="0">
                <a:solidFill>
                  <a:srgbClr val="0468B1"/>
                </a:solidFill>
                <a:latin typeface="Calibri" pitchFamily="34" charset="0"/>
                <a:ea typeface="MS Mincho" pitchFamily="49" charset="-128"/>
                <a:cs typeface="Calibri" pitchFamily="34" charset="0"/>
              </a:rPr>
              <a:t> повећања до смањења -6,95 </a:t>
            </a:r>
            <a:r>
              <a:rPr lang="sr-Latn-RS" altLang="ja-JP" sz="2400" b="1" dirty="0">
                <a:solidFill>
                  <a:srgbClr val="0468B1"/>
                </a:solidFill>
                <a:latin typeface="Calibri" pitchFamily="34" charset="0"/>
                <a:ea typeface="MS Mincho" pitchFamily="49" charset="-128"/>
                <a:cs typeface="Calibri" pitchFamily="34" charset="0"/>
              </a:rPr>
              <a:t>mm</a:t>
            </a:r>
            <a:r>
              <a:rPr lang="sr-Cyrl-RS" altLang="ja-JP" sz="2400" b="1" dirty="0">
                <a:solidFill>
                  <a:srgbClr val="0468B1"/>
                </a:solidFill>
                <a:latin typeface="Calibri" pitchFamily="34" charset="0"/>
                <a:ea typeface="MS Mincho" pitchFamily="49" charset="-128"/>
                <a:cs typeface="Calibri" pitchFamily="34" charset="0"/>
              </a:rPr>
              <a:t>. </a:t>
            </a:r>
          </a:p>
          <a:p>
            <a:pPr algn="just"/>
            <a:r>
              <a:rPr lang="sr-Cyrl-RS" altLang="ja-JP" sz="2400" b="1" dirty="0">
                <a:solidFill>
                  <a:srgbClr val="0468B1"/>
                </a:solidFill>
                <a:latin typeface="Calibri" pitchFamily="34" charset="0"/>
                <a:ea typeface="MS Mincho" pitchFamily="49" charset="-128"/>
                <a:cs typeface="Calibri" pitchFamily="34" charset="0"/>
              </a:rPr>
              <a:t>Промена вредности </a:t>
            </a:r>
            <a:r>
              <a:rPr lang="sr-Cyrl-RS" sz="2400" b="1" dirty="0">
                <a:solidFill>
                  <a:srgbClr val="0468B1"/>
                </a:solidFill>
                <a:latin typeface="Calibri" pitchFamily="34" charset="0"/>
                <a:ea typeface="MS Mincho" pitchFamily="49" charset="-128"/>
                <a:cs typeface="Calibri" pitchFamily="34" charset="0"/>
              </a:rPr>
              <a:t>75. перцентила </a:t>
            </a:r>
            <a:r>
              <a:rPr lang="en-US" sz="2400" dirty="0">
                <a:solidFill>
                  <a:srgbClr val="0468B1"/>
                </a:solidFill>
                <a:latin typeface="Calibri" pitchFamily="34" charset="0"/>
                <a:cs typeface="Calibri" pitchFamily="34" charset="0"/>
                <a:sym typeface="Symbol"/>
              </a:rPr>
              <a:t></a:t>
            </a:r>
            <a:r>
              <a:rPr lang="en-US" sz="2400" dirty="0">
                <a:solidFill>
                  <a:srgbClr val="0468B1"/>
                </a:solidFill>
                <a:latin typeface="Calibri" pitchFamily="34" charset="0"/>
                <a:cs typeface="Calibri" pitchFamily="34" charset="0"/>
              </a:rPr>
              <a:t>In </a:t>
            </a:r>
            <a:r>
              <a:rPr lang="sr-Cyrl-RS" altLang="ja-JP" sz="2400" b="1" dirty="0">
                <a:solidFill>
                  <a:srgbClr val="0468B1"/>
                </a:solidFill>
                <a:latin typeface="Calibri" pitchFamily="34" charset="0"/>
                <a:ea typeface="MS Mincho" pitchFamily="49" charset="-128"/>
                <a:cs typeface="Calibri" pitchFamily="34" charset="0"/>
              </a:rPr>
              <a:t>у периоду будућности од 1</a:t>
            </a:r>
            <a:r>
              <a:rPr lang="sr-Latn-RS" altLang="ja-JP" sz="2400" b="1" dirty="0">
                <a:solidFill>
                  <a:srgbClr val="0468B1"/>
                </a:solidFill>
                <a:latin typeface="Calibri" pitchFamily="34" charset="0"/>
                <a:ea typeface="MS Mincho" pitchFamily="49" charset="-128"/>
                <a:cs typeface="Calibri" pitchFamily="34" charset="0"/>
              </a:rPr>
              <a:t> mm</a:t>
            </a:r>
            <a:r>
              <a:rPr lang="sr-Cyrl-RS" altLang="ja-JP" sz="2400" b="1" dirty="0">
                <a:solidFill>
                  <a:srgbClr val="0468B1"/>
                </a:solidFill>
                <a:latin typeface="Calibri" pitchFamily="34" charset="0"/>
                <a:ea typeface="MS Mincho" pitchFamily="49" charset="-128"/>
                <a:cs typeface="Calibri" pitchFamily="34" charset="0"/>
              </a:rPr>
              <a:t> до 36</a:t>
            </a:r>
            <a:r>
              <a:rPr lang="sr-Latn-RS" altLang="ja-JP" sz="2400" b="1" dirty="0">
                <a:solidFill>
                  <a:srgbClr val="0468B1"/>
                </a:solidFill>
                <a:latin typeface="Calibri" pitchFamily="34" charset="0"/>
                <a:ea typeface="MS Mincho" pitchFamily="49" charset="-128"/>
                <a:cs typeface="Calibri" pitchFamily="34" charset="0"/>
              </a:rPr>
              <a:t> mm</a:t>
            </a:r>
            <a:r>
              <a:rPr lang="sr-Cyrl-RS" altLang="ja-JP" sz="2400" b="1" dirty="0">
                <a:solidFill>
                  <a:srgbClr val="0468B1"/>
                </a:solidFill>
                <a:latin typeface="Calibri" pitchFamily="34" charset="0"/>
                <a:ea typeface="MS Mincho" pitchFamily="49" charset="-128"/>
                <a:cs typeface="Calibri" pitchFamily="34" charset="0"/>
              </a:rPr>
              <a:t>.</a:t>
            </a:r>
            <a:endParaRPr lang="en-US" sz="2400" b="1" dirty="0">
              <a:solidFill>
                <a:srgbClr val="0468B1"/>
              </a:solidFill>
              <a:latin typeface="Calibri" pitchFamily="34" charset="0"/>
              <a:cs typeface="Calibri" pitchFamily="34" charset="0"/>
            </a:endParaRPr>
          </a:p>
        </p:txBody>
      </p:sp>
      <p:grpSp>
        <p:nvGrpSpPr>
          <p:cNvPr id="3" name="Group 2"/>
          <p:cNvGrpSpPr/>
          <p:nvPr/>
        </p:nvGrpSpPr>
        <p:grpSpPr>
          <a:xfrm>
            <a:off x="754309" y="0"/>
            <a:ext cx="5953166" cy="1447121"/>
            <a:chOff x="754309" y="0"/>
            <a:chExt cx="5953166" cy="1447121"/>
          </a:xfrm>
        </p:grpSpPr>
        <p:pic>
          <p:nvPicPr>
            <p:cNvPr id="4" name="Picture 3"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5" name="Picture 4"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 y="1149790"/>
          <a:ext cx="12191997" cy="5604042"/>
        </p:xfrm>
        <a:graphic>
          <a:graphicData uri="http://schemas.openxmlformats.org/drawingml/2006/table">
            <a:tbl>
              <a:tblPr>
                <a:tableStyleId>{35758FB7-9AC5-4552-8A53-C91805E547FA}</a:tableStyleId>
              </a:tblPr>
              <a:tblGrid>
                <a:gridCol w="1789850">
                  <a:extLst>
                    <a:ext uri="{9D8B030D-6E8A-4147-A177-3AD203B41FA5}">
                      <a16:colId xmlns:a16="http://schemas.microsoft.com/office/drawing/2014/main" val="20000"/>
                    </a:ext>
                  </a:extLst>
                </a:gridCol>
                <a:gridCol w="638585">
                  <a:extLst>
                    <a:ext uri="{9D8B030D-6E8A-4147-A177-3AD203B41FA5}">
                      <a16:colId xmlns:a16="http://schemas.microsoft.com/office/drawing/2014/main" val="20001"/>
                    </a:ext>
                  </a:extLst>
                </a:gridCol>
                <a:gridCol w="805252">
                  <a:extLst>
                    <a:ext uri="{9D8B030D-6E8A-4147-A177-3AD203B41FA5}">
                      <a16:colId xmlns:a16="http://schemas.microsoft.com/office/drawing/2014/main" val="20002"/>
                    </a:ext>
                  </a:extLst>
                </a:gridCol>
                <a:gridCol w="895831">
                  <a:extLst>
                    <a:ext uri="{9D8B030D-6E8A-4147-A177-3AD203B41FA5}">
                      <a16:colId xmlns:a16="http://schemas.microsoft.com/office/drawing/2014/main" val="20003"/>
                    </a:ext>
                  </a:extLst>
                </a:gridCol>
                <a:gridCol w="895831">
                  <a:extLst>
                    <a:ext uri="{9D8B030D-6E8A-4147-A177-3AD203B41FA5}">
                      <a16:colId xmlns:a16="http://schemas.microsoft.com/office/drawing/2014/main" val="20004"/>
                    </a:ext>
                  </a:extLst>
                </a:gridCol>
                <a:gridCol w="895831">
                  <a:extLst>
                    <a:ext uri="{9D8B030D-6E8A-4147-A177-3AD203B41FA5}">
                      <a16:colId xmlns:a16="http://schemas.microsoft.com/office/drawing/2014/main" val="20005"/>
                    </a:ext>
                  </a:extLst>
                </a:gridCol>
                <a:gridCol w="895831">
                  <a:extLst>
                    <a:ext uri="{9D8B030D-6E8A-4147-A177-3AD203B41FA5}">
                      <a16:colId xmlns:a16="http://schemas.microsoft.com/office/drawing/2014/main" val="20006"/>
                    </a:ext>
                  </a:extLst>
                </a:gridCol>
                <a:gridCol w="895831">
                  <a:extLst>
                    <a:ext uri="{9D8B030D-6E8A-4147-A177-3AD203B41FA5}">
                      <a16:colId xmlns:a16="http://schemas.microsoft.com/office/drawing/2014/main" val="20007"/>
                    </a:ext>
                  </a:extLst>
                </a:gridCol>
                <a:gridCol w="895831">
                  <a:extLst>
                    <a:ext uri="{9D8B030D-6E8A-4147-A177-3AD203B41FA5}">
                      <a16:colId xmlns:a16="http://schemas.microsoft.com/office/drawing/2014/main" val="20008"/>
                    </a:ext>
                  </a:extLst>
                </a:gridCol>
                <a:gridCol w="895831">
                  <a:extLst>
                    <a:ext uri="{9D8B030D-6E8A-4147-A177-3AD203B41FA5}">
                      <a16:colId xmlns:a16="http://schemas.microsoft.com/office/drawing/2014/main" val="20009"/>
                    </a:ext>
                  </a:extLst>
                </a:gridCol>
                <a:gridCol w="895831">
                  <a:extLst>
                    <a:ext uri="{9D8B030D-6E8A-4147-A177-3AD203B41FA5}">
                      <a16:colId xmlns:a16="http://schemas.microsoft.com/office/drawing/2014/main" val="20010"/>
                    </a:ext>
                  </a:extLst>
                </a:gridCol>
                <a:gridCol w="895831">
                  <a:extLst>
                    <a:ext uri="{9D8B030D-6E8A-4147-A177-3AD203B41FA5}">
                      <a16:colId xmlns:a16="http://schemas.microsoft.com/office/drawing/2014/main" val="20011"/>
                    </a:ext>
                  </a:extLst>
                </a:gridCol>
                <a:gridCol w="895831">
                  <a:extLst>
                    <a:ext uri="{9D8B030D-6E8A-4147-A177-3AD203B41FA5}">
                      <a16:colId xmlns:a16="http://schemas.microsoft.com/office/drawing/2014/main" val="20012"/>
                    </a:ext>
                  </a:extLst>
                </a:gridCol>
              </a:tblGrid>
              <a:tr h="151937">
                <a:tc gridSpan="13">
                  <a:txBody>
                    <a:bodyPr/>
                    <a:lstStyle/>
                    <a:p>
                      <a:pPr algn="ctr">
                        <a:lnSpc>
                          <a:spcPct val="115000"/>
                        </a:lnSpc>
                        <a:spcAft>
                          <a:spcPts val="0"/>
                        </a:spcAft>
                      </a:pPr>
                      <a:r>
                        <a:rPr lang="en-US" sz="1100" dirty="0" err="1">
                          <a:solidFill>
                            <a:srgbClr val="7030A0"/>
                          </a:solidFill>
                          <a:latin typeface="Calibri" pitchFamily="34" charset="0"/>
                          <a:cs typeface="Calibri" pitchFamily="34" charset="0"/>
                        </a:rPr>
                        <a:t>Регион</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јужне</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Србије</a:t>
                      </a:r>
                      <a:r>
                        <a:rPr lang="en-US" sz="1100" dirty="0">
                          <a:solidFill>
                            <a:srgbClr val="7030A0"/>
                          </a:solidFill>
                          <a:latin typeface="Calibri" pitchFamily="34" charset="0"/>
                          <a:cs typeface="Calibri" pitchFamily="34" charset="0"/>
                        </a:rPr>
                        <a:t> (75. </a:t>
                      </a:r>
                      <a:r>
                        <a:rPr lang="en-US" sz="1100" dirty="0" err="1">
                          <a:solidFill>
                            <a:srgbClr val="7030A0"/>
                          </a:solidFill>
                          <a:latin typeface="Calibri" pitchFamily="34" charset="0"/>
                          <a:cs typeface="Calibri" pitchFamily="34" charset="0"/>
                        </a:rPr>
                        <a:t>перцентил</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вредности</a:t>
                      </a:r>
                      <a:r>
                        <a:rPr lang="en-US" sz="1100" dirty="0">
                          <a:solidFill>
                            <a:srgbClr val="7030A0"/>
                          </a:solidFill>
                          <a:latin typeface="Calibri" pitchFamily="34" charset="0"/>
                          <a:cs typeface="Calibri" pitchFamily="34" charset="0"/>
                        </a:rPr>
                        <a:t>)</a:t>
                      </a:r>
                      <a:endParaRPr lang="en-US" sz="1100" dirty="0">
                        <a:solidFill>
                          <a:srgbClr val="7030A0"/>
                        </a:solidFill>
                        <a:latin typeface="Calibri" pitchFamily="34" charset="0"/>
                        <a:ea typeface="Calibri"/>
                        <a:cs typeface="Calibri" pitchFamily="34" charset="0"/>
                      </a:endParaRPr>
                    </a:p>
                  </a:txBody>
                  <a:tcPr marL="46499" marR="46499"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3874">
                <a:tc rowSpan="2">
                  <a:txBody>
                    <a:bodyPr/>
                    <a:lstStyle/>
                    <a:p>
                      <a:pPr algn="ctr">
                        <a:lnSpc>
                          <a:spcPct val="115000"/>
                        </a:lnSpc>
                        <a:spcAft>
                          <a:spcPts val="0"/>
                        </a:spcAft>
                      </a:pPr>
                      <a:r>
                        <a:rPr lang="en-US" sz="1100" dirty="0" err="1">
                          <a:solidFill>
                            <a:srgbClr val="7030A0"/>
                          </a:solidFill>
                          <a:latin typeface="Calibri" pitchFamily="34" charset="0"/>
                          <a:cs typeface="Calibri" pitchFamily="34" charset="0"/>
                        </a:rPr>
                        <a:t>Култура</a:t>
                      </a:r>
                      <a:endParaRPr lang="en-US" sz="1100" dirty="0">
                        <a:solidFill>
                          <a:srgbClr val="7030A0"/>
                        </a:solidFill>
                        <a:latin typeface="Calibri" pitchFamily="34" charset="0"/>
                        <a:ea typeface="Calibri"/>
                        <a:cs typeface="Calibri" pitchFamily="34" charset="0"/>
                      </a:endParaRPr>
                    </a:p>
                  </a:txBody>
                  <a:tcPr marL="46499" marR="46499" marT="0" marB="0" anchor="ctr"/>
                </a:tc>
                <a:tc gridSpan="3">
                  <a:txBody>
                    <a:bodyPr/>
                    <a:lstStyle/>
                    <a:p>
                      <a:pPr algn="ctr">
                        <a:lnSpc>
                          <a:spcPct val="115000"/>
                        </a:lnSpc>
                        <a:spcAft>
                          <a:spcPts val="0"/>
                        </a:spcAft>
                      </a:pPr>
                      <a:r>
                        <a:rPr lang="en-US" sz="1100" dirty="0" err="1">
                          <a:solidFill>
                            <a:srgbClr val="7030A0"/>
                          </a:solidFill>
                          <a:latin typeface="Calibri" pitchFamily="34" charset="0"/>
                          <a:cs typeface="Calibri" pitchFamily="34" charset="0"/>
                        </a:rPr>
                        <a:t>Просек</a:t>
                      </a:r>
                      <a:r>
                        <a:rPr lang="en-US" sz="1100" dirty="0">
                          <a:solidFill>
                            <a:srgbClr val="7030A0"/>
                          </a:solidFill>
                          <a:latin typeface="Calibri" pitchFamily="34" charset="0"/>
                          <a:cs typeface="Calibri" pitchFamily="34" charset="0"/>
                        </a:rPr>
                        <a:t> 1986-2005</a:t>
                      </a:r>
                    </a:p>
                    <a:p>
                      <a:pPr algn="ctr">
                        <a:lnSpc>
                          <a:spcPct val="115000"/>
                        </a:lnSpc>
                        <a:spcAft>
                          <a:spcPts val="0"/>
                        </a:spcAft>
                      </a:pPr>
                      <a:r>
                        <a:rPr lang="en-US" sz="1100" dirty="0">
                          <a:solidFill>
                            <a:srgbClr val="7030A0"/>
                          </a:solidFill>
                          <a:latin typeface="Calibri" pitchFamily="34" charset="0"/>
                          <a:cs typeface="Calibri" pitchFamily="34" charset="0"/>
                        </a:rPr>
                        <a:t>75. </a:t>
                      </a:r>
                      <a:r>
                        <a:rPr lang="en-US" sz="1100" dirty="0" err="1">
                          <a:solidFill>
                            <a:srgbClr val="7030A0"/>
                          </a:solidFill>
                          <a:latin typeface="Calibri" pitchFamily="34" charset="0"/>
                          <a:cs typeface="Calibri" pitchFamily="34" charset="0"/>
                        </a:rPr>
                        <a:t>перцентил</a:t>
                      </a:r>
                      <a:endParaRPr lang="en-US" sz="1100" dirty="0">
                        <a:solidFill>
                          <a:srgbClr val="7030A0"/>
                        </a:solidFill>
                        <a:latin typeface="Calibri" pitchFamily="34" charset="0"/>
                        <a:ea typeface="Calibri"/>
                        <a:cs typeface="Calibri" pitchFamily="34" charset="0"/>
                      </a:endParaRPr>
                    </a:p>
                  </a:txBody>
                  <a:tcPr marL="46499" marR="46499" marT="0" marB="0" anchor="ct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n-US" sz="1100" dirty="0" err="1">
                          <a:solidFill>
                            <a:srgbClr val="7030A0"/>
                          </a:solidFill>
                          <a:latin typeface="Calibri" pitchFamily="34" charset="0"/>
                          <a:cs typeface="Calibri" pitchFamily="34" charset="0"/>
                        </a:rPr>
                        <a:t>Просек</a:t>
                      </a:r>
                      <a:r>
                        <a:rPr lang="en-US" sz="1100" dirty="0">
                          <a:solidFill>
                            <a:srgbClr val="7030A0"/>
                          </a:solidFill>
                          <a:latin typeface="Calibri" pitchFamily="34" charset="0"/>
                          <a:cs typeface="Calibri" pitchFamily="34" charset="0"/>
                        </a:rPr>
                        <a:t> 2021-2040</a:t>
                      </a:r>
                    </a:p>
                    <a:p>
                      <a:pPr algn="ctr">
                        <a:lnSpc>
                          <a:spcPct val="115000"/>
                        </a:lnSpc>
                        <a:spcAft>
                          <a:spcPts val="0"/>
                        </a:spcAft>
                      </a:pPr>
                      <a:r>
                        <a:rPr lang="en-US" sz="1100" dirty="0">
                          <a:solidFill>
                            <a:srgbClr val="7030A0"/>
                          </a:solidFill>
                          <a:latin typeface="Calibri" pitchFamily="34" charset="0"/>
                          <a:cs typeface="Calibri" pitchFamily="34" charset="0"/>
                        </a:rPr>
                        <a:t>75. </a:t>
                      </a:r>
                      <a:r>
                        <a:rPr lang="en-US" sz="1100" dirty="0" err="1">
                          <a:solidFill>
                            <a:srgbClr val="7030A0"/>
                          </a:solidFill>
                          <a:latin typeface="Calibri" pitchFamily="34" charset="0"/>
                          <a:cs typeface="Calibri" pitchFamily="34" charset="0"/>
                        </a:rPr>
                        <a:t>перцентил</a:t>
                      </a:r>
                      <a:endParaRPr lang="en-US" sz="1100" dirty="0">
                        <a:solidFill>
                          <a:srgbClr val="7030A0"/>
                        </a:solidFill>
                        <a:latin typeface="Calibri" pitchFamily="34" charset="0"/>
                        <a:ea typeface="Calibri"/>
                        <a:cs typeface="Calibri" pitchFamily="34" charset="0"/>
                      </a:endParaRPr>
                    </a:p>
                  </a:txBody>
                  <a:tcPr marL="46499" marR="46499" marT="0" marB="0" anchor="ct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n-US" sz="1100">
                          <a:solidFill>
                            <a:srgbClr val="7030A0"/>
                          </a:solidFill>
                          <a:latin typeface="Calibri" pitchFamily="34" charset="0"/>
                          <a:cs typeface="Calibri" pitchFamily="34" charset="0"/>
                        </a:rPr>
                        <a:t>Просек 2041-2060</a:t>
                      </a:r>
                    </a:p>
                    <a:p>
                      <a:pPr algn="ctr">
                        <a:lnSpc>
                          <a:spcPct val="115000"/>
                        </a:lnSpc>
                        <a:spcAft>
                          <a:spcPts val="0"/>
                        </a:spcAft>
                      </a:pPr>
                      <a:r>
                        <a:rPr lang="en-US" sz="1100">
                          <a:solidFill>
                            <a:srgbClr val="7030A0"/>
                          </a:solidFill>
                          <a:latin typeface="Calibri" pitchFamily="34" charset="0"/>
                          <a:cs typeface="Calibri" pitchFamily="34" charset="0"/>
                        </a:rPr>
                        <a:t>75. перцентил</a:t>
                      </a:r>
                      <a:endParaRPr lang="en-US" sz="1100">
                        <a:solidFill>
                          <a:srgbClr val="7030A0"/>
                        </a:solidFill>
                        <a:latin typeface="Calibri" pitchFamily="34" charset="0"/>
                        <a:ea typeface="Calibri"/>
                        <a:cs typeface="Calibri" pitchFamily="34" charset="0"/>
                      </a:endParaRPr>
                    </a:p>
                  </a:txBody>
                  <a:tcPr marL="46499" marR="46499" marT="0" marB="0" anchor="ct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n-US" sz="1100">
                          <a:solidFill>
                            <a:srgbClr val="7030A0"/>
                          </a:solidFill>
                          <a:latin typeface="Calibri" pitchFamily="34" charset="0"/>
                          <a:cs typeface="Calibri" pitchFamily="34" charset="0"/>
                        </a:rPr>
                        <a:t>Просек 2080-2100</a:t>
                      </a:r>
                    </a:p>
                    <a:p>
                      <a:pPr algn="ctr">
                        <a:lnSpc>
                          <a:spcPct val="115000"/>
                        </a:lnSpc>
                        <a:spcAft>
                          <a:spcPts val="0"/>
                        </a:spcAft>
                      </a:pPr>
                      <a:r>
                        <a:rPr lang="en-US" sz="1100">
                          <a:solidFill>
                            <a:srgbClr val="7030A0"/>
                          </a:solidFill>
                          <a:latin typeface="Calibri" pitchFamily="34" charset="0"/>
                          <a:cs typeface="Calibri" pitchFamily="34" charset="0"/>
                        </a:rPr>
                        <a:t>75. перцентил</a:t>
                      </a:r>
                      <a:endParaRPr lang="en-US" sz="1100">
                        <a:solidFill>
                          <a:srgbClr val="7030A0"/>
                        </a:solidFill>
                        <a:latin typeface="Calibri" pitchFamily="34" charset="0"/>
                        <a:ea typeface="Calibri"/>
                        <a:cs typeface="Calibri" pitchFamily="34" charset="0"/>
                      </a:endParaRPr>
                    </a:p>
                  </a:txBody>
                  <a:tcPr marL="46499" marR="464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06034">
                <a:tc vMerge="1">
                  <a:txBody>
                    <a:bodyPr/>
                    <a:lstStyle/>
                    <a:p>
                      <a:endParaRPr lang="en-US"/>
                    </a:p>
                  </a:txBody>
                  <a:tcPr/>
                </a:tc>
                <a:tc>
                  <a:txBody>
                    <a:bodyPr/>
                    <a:lstStyle/>
                    <a:p>
                      <a:pPr algn="ctr">
                        <a:lnSpc>
                          <a:spcPct val="115000"/>
                        </a:lnSpc>
                        <a:spcAft>
                          <a:spcPts val="0"/>
                        </a:spcAft>
                      </a:pPr>
                      <a:r>
                        <a:rPr lang="en-US" sz="1100">
                          <a:solidFill>
                            <a:srgbClr val="7030A0"/>
                          </a:solidFill>
                          <a:latin typeface="Calibri" pitchFamily="34" charset="0"/>
                          <a:cs typeface="Calibri" pitchFamily="34" charset="0"/>
                        </a:rPr>
                        <a:t>ΣETc (mm)</a:t>
                      </a:r>
                      <a:endParaRPr lang="en-US" sz="110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dirty="0" err="1">
                          <a:solidFill>
                            <a:srgbClr val="7030A0"/>
                          </a:solidFill>
                          <a:latin typeface="Calibri" pitchFamily="34" charset="0"/>
                          <a:cs typeface="Calibri" pitchFamily="34" charset="0"/>
                        </a:rPr>
                        <a:t>ΣPe</a:t>
                      </a:r>
                      <a:r>
                        <a:rPr lang="en-US" sz="1100" dirty="0">
                          <a:solidFill>
                            <a:srgbClr val="7030A0"/>
                          </a:solidFill>
                          <a:latin typeface="Calibri" pitchFamily="34" charset="0"/>
                          <a:cs typeface="Calibri" pitchFamily="34" charset="0"/>
                        </a:rPr>
                        <a:t> (mm)</a:t>
                      </a:r>
                      <a:endParaRPr lang="en-US" sz="110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dirty="0" err="1">
                          <a:solidFill>
                            <a:srgbClr val="7030A0"/>
                          </a:solidFill>
                          <a:latin typeface="Calibri" pitchFamily="34" charset="0"/>
                          <a:cs typeface="Calibri" pitchFamily="34" charset="0"/>
                        </a:rPr>
                        <a:t>ΣIn</a:t>
                      </a:r>
                      <a:r>
                        <a:rPr lang="en-US" sz="1100" dirty="0">
                          <a:solidFill>
                            <a:srgbClr val="7030A0"/>
                          </a:solidFill>
                          <a:latin typeface="Calibri" pitchFamily="34" charset="0"/>
                          <a:cs typeface="Calibri" pitchFamily="34" charset="0"/>
                        </a:rPr>
                        <a:t> (mm)</a:t>
                      </a:r>
                      <a:endParaRPr lang="en-US" sz="110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a:solidFill>
                            <a:srgbClr val="7030A0"/>
                          </a:solidFill>
                          <a:latin typeface="Calibri" pitchFamily="34" charset="0"/>
                          <a:cs typeface="Calibri" pitchFamily="34" charset="0"/>
                        </a:rPr>
                        <a:t>ΣETc (mm)</a:t>
                      </a:r>
                      <a:endParaRPr lang="en-US" sz="110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dirty="0" err="1">
                          <a:solidFill>
                            <a:srgbClr val="7030A0"/>
                          </a:solidFill>
                          <a:latin typeface="Calibri" pitchFamily="34" charset="0"/>
                          <a:cs typeface="Calibri" pitchFamily="34" charset="0"/>
                        </a:rPr>
                        <a:t>ΣPe</a:t>
                      </a:r>
                      <a:r>
                        <a:rPr lang="en-US" sz="1100" dirty="0">
                          <a:solidFill>
                            <a:srgbClr val="7030A0"/>
                          </a:solidFill>
                          <a:latin typeface="Calibri" pitchFamily="34" charset="0"/>
                          <a:cs typeface="Calibri" pitchFamily="34" charset="0"/>
                        </a:rPr>
                        <a:t> (mm)</a:t>
                      </a:r>
                      <a:endParaRPr lang="en-US" sz="110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a:solidFill>
                            <a:srgbClr val="7030A0"/>
                          </a:solidFill>
                          <a:latin typeface="Calibri" pitchFamily="34" charset="0"/>
                          <a:cs typeface="Calibri" pitchFamily="34" charset="0"/>
                        </a:rPr>
                        <a:t>ΣIn (mm)</a:t>
                      </a:r>
                      <a:endParaRPr lang="en-US" sz="110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a:solidFill>
                            <a:srgbClr val="7030A0"/>
                          </a:solidFill>
                          <a:latin typeface="Calibri" pitchFamily="34" charset="0"/>
                          <a:cs typeface="Calibri" pitchFamily="34" charset="0"/>
                        </a:rPr>
                        <a:t>ΣETc (mm)</a:t>
                      </a:r>
                      <a:endParaRPr lang="en-US" sz="110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a:solidFill>
                            <a:srgbClr val="7030A0"/>
                          </a:solidFill>
                          <a:latin typeface="Calibri" pitchFamily="34" charset="0"/>
                          <a:cs typeface="Calibri" pitchFamily="34" charset="0"/>
                        </a:rPr>
                        <a:t>ΣPe (mm)</a:t>
                      </a:r>
                      <a:endParaRPr lang="en-US" sz="110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a:solidFill>
                            <a:srgbClr val="7030A0"/>
                          </a:solidFill>
                          <a:latin typeface="Calibri" pitchFamily="34" charset="0"/>
                          <a:cs typeface="Calibri" pitchFamily="34" charset="0"/>
                        </a:rPr>
                        <a:t>ΣIn (mm)</a:t>
                      </a:r>
                      <a:endParaRPr lang="en-US" sz="110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a:solidFill>
                            <a:srgbClr val="7030A0"/>
                          </a:solidFill>
                          <a:latin typeface="Calibri" pitchFamily="34" charset="0"/>
                          <a:cs typeface="Calibri" pitchFamily="34" charset="0"/>
                        </a:rPr>
                        <a:t>ΣETc (mm)</a:t>
                      </a:r>
                      <a:endParaRPr lang="en-US" sz="110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a:solidFill>
                            <a:srgbClr val="7030A0"/>
                          </a:solidFill>
                          <a:latin typeface="Calibri" pitchFamily="34" charset="0"/>
                          <a:cs typeface="Calibri" pitchFamily="34" charset="0"/>
                        </a:rPr>
                        <a:t>ΣPe (mm)</a:t>
                      </a:r>
                      <a:endParaRPr lang="en-US" sz="110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a:solidFill>
                            <a:srgbClr val="7030A0"/>
                          </a:solidFill>
                          <a:latin typeface="Calibri" pitchFamily="34" charset="0"/>
                          <a:cs typeface="Calibri" pitchFamily="34" charset="0"/>
                        </a:rPr>
                        <a:t>ΣIn (mm)</a:t>
                      </a:r>
                      <a:endParaRPr lang="en-US" sz="1100">
                        <a:solidFill>
                          <a:srgbClr val="7030A0"/>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02"/>
                  </a:ext>
                </a:extLst>
              </a:tr>
              <a:tr h="151937">
                <a:tc>
                  <a:txBody>
                    <a:bodyPr/>
                    <a:lstStyle/>
                    <a:p>
                      <a:pPr algn="ctr">
                        <a:lnSpc>
                          <a:spcPct val="115000"/>
                        </a:lnSpc>
                        <a:spcAft>
                          <a:spcPts val="0"/>
                        </a:spcAft>
                      </a:pPr>
                      <a:r>
                        <a:rPr lang="en-US" sz="1100" dirty="0" err="1">
                          <a:solidFill>
                            <a:srgbClr val="7030A0"/>
                          </a:solidFill>
                          <a:latin typeface="Calibri" pitchFamily="34" charset="0"/>
                          <a:cs typeface="Calibri" pitchFamily="34" charset="0"/>
                        </a:rPr>
                        <a:t>Кукуруз</a:t>
                      </a:r>
                      <a:endParaRPr lang="en-US" sz="110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619,7</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294,6</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353,0</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633,9</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293,6</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375,1</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655,2</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264,7</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425,1</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714,5</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247,2</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509,9</a:t>
                      </a:r>
                      <a:endParaRPr lang="en-US" sz="1100" b="0" dirty="0">
                        <a:solidFill>
                          <a:srgbClr val="7030A0"/>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03"/>
                  </a:ext>
                </a:extLst>
              </a:tr>
              <a:tr h="151937">
                <a:tc>
                  <a:txBody>
                    <a:bodyPr/>
                    <a:lstStyle/>
                    <a:p>
                      <a:pPr algn="ctr">
                        <a:lnSpc>
                          <a:spcPct val="115000"/>
                        </a:lnSpc>
                        <a:spcAft>
                          <a:spcPts val="0"/>
                        </a:spcAft>
                      </a:pPr>
                      <a:r>
                        <a:rPr lang="en-US" sz="1100" dirty="0" err="1">
                          <a:solidFill>
                            <a:srgbClr val="7030A0"/>
                          </a:solidFill>
                          <a:latin typeface="Calibri" pitchFamily="34" charset="0"/>
                          <a:cs typeface="Calibri" pitchFamily="34" charset="0"/>
                        </a:rPr>
                        <a:t>Стрна</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жита</a:t>
                      </a:r>
                      <a:endParaRPr lang="en-US" sz="110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381,5</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427,0</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50000"/>
                            </a:schemeClr>
                          </a:solidFill>
                          <a:latin typeface="Calibri" pitchFamily="34" charset="0"/>
                          <a:cs typeface="Calibri" pitchFamily="34" charset="0"/>
                        </a:rPr>
                        <a:t>-28,3</a:t>
                      </a:r>
                      <a:endParaRPr lang="en-US" sz="11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420,6</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439,1</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50000"/>
                            </a:schemeClr>
                          </a:solidFill>
                          <a:latin typeface="Calibri" pitchFamily="34" charset="0"/>
                          <a:cs typeface="Calibri" pitchFamily="34" charset="0"/>
                        </a:rPr>
                        <a:t>17,3</a:t>
                      </a:r>
                      <a:endParaRPr lang="en-US" sz="11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435,6</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459,0</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50000"/>
                            </a:schemeClr>
                          </a:solidFill>
                          <a:latin typeface="Calibri" pitchFamily="34" charset="0"/>
                          <a:cs typeface="Calibri" pitchFamily="34" charset="0"/>
                        </a:rPr>
                        <a:t>25,3</a:t>
                      </a:r>
                      <a:endParaRPr lang="en-US" sz="11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449,0</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485,2</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50000"/>
                            </a:schemeClr>
                          </a:solidFill>
                          <a:latin typeface="Calibri" pitchFamily="34" charset="0"/>
                          <a:cs typeface="Calibri" pitchFamily="34" charset="0"/>
                        </a:rPr>
                        <a:t>6,5</a:t>
                      </a:r>
                      <a:endParaRPr lang="en-US" sz="1100" b="1" dirty="0">
                        <a:solidFill>
                          <a:schemeClr val="accent6">
                            <a:lumMod val="50000"/>
                          </a:schemeClr>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04"/>
                  </a:ext>
                </a:extLst>
              </a:tr>
              <a:tr h="151937">
                <a:tc>
                  <a:txBody>
                    <a:bodyPr/>
                    <a:lstStyle/>
                    <a:p>
                      <a:pPr algn="ctr">
                        <a:lnSpc>
                          <a:spcPct val="115000"/>
                        </a:lnSpc>
                        <a:spcAft>
                          <a:spcPts val="0"/>
                        </a:spcAft>
                      </a:pPr>
                      <a:r>
                        <a:rPr lang="en-US" sz="1100" dirty="0" err="1">
                          <a:solidFill>
                            <a:srgbClr val="7030A0"/>
                          </a:solidFill>
                          <a:latin typeface="Calibri" pitchFamily="34" charset="0"/>
                          <a:cs typeface="Calibri" pitchFamily="34" charset="0"/>
                        </a:rPr>
                        <a:t>Сунцокрет</a:t>
                      </a:r>
                      <a:endParaRPr lang="en-US" sz="110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50000"/>
                            </a:schemeClr>
                          </a:solidFill>
                          <a:latin typeface="Calibri" pitchFamily="34" charset="0"/>
                          <a:cs typeface="Calibri" pitchFamily="34" charset="0"/>
                        </a:rPr>
                        <a:t>225,4</a:t>
                      </a:r>
                      <a:endParaRPr lang="en-US" sz="11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119,7</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114,9</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287,2</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147,1</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153,4</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480,7</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233,7</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271,9</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50000"/>
                            </a:schemeClr>
                          </a:solidFill>
                          <a:latin typeface="Calibri" pitchFamily="34" charset="0"/>
                          <a:cs typeface="Calibri" pitchFamily="34" charset="0"/>
                        </a:rPr>
                        <a:t>218,8</a:t>
                      </a:r>
                      <a:endParaRPr lang="en-US" sz="11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99,6</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133,0</a:t>
                      </a:r>
                      <a:endParaRPr lang="en-US" sz="1100" b="0">
                        <a:solidFill>
                          <a:srgbClr val="7030A0"/>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05"/>
                  </a:ext>
                </a:extLst>
              </a:tr>
              <a:tr h="151937">
                <a:tc>
                  <a:txBody>
                    <a:bodyPr/>
                    <a:lstStyle/>
                    <a:p>
                      <a:pPr algn="ctr">
                        <a:lnSpc>
                          <a:spcPct val="115000"/>
                        </a:lnSpc>
                        <a:spcAft>
                          <a:spcPts val="0"/>
                        </a:spcAft>
                      </a:pPr>
                      <a:r>
                        <a:rPr lang="en-US" sz="1100">
                          <a:solidFill>
                            <a:srgbClr val="7030A0"/>
                          </a:solidFill>
                          <a:latin typeface="Calibri" pitchFamily="34" charset="0"/>
                          <a:cs typeface="Calibri" pitchFamily="34" charset="0"/>
                        </a:rPr>
                        <a:t>Шећерна репа</a:t>
                      </a:r>
                      <a:endParaRPr lang="en-US" sz="110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262,1</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50000"/>
                            </a:schemeClr>
                          </a:solidFill>
                          <a:latin typeface="Calibri" pitchFamily="34" charset="0"/>
                          <a:cs typeface="Calibri" pitchFamily="34" charset="0"/>
                        </a:rPr>
                        <a:t>104,7</a:t>
                      </a:r>
                      <a:endParaRPr lang="en-US" sz="11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163,2</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50000"/>
                            </a:schemeClr>
                          </a:solidFill>
                          <a:latin typeface="Calibri" pitchFamily="34" charset="0"/>
                          <a:cs typeface="Calibri" pitchFamily="34" charset="0"/>
                        </a:rPr>
                        <a:t>268,7</a:t>
                      </a:r>
                      <a:endParaRPr lang="en-US" sz="11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50000"/>
                            </a:schemeClr>
                          </a:solidFill>
                          <a:latin typeface="Calibri" pitchFamily="34" charset="0"/>
                          <a:cs typeface="Calibri" pitchFamily="34" charset="0"/>
                        </a:rPr>
                        <a:t>108,6</a:t>
                      </a:r>
                      <a:endParaRPr lang="en-US" sz="11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174,3</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823,9</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315,7</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549,6</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224,9</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50000"/>
                            </a:schemeClr>
                          </a:solidFill>
                          <a:latin typeface="Calibri" pitchFamily="34" charset="0"/>
                          <a:cs typeface="Calibri" pitchFamily="34" charset="0"/>
                        </a:rPr>
                        <a:t>71,5</a:t>
                      </a:r>
                      <a:endParaRPr lang="en-US" sz="11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161,4</a:t>
                      </a:r>
                      <a:endParaRPr lang="en-US" sz="1100" b="0">
                        <a:solidFill>
                          <a:srgbClr val="7030A0"/>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06"/>
                  </a:ext>
                </a:extLst>
              </a:tr>
              <a:tr h="151937">
                <a:tc>
                  <a:txBody>
                    <a:bodyPr/>
                    <a:lstStyle/>
                    <a:p>
                      <a:pPr algn="ctr">
                        <a:lnSpc>
                          <a:spcPct val="115000"/>
                        </a:lnSpc>
                        <a:spcAft>
                          <a:spcPts val="0"/>
                        </a:spcAft>
                      </a:pPr>
                      <a:r>
                        <a:rPr lang="en-US" sz="1100" dirty="0" err="1">
                          <a:solidFill>
                            <a:srgbClr val="7030A0"/>
                          </a:solidFill>
                          <a:latin typeface="Calibri" pitchFamily="34" charset="0"/>
                          <a:cs typeface="Calibri" pitchFamily="34" charset="0"/>
                        </a:rPr>
                        <a:t>Ливаде</a:t>
                      </a:r>
                      <a:r>
                        <a:rPr lang="en-US" sz="1100" dirty="0">
                          <a:solidFill>
                            <a:srgbClr val="7030A0"/>
                          </a:solidFill>
                          <a:latin typeface="Calibri" pitchFamily="34" charset="0"/>
                          <a:cs typeface="Calibri" pitchFamily="34" charset="0"/>
                        </a:rPr>
                        <a:t> и </a:t>
                      </a:r>
                      <a:r>
                        <a:rPr lang="en-US" sz="1100" dirty="0" err="1">
                          <a:solidFill>
                            <a:srgbClr val="7030A0"/>
                          </a:solidFill>
                          <a:latin typeface="Calibri" pitchFamily="34" charset="0"/>
                          <a:cs typeface="Calibri" pitchFamily="34" charset="0"/>
                        </a:rPr>
                        <a:t>пашњаци</a:t>
                      </a:r>
                      <a:endParaRPr lang="en-US" sz="110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410,2</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270,1</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161,2</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433,2</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277,4</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189,3</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443,5</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259,2</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213,9</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472,4</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250,0</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257,3</a:t>
                      </a:r>
                      <a:endParaRPr lang="en-US" sz="1100" b="0">
                        <a:solidFill>
                          <a:srgbClr val="7030A0"/>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07"/>
                  </a:ext>
                </a:extLst>
              </a:tr>
              <a:tr h="151937">
                <a:tc>
                  <a:txBody>
                    <a:bodyPr/>
                    <a:lstStyle/>
                    <a:p>
                      <a:pPr algn="ctr">
                        <a:lnSpc>
                          <a:spcPct val="115000"/>
                        </a:lnSpc>
                        <a:spcAft>
                          <a:spcPts val="0"/>
                        </a:spcAft>
                      </a:pPr>
                      <a:r>
                        <a:rPr lang="en-US" sz="1100" dirty="0" err="1">
                          <a:solidFill>
                            <a:srgbClr val="7030A0"/>
                          </a:solidFill>
                          <a:latin typeface="Calibri" pitchFamily="34" charset="0"/>
                          <a:cs typeface="Calibri" pitchFamily="34" charset="0"/>
                        </a:rPr>
                        <a:t>Винова</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лоза</a:t>
                      </a:r>
                      <a:endParaRPr lang="en-US" sz="110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577,6</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387,0</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216,8</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592,8</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388,1</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245,0</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612,1</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370,2</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299,5</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667,4</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353,7</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382,1</a:t>
                      </a:r>
                      <a:endParaRPr lang="en-US" sz="1100" b="0">
                        <a:solidFill>
                          <a:srgbClr val="7030A0"/>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08"/>
                  </a:ext>
                </a:extLst>
              </a:tr>
              <a:tr h="303874">
                <a:tc>
                  <a:txBody>
                    <a:bodyPr/>
                    <a:lstStyle/>
                    <a:p>
                      <a:pPr algn="ctr">
                        <a:lnSpc>
                          <a:spcPct val="115000"/>
                        </a:lnSpc>
                        <a:spcAft>
                          <a:spcPts val="0"/>
                        </a:spcAft>
                      </a:pPr>
                      <a:r>
                        <a:rPr lang="en-US" sz="1100" dirty="0" err="1">
                          <a:solidFill>
                            <a:srgbClr val="7030A0"/>
                          </a:solidFill>
                          <a:latin typeface="Calibri" pitchFamily="34" charset="0"/>
                          <a:cs typeface="Calibri" pitchFamily="34" charset="0"/>
                        </a:rPr>
                        <a:t>Јабука</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крушка</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шљива</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без</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траве</a:t>
                      </a:r>
                      <a:r>
                        <a:rPr lang="en-US" sz="1100" dirty="0">
                          <a:solidFill>
                            <a:srgbClr val="7030A0"/>
                          </a:solidFill>
                          <a:latin typeface="Calibri" pitchFamily="34" charset="0"/>
                          <a:cs typeface="Calibri" pitchFamily="34" charset="0"/>
                        </a:rPr>
                        <a:t>)</a:t>
                      </a:r>
                      <a:endParaRPr lang="en-US" sz="110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732,7</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387,0</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372,1</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752,9</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388,1</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401,4</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776,9</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370,2</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464,8</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847,6</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353,7</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560,1</a:t>
                      </a:r>
                      <a:endParaRPr lang="en-US" sz="1100" b="0">
                        <a:solidFill>
                          <a:srgbClr val="7030A0"/>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09"/>
                  </a:ext>
                </a:extLst>
              </a:tr>
              <a:tr h="309051">
                <a:tc>
                  <a:txBody>
                    <a:bodyPr/>
                    <a:lstStyle/>
                    <a:p>
                      <a:pPr algn="ctr">
                        <a:lnSpc>
                          <a:spcPct val="115000"/>
                        </a:lnSpc>
                        <a:spcAft>
                          <a:spcPts val="0"/>
                        </a:spcAft>
                      </a:pPr>
                      <a:r>
                        <a:rPr lang="en-US" sz="1100" dirty="0" err="1">
                          <a:solidFill>
                            <a:srgbClr val="7030A0"/>
                          </a:solidFill>
                          <a:latin typeface="Calibri" pitchFamily="34" charset="0"/>
                          <a:cs typeface="Calibri" pitchFamily="34" charset="0"/>
                        </a:rPr>
                        <a:t>Јабука</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крушка</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шљива</a:t>
                      </a:r>
                      <a:r>
                        <a:rPr lang="en-US" sz="1100" dirty="0">
                          <a:solidFill>
                            <a:srgbClr val="7030A0"/>
                          </a:solidFill>
                          <a:latin typeface="Calibri" pitchFamily="34" charset="0"/>
                          <a:cs typeface="Calibri" pitchFamily="34" charset="0"/>
                        </a:rPr>
                        <a:t>...(</a:t>
                      </a:r>
                      <a:r>
                        <a:rPr lang="en-US" sz="1100" dirty="0" err="1">
                          <a:solidFill>
                            <a:srgbClr val="7030A0"/>
                          </a:solidFill>
                          <a:latin typeface="Calibri" pitchFamily="34" charset="0"/>
                          <a:cs typeface="Calibri" pitchFamily="34" charset="0"/>
                        </a:rPr>
                        <a:t>затрављен</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воћњак</a:t>
                      </a:r>
                      <a:r>
                        <a:rPr lang="en-US" sz="1100" dirty="0">
                          <a:solidFill>
                            <a:srgbClr val="7030A0"/>
                          </a:solidFill>
                          <a:latin typeface="Calibri" pitchFamily="34" charset="0"/>
                          <a:cs typeface="Calibri" pitchFamily="34" charset="0"/>
                        </a:rPr>
                        <a:t>)</a:t>
                      </a:r>
                      <a:endParaRPr lang="en-US" sz="110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920,5</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387,0</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559,9</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945,8</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388,1</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590,8</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976,1</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370,2</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662,5</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1064,5</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353,7</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774,8</a:t>
                      </a:r>
                      <a:endParaRPr lang="en-US" sz="1100" b="1" dirty="0">
                        <a:solidFill>
                          <a:srgbClr val="FF0000"/>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10"/>
                  </a:ext>
                </a:extLst>
              </a:tr>
              <a:tr h="206034">
                <a:tc>
                  <a:txBody>
                    <a:bodyPr/>
                    <a:lstStyle/>
                    <a:p>
                      <a:pPr algn="ctr">
                        <a:lnSpc>
                          <a:spcPct val="115000"/>
                        </a:lnSpc>
                        <a:spcAft>
                          <a:spcPts val="0"/>
                        </a:spcAft>
                      </a:pPr>
                      <a:r>
                        <a:rPr lang="en-US" sz="1100" dirty="0" err="1">
                          <a:solidFill>
                            <a:srgbClr val="7030A0"/>
                          </a:solidFill>
                          <a:latin typeface="Calibri" pitchFamily="34" charset="0"/>
                          <a:cs typeface="Calibri" pitchFamily="34" charset="0"/>
                        </a:rPr>
                        <a:t>Кајсија</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бресква</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без</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траве</a:t>
                      </a:r>
                      <a:r>
                        <a:rPr lang="en-US" sz="1100" dirty="0">
                          <a:solidFill>
                            <a:srgbClr val="7030A0"/>
                          </a:solidFill>
                          <a:latin typeface="Calibri" pitchFamily="34" charset="0"/>
                          <a:cs typeface="Calibri" pitchFamily="34" charset="0"/>
                        </a:rPr>
                        <a:t>)</a:t>
                      </a:r>
                      <a:endParaRPr lang="en-US" sz="110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418,5</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263,7</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176,3</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450,3</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264,5</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208,6</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460,4</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258,1</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237,7</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484,5</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255,4</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259,8</a:t>
                      </a:r>
                      <a:endParaRPr lang="en-US" sz="1100" b="0">
                        <a:solidFill>
                          <a:srgbClr val="7030A0"/>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11"/>
                  </a:ext>
                </a:extLst>
              </a:tr>
              <a:tr h="303874">
                <a:tc>
                  <a:txBody>
                    <a:bodyPr/>
                    <a:lstStyle/>
                    <a:p>
                      <a:pPr algn="ctr">
                        <a:lnSpc>
                          <a:spcPct val="115000"/>
                        </a:lnSpc>
                        <a:spcAft>
                          <a:spcPts val="0"/>
                        </a:spcAft>
                      </a:pPr>
                      <a:r>
                        <a:rPr lang="en-US" sz="1100" dirty="0" err="1">
                          <a:solidFill>
                            <a:srgbClr val="7030A0"/>
                          </a:solidFill>
                          <a:latin typeface="Calibri" pitchFamily="34" charset="0"/>
                          <a:cs typeface="Calibri" pitchFamily="34" charset="0"/>
                        </a:rPr>
                        <a:t>Кајсија</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бресква</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затрављен</a:t>
                      </a:r>
                      <a:r>
                        <a:rPr lang="en-US" sz="1100" dirty="0">
                          <a:solidFill>
                            <a:srgbClr val="7030A0"/>
                          </a:solidFill>
                          <a:latin typeface="Calibri" pitchFamily="34" charset="0"/>
                          <a:cs typeface="Calibri" pitchFamily="34" charset="0"/>
                        </a:rPr>
                        <a:t> </a:t>
                      </a:r>
                      <a:r>
                        <a:rPr lang="en-US" sz="1100" dirty="0" err="1">
                          <a:solidFill>
                            <a:srgbClr val="7030A0"/>
                          </a:solidFill>
                          <a:latin typeface="Calibri" pitchFamily="34" charset="0"/>
                          <a:cs typeface="Calibri" pitchFamily="34" charset="0"/>
                        </a:rPr>
                        <a:t>воћњак</a:t>
                      </a:r>
                      <a:r>
                        <a:rPr lang="en-US" sz="1100" dirty="0">
                          <a:solidFill>
                            <a:srgbClr val="7030A0"/>
                          </a:solidFill>
                          <a:latin typeface="Calibri" pitchFamily="34" charset="0"/>
                          <a:cs typeface="Calibri" pitchFamily="34" charset="0"/>
                        </a:rPr>
                        <a:t>)</a:t>
                      </a:r>
                      <a:endParaRPr lang="en-US" sz="110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534,4</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263,7</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291,7</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574,4</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264,5</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332,9</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587,0</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258,1</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363,7</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618,2</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255,4</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392,1</a:t>
                      </a:r>
                      <a:endParaRPr lang="en-US" sz="1100" b="0">
                        <a:solidFill>
                          <a:srgbClr val="7030A0"/>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12"/>
                  </a:ext>
                </a:extLst>
              </a:tr>
              <a:tr h="206034">
                <a:tc>
                  <a:txBody>
                    <a:bodyPr/>
                    <a:lstStyle/>
                    <a:p>
                      <a:pPr algn="ctr">
                        <a:lnSpc>
                          <a:spcPct val="115000"/>
                        </a:lnSpc>
                        <a:spcAft>
                          <a:spcPts val="0"/>
                        </a:spcAft>
                      </a:pPr>
                      <a:r>
                        <a:rPr lang="en-US" sz="1100">
                          <a:solidFill>
                            <a:srgbClr val="7030A0"/>
                          </a:solidFill>
                          <a:latin typeface="Calibri" pitchFamily="34" charset="0"/>
                          <a:cs typeface="Calibri" pitchFamily="34" charset="0"/>
                        </a:rPr>
                        <a:t>Вишња, трешња... (без траве)</a:t>
                      </a:r>
                      <a:endParaRPr lang="en-US" sz="110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360,6</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229,3</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147,3</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391,3</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234,5</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179,8</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50000"/>
                            </a:schemeClr>
                          </a:solidFill>
                          <a:latin typeface="Calibri" pitchFamily="34" charset="0"/>
                          <a:cs typeface="Calibri" pitchFamily="34" charset="0"/>
                        </a:rPr>
                        <a:t>402,0</a:t>
                      </a:r>
                      <a:endParaRPr lang="en-US" sz="11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50000"/>
                            </a:schemeClr>
                          </a:solidFill>
                          <a:latin typeface="Calibri" pitchFamily="34" charset="0"/>
                          <a:cs typeface="Calibri" pitchFamily="34" charset="0"/>
                        </a:rPr>
                        <a:t>230,8</a:t>
                      </a:r>
                      <a:endParaRPr lang="en-US" sz="11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204,9</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419,2</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234,7</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208,4</a:t>
                      </a:r>
                      <a:endParaRPr lang="en-US" sz="1100" b="0">
                        <a:solidFill>
                          <a:srgbClr val="7030A0"/>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13"/>
                  </a:ext>
                </a:extLst>
              </a:tr>
              <a:tr h="309051">
                <a:tc>
                  <a:txBody>
                    <a:bodyPr/>
                    <a:lstStyle/>
                    <a:p>
                      <a:pPr algn="ctr">
                        <a:lnSpc>
                          <a:spcPct val="115000"/>
                        </a:lnSpc>
                        <a:spcAft>
                          <a:spcPts val="0"/>
                        </a:spcAft>
                      </a:pPr>
                      <a:r>
                        <a:rPr lang="en-US" sz="1100">
                          <a:solidFill>
                            <a:srgbClr val="7030A0"/>
                          </a:solidFill>
                          <a:latin typeface="Calibri" pitchFamily="34" charset="0"/>
                          <a:cs typeface="Calibri" pitchFamily="34" charset="0"/>
                        </a:rPr>
                        <a:t>Вишња, трешња...(затрављен воћњак)</a:t>
                      </a:r>
                      <a:endParaRPr lang="en-US" sz="110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454,3</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229,3</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240,6</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492,6</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234,3</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280,1</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505,9</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230,8</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308,1</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527,8</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234,7</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314,2</a:t>
                      </a:r>
                      <a:endParaRPr lang="en-US" sz="1100" b="0">
                        <a:solidFill>
                          <a:srgbClr val="7030A0"/>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14"/>
                  </a:ext>
                </a:extLst>
              </a:tr>
              <a:tr h="206034">
                <a:tc>
                  <a:txBody>
                    <a:bodyPr/>
                    <a:lstStyle/>
                    <a:p>
                      <a:pPr algn="ctr">
                        <a:lnSpc>
                          <a:spcPct val="115000"/>
                        </a:lnSpc>
                        <a:spcAft>
                          <a:spcPts val="0"/>
                        </a:spcAft>
                      </a:pPr>
                      <a:r>
                        <a:rPr lang="en-US" sz="1100">
                          <a:solidFill>
                            <a:srgbClr val="7030A0"/>
                          </a:solidFill>
                          <a:latin typeface="Calibri" pitchFamily="34" charset="0"/>
                          <a:cs typeface="Calibri" pitchFamily="34" charset="0"/>
                        </a:rPr>
                        <a:t>Малина, купина, боровница</a:t>
                      </a:r>
                      <a:endParaRPr lang="en-US" sz="110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474,8</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270,5</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226,7</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509,4</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273,5</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261,7</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520,2</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262,9</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a:solidFill>
                            <a:srgbClr val="7030A0"/>
                          </a:solidFill>
                          <a:latin typeface="Calibri" pitchFamily="34" charset="0"/>
                          <a:cs typeface="Calibri" pitchFamily="34" charset="0"/>
                        </a:rPr>
                        <a:t>291,6</a:t>
                      </a:r>
                      <a:endParaRPr lang="en-US" sz="1100" b="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548,7</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261,3</a:t>
                      </a:r>
                      <a:endParaRPr lang="en-US" sz="1100" b="0" dirty="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0" dirty="0">
                          <a:solidFill>
                            <a:srgbClr val="7030A0"/>
                          </a:solidFill>
                          <a:latin typeface="Calibri" pitchFamily="34" charset="0"/>
                          <a:cs typeface="Calibri" pitchFamily="34" charset="0"/>
                        </a:rPr>
                        <a:t>320,2</a:t>
                      </a:r>
                      <a:endParaRPr lang="en-US" sz="1100" b="0" dirty="0">
                        <a:solidFill>
                          <a:srgbClr val="7030A0"/>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15"/>
                  </a:ext>
                </a:extLst>
              </a:tr>
              <a:tr h="151937">
                <a:tc>
                  <a:txBody>
                    <a:bodyPr/>
                    <a:lstStyle/>
                    <a:p>
                      <a:pPr algn="ctr">
                        <a:lnSpc>
                          <a:spcPct val="115000"/>
                        </a:lnSpc>
                        <a:spcAft>
                          <a:spcPts val="0"/>
                        </a:spcAft>
                      </a:pPr>
                      <a:r>
                        <a:rPr lang="en-US" sz="1100">
                          <a:solidFill>
                            <a:srgbClr val="7030A0"/>
                          </a:solidFill>
                          <a:latin typeface="Calibri" pitchFamily="34" charset="0"/>
                          <a:cs typeface="Calibri" pitchFamily="34" charset="0"/>
                        </a:rPr>
                        <a:t>Просек плодореда</a:t>
                      </a:r>
                      <a:endParaRPr lang="en-US" sz="110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0000CC"/>
                          </a:solidFill>
                          <a:latin typeface="Calibri" pitchFamily="34" charset="0"/>
                          <a:cs typeface="Calibri" pitchFamily="34" charset="0"/>
                        </a:rPr>
                        <a:t>490,2</a:t>
                      </a:r>
                      <a:endParaRPr lang="en-US" sz="11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0000CC"/>
                          </a:solidFill>
                          <a:latin typeface="Calibri" pitchFamily="34" charset="0"/>
                          <a:cs typeface="Calibri" pitchFamily="34" charset="0"/>
                        </a:rPr>
                        <a:t>279,5</a:t>
                      </a:r>
                      <a:endParaRPr lang="en-US" sz="11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0000CC"/>
                          </a:solidFill>
                          <a:latin typeface="Calibri" pitchFamily="34" charset="0"/>
                          <a:cs typeface="Calibri" pitchFamily="34" charset="0"/>
                        </a:rPr>
                        <a:t>230,4</a:t>
                      </a:r>
                      <a:endParaRPr lang="en-US" sz="11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0000CC"/>
                          </a:solidFill>
                          <a:latin typeface="Calibri" pitchFamily="34" charset="0"/>
                          <a:cs typeface="Calibri" pitchFamily="34" charset="0"/>
                        </a:rPr>
                        <a:t>519,5</a:t>
                      </a:r>
                      <a:endParaRPr lang="en-US" sz="11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0000CC"/>
                          </a:solidFill>
                          <a:latin typeface="Calibri" pitchFamily="34" charset="0"/>
                          <a:cs typeface="Calibri" pitchFamily="34" charset="0"/>
                        </a:rPr>
                        <a:t>284,7</a:t>
                      </a:r>
                      <a:endParaRPr lang="en-US" sz="11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0000CC"/>
                          </a:solidFill>
                          <a:latin typeface="Calibri" pitchFamily="34" charset="0"/>
                          <a:cs typeface="Calibri" pitchFamily="34" charset="0"/>
                        </a:rPr>
                        <a:t>262,3</a:t>
                      </a:r>
                      <a:endParaRPr lang="en-US" sz="11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0000CC"/>
                          </a:solidFill>
                          <a:latin typeface="Calibri" pitchFamily="34" charset="0"/>
                          <a:cs typeface="Calibri" pitchFamily="34" charset="0"/>
                        </a:rPr>
                        <a:t>590,7</a:t>
                      </a:r>
                      <a:endParaRPr lang="en-US" sz="11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0000CC"/>
                          </a:solidFill>
                          <a:latin typeface="Calibri" pitchFamily="34" charset="0"/>
                          <a:cs typeface="Calibri" pitchFamily="34" charset="0"/>
                        </a:rPr>
                        <a:t>298,7</a:t>
                      </a:r>
                      <a:endParaRPr lang="en-US" sz="11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0000CC"/>
                          </a:solidFill>
                          <a:latin typeface="Calibri" pitchFamily="34" charset="0"/>
                          <a:cs typeface="Calibri" pitchFamily="34" charset="0"/>
                        </a:rPr>
                        <a:t>332,2</a:t>
                      </a:r>
                      <a:endParaRPr lang="en-US" sz="11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0000CC"/>
                          </a:solidFill>
                          <a:latin typeface="Calibri" pitchFamily="34" charset="0"/>
                          <a:cs typeface="Calibri" pitchFamily="34" charset="0"/>
                        </a:rPr>
                        <a:t>558,3</a:t>
                      </a:r>
                      <a:endParaRPr lang="en-US" sz="11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0000CC"/>
                          </a:solidFill>
                          <a:latin typeface="Calibri" pitchFamily="34" charset="0"/>
                          <a:cs typeface="Calibri" pitchFamily="34" charset="0"/>
                        </a:rPr>
                        <a:t>265,8</a:t>
                      </a:r>
                      <a:endParaRPr lang="en-US" sz="11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0000CC"/>
                          </a:solidFill>
                          <a:latin typeface="Calibri" pitchFamily="34" charset="0"/>
                          <a:cs typeface="Calibri" pitchFamily="34" charset="0"/>
                        </a:rPr>
                        <a:t>329,2</a:t>
                      </a:r>
                      <a:endParaRPr lang="en-US" sz="1100" b="1" dirty="0">
                        <a:solidFill>
                          <a:srgbClr val="0000CC"/>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16"/>
                  </a:ext>
                </a:extLst>
              </a:tr>
              <a:tr h="151937">
                <a:tc>
                  <a:txBody>
                    <a:bodyPr/>
                    <a:lstStyle/>
                    <a:p>
                      <a:pPr algn="ctr">
                        <a:lnSpc>
                          <a:spcPct val="115000"/>
                        </a:lnSpc>
                        <a:spcAft>
                          <a:spcPts val="0"/>
                        </a:spcAft>
                      </a:pPr>
                      <a:r>
                        <a:rPr lang="en-US" sz="1100">
                          <a:solidFill>
                            <a:srgbClr val="7030A0"/>
                          </a:solidFill>
                          <a:latin typeface="Calibri" pitchFamily="34" charset="0"/>
                          <a:cs typeface="Calibri" pitchFamily="34" charset="0"/>
                        </a:rPr>
                        <a:t>Максимална вредност</a:t>
                      </a:r>
                      <a:endParaRPr lang="en-US" sz="110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920,5</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427,0</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559,9</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945,8</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439,1</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590,8</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976,1</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459,0</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662,5</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1064,5</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485,2</a:t>
                      </a:r>
                      <a:endParaRPr lang="en-US" sz="11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rgbClr val="FF0000"/>
                          </a:solidFill>
                          <a:latin typeface="Calibri" pitchFamily="34" charset="0"/>
                          <a:cs typeface="Calibri" pitchFamily="34" charset="0"/>
                        </a:rPr>
                        <a:t>774,8</a:t>
                      </a:r>
                      <a:endParaRPr lang="en-US" sz="1100" b="1" dirty="0">
                        <a:solidFill>
                          <a:srgbClr val="FF0000"/>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17"/>
                  </a:ext>
                </a:extLst>
              </a:tr>
              <a:tr h="151937">
                <a:tc>
                  <a:txBody>
                    <a:bodyPr/>
                    <a:lstStyle/>
                    <a:p>
                      <a:pPr algn="ctr">
                        <a:lnSpc>
                          <a:spcPct val="115000"/>
                        </a:lnSpc>
                        <a:spcAft>
                          <a:spcPts val="0"/>
                        </a:spcAft>
                      </a:pPr>
                      <a:r>
                        <a:rPr lang="en-US" sz="1100">
                          <a:solidFill>
                            <a:srgbClr val="7030A0"/>
                          </a:solidFill>
                          <a:latin typeface="Calibri" pitchFamily="34" charset="0"/>
                          <a:cs typeface="Calibri" pitchFamily="34" charset="0"/>
                        </a:rPr>
                        <a:t>Минимална вредност</a:t>
                      </a:r>
                      <a:endParaRPr lang="en-US" sz="1100">
                        <a:solidFill>
                          <a:srgbClr val="7030A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75000"/>
                            </a:schemeClr>
                          </a:solidFill>
                          <a:latin typeface="Calibri" pitchFamily="34" charset="0"/>
                          <a:cs typeface="Calibri" pitchFamily="34" charset="0"/>
                        </a:rPr>
                        <a:t>225,4</a:t>
                      </a:r>
                      <a:endParaRPr lang="en-US" sz="1100" b="1" dirty="0">
                        <a:solidFill>
                          <a:schemeClr val="accent6">
                            <a:lumMod val="75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75000"/>
                            </a:schemeClr>
                          </a:solidFill>
                          <a:latin typeface="Calibri" pitchFamily="34" charset="0"/>
                          <a:cs typeface="Calibri" pitchFamily="34" charset="0"/>
                        </a:rPr>
                        <a:t>104,7</a:t>
                      </a:r>
                      <a:endParaRPr lang="en-US" sz="1100" b="1" dirty="0">
                        <a:solidFill>
                          <a:schemeClr val="accent6">
                            <a:lumMod val="75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75000"/>
                            </a:schemeClr>
                          </a:solidFill>
                          <a:latin typeface="Calibri" pitchFamily="34" charset="0"/>
                          <a:cs typeface="Calibri" pitchFamily="34" charset="0"/>
                        </a:rPr>
                        <a:t>-28,3</a:t>
                      </a:r>
                      <a:endParaRPr lang="en-US" sz="1100" b="1" dirty="0">
                        <a:solidFill>
                          <a:schemeClr val="accent6">
                            <a:lumMod val="75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75000"/>
                            </a:schemeClr>
                          </a:solidFill>
                          <a:latin typeface="Calibri" pitchFamily="34" charset="0"/>
                          <a:cs typeface="Calibri" pitchFamily="34" charset="0"/>
                        </a:rPr>
                        <a:t>268,7</a:t>
                      </a:r>
                      <a:endParaRPr lang="en-US" sz="1100" b="1" dirty="0">
                        <a:solidFill>
                          <a:schemeClr val="accent6">
                            <a:lumMod val="75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75000"/>
                            </a:schemeClr>
                          </a:solidFill>
                          <a:latin typeface="Calibri" pitchFamily="34" charset="0"/>
                          <a:cs typeface="Calibri" pitchFamily="34" charset="0"/>
                        </a:rPr>
                        <a:t>108,6</a:t>
                      </a:r>
                      <a:endParaRPr lang="en-US" sz="1100" b="1" dirty="0">
                        <a:solidFill>
                          <a:schemeClr val="accent6">
                            <a:lumMod val="75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75000"/>
                            </a:schemeClr>
                          </a:solidFill>
                          <a:latin typeface="Calibri" pitchFamily="34" charset="0"/>
                          <a:cs typeface="Calibri" pitchFamily="34" charset="0"/>
                        </a:rPr>
                        <a:t>17,3</a:t>
                      </a:r>
                      <a:endParaRPr lang="en-US" sz="1100" b="1" dirty="0">
                        <a:solidFill>
                          <a:schemeClr val="accent6">
                            <a:lumMod val="75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75000"/>
                            </a:schemeClr>
                          </a:solidFill>
                          <a:latin typeface="Calibri" pitchFamily="34" charset="0"/>
                          <a:cs typeface="Calibri" pitchFamily="34" charset="0"/>
                        </a:rPr>
                        <a:t>402,0</a:t>
                      </a:r>
                      <a:endParaRPr lang="en-US" sz="1100" b="1" dirty="0">
                        <a:solidFill>
                          <a:schemeClr val="accent6">
                            <a:lumMod val="75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75000"/>
                            </a:schemeClr>
                          </a:solidFill>
                          <a:latin typeface="Calibri" pitchFamily="34" charset="0"/>
                          <a:cs typeface="Calibri" pitchFamily="34" charset="0"/>
                        </a:rPr>
                        <a:t>230,8</a:t>
                      </a:r>
                      <a:endParaRPr lang="en-US" sz="1100" b="1" dirty="0">
                        <a:solidFill>
                          <a:schemeClr val="accent6">
                            <a:lumMod val="75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75000"/>
                            </a:schemeClr>
                          </a:solidFill>
                          <a:latin typeface="Calibri" pitchFamily="34" charset="0"/>
                          <a:cs typeface="Calibri" pitchFamily="34" charset="0"/>
                        </a:rPr>
                        <a:t>25,3</a:t>
                      </a:r>
                      <a:endParaRPr lang="en-US" sz="1100" b="1" dirty="0">
                        <a:solidFill>
                          <a:schemeClr val="accent6">
                            <a:lumMod val="75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75000"/>
                            </a:schemeClr>
                          </a:solidFill>
                          <a:latin typeface="Calibri" pitchFamily="34" charset="0"/>
                          <a:cs typeface="Calibri" pitchFamily="34" charset="0"/>
                        </a:rPr>
                        <a:t>218,8</a:t>
                      </a:r>
                      <a:endParaRPr lang="en-US" sz="1100" b="1" dirty="0">
                        <a:solidFill>
                          <a:schemeClr val="accent6">
                            <a:lumMod val="75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75000"/>
                            </a:schemeClr>
                          </a:solidFill>
                          <a:latin typeface="Calibri" pitchFamily="34" charset="0"/>
                          <a:cs typeface="Calibri" pitchFamily="34" charset="0"/>
                        </a:rPr>
                        <a:t>71,5</a:t>
                      </a:r>
                      <a:endParaRPr lang="en-US" sz="1100" b="1" dirty="0">
                        <a:solidFill>
                          <a:schemeClr val="accent6">
                            <a:lumMod val="75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100" b="1" dirty="0">
                          <a:solidFill>
                            <a:schemeClr val="accent6">
                              <a:lumMod val="75000"/>
                            </a:schemeClr>
                          </a:solidFill>
                          <a:latin typeface="Calibri" pitchFamily="34" charset="0"/>
                          <a:cs typeface="Calibri" pitchFamily="34" charset="0"/>
                        </a:rPr>
                        <a:t>6,5</a:t>
                      </a:r>
                      <a:endParaRPr lang="en-US" sz="1100" b="1" dirty="0">
                        <a:solidFill>
                          <a:schemeClr val="accent6">
                            <a:lumMod val="75000"/>
                          </a:schemeClr>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18"/>
                  </a:ext>
                </a:extLst>
              </a:tr>
            </a:tbl>
          </a:graphicData>
        </a:graphic>
      </p:graphicFrame>
      <p:grpSp>
        <p:nvGrpSpPr>
          <p:cNvPr id="3" name="Group 2"/>
          <p:cNvGrpSpPr/>
          <p:nvPr/>
        </p:nvGrpSpPr>
        <p:grpSpPr>
          <a:xfrm>
            <a:off x="754309" y="0"/>
            <a:ext cx="5953166" cy="1447121"/>
            <a:chOff x="754309" y="0"/>
            <a:chExt cx="5953166" cy="1447121"/>
          </a:xfrm>
        </p:grpSpPr>
        <p:pic>
          <p:nvPicPr>
            <p:cNvPr id="4" name="Picture 3"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5" name="Picture 4"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068311"/>
          <a:ext cx="12191998" cy="5678424"/>
        </p:xfrm>
        <a:graphic>
          <a:graphicData uri="http://schemas.openxmlformats.org/drawingml/2006/table">
            <a:tbl>
              <a:tblPr>
                <a:tableStyleId>{35758FB7-9AC5-4552-8A53-C91805E547FA}</a:tableStyleId>
              </a:tblPr>
              <a:tblGrid>
                <a:gridCol w="1789851">
                  <a:extLst>
                    <a:ext uri="{9D8B030D-6E8A-4147-A177-3AD203B41FA5}">
                      <a16:colId xmlns:a16="http://schemas.microsoft.com/office/drawing/2014/main" val="20000"/>
                    </a:ext>
                  </a:extLst>
                </a:gridCol>
                <a:gridCol w="2339668">
                  <a:extLst>
                    <a:ext uri="{9D8B030D-6E8A-4147-A177-3AD203B41FA5}">
                      <a16:colId xmlns:a16="http://schemas.microsoft.com/office/drawing/2014/main" val="20001"/>
                    </a:ext>
                  </a:extLst>
                </a:gridCol>
                <a:gridCol w="895831">
                  <a:extLst>
                    <a:ext uri="{9D8B030D-6E8A-4147-A177-3AD203B41FA5}">
                      <a16:colId xmlns:a16="http://schemas.microsoft.com/office/drawing/2014/main" val="20002"/>
                    </a:ext>
                  </a:extLst>
                </a:gridCol>
                <a:gridCol w="895831">
                  <a:extLst>
                    <a:ext uri="{9D8B030D-6E8A-4147-A177-3AD203B41FA5}">
                      <a16:colId xmlns:a16="http://schemas.microsoft.com/office/drawing/2014/main" val="20003"/>
                    </a:ext>
                  </a:extLst>
                </a:gridCol>
                <a:gridCol w="895831">
                  <a:extLst>
                    <a:ext uri="{9D8B030D-6E8A-4147-A177-3AD203B41FA5}">
                      <a16:colId xmlns:a16="http://schemas.microsoft.com/office/drawing/2014/main" val="20004"/>
                    </a:ext>
                  </a:extLst>
                </a:gridCol>
                <a:gridCol w="895831">
                  <a:extLst>
                    <a:ext uri="{9D8B030D-6E8A-4147-A177-3AD203B41FA5}">
                      <a16:colId xmlns:a16="http://schemas.microsoft.com/office/drawing/2014/main" val="20005"/>
                    </a:ext>
                  </a:extLst>
                </a:gridCol>
                <a:gridCol w="895831">
                  <a:extLst>
                    <a:ext uri="{9D8B030D-6E8A-4147-A177-3AD203B41FA5}">
                      <a16:colId xmlns:a16="http://schemas.microsoft.com/office/drawing/2014/main" val="20006"/>
                    </a:ext>
                  </a:extLst>
                </a:gridCol>
                <a:gridCol w="895831">
                  <a:extLst>
                    <a:ext uri="{9D8B030D-6E8A-4147-A177-3AD203B41FA5}">
                      <a16:colId xmlns:a16="http://schemas.microsoft.com/office/drawing/2014/main" val="20007"/>
                    </a:ext>
                  </a:extLst>
                </a:gridCol>
                <a:gridCol w="895831">
                  <a:extLst>
                    <a:ext uri="{9D8B030D-6E8A-4147-A177-3AD203B41FA5}">
                      <a16:colId xmlns:a16="http://schemas.microsoft.com/office/drawing/2014/main" val="20008"/>
                    </a:ext>
                  </a:extLst>
                </a:gridCol>
                <a:gridCol w="895831">
                  <a:extLst>
                    <a:ext uri="{9D8B030D-6E8A-4147-A177-3AD203B41FA5}">
                      <a16:colId xmlns:a16="http://schemas.microsoft.com/office/drawing/2014/main" val="20009"/>
                    </a:ext>
                  </a:extLst>
                </a:gridCol>
                <a:gridCol w="895831">
                  <a:extLst>
                    <a:ext uri="{9D8B030D-6E8A-4147-A177-3AD203B41FA5}">
                      <a16:colId xmlns:a16="http://schemas.microsoft.com/office/drawing/2014/main" val="20010"/>
                    </a:ext>
                  </a:extLst>
                </a:gridCol>
              </a:tblGrid>
              <a:tr h="151937">
                <a:tc>
                  <a:txBody>
                    <a:bodyPr/>
                    <a:lstStyle/>
                    <a:p>
                      <a:pPr algn="ctr">
                        <a:lnSpc>
                          <a:spcPct val="115000"/>
                        </a:lnSpc>
                        <a:spcAft>
                          <a:spcPts val="0"/>
                        </a:spcAft>
                      </a:pPr>
                      <a:r>
                        <a:rPr lang="en-US" sz="1200" dirty="0" err="1">
                          <a:latin typeface="Calibri" pitchFamily="34" charset="0"/>
                          <a:cs typeface="Calibri" pitchFamily="34" charset="0"/>
                        </a:rPr>
                        <a:t>Култура</a:t>
                      </a:r>
                      <a:endParaRPr lang="en-US" sz="1200" dirty="0">
                        <a:latin typeface="Calibri" pitchFamily="34" charset="0"/>
                        <a:ea typeface="Calibri"/>
                        <a:cs typeface="Calibri" pitchFamily="34" charset="0"/>
                      </a:endParaRPr>
                    </a:p>
                  </a:txBody>
                  <a:tcPr marL="46499" marR="46499" marT="0" marB="0" anchor="ctr"/>
                </a:tc>
                <a:tc rowSpan="18">
                  <a:txBody>
                    <a:bodyPr/>
                    <a:lstStyle/>
                    <a:p>
                      <a:pPr algn="ctr">
                        <a:lnSpc>
                          <a:spcPct val="115000"/>
                        </a:lnSpc>
                        <a:spcAft>
                          <a:spcPts val="0"/>
                        </a:spcAft>
                      </a:pPr>
                      <a:r>
                        <a:rPr lang="sr-Cyrl-RS" sz="1200" dirty="0">
                          <a:latin typeface="Calibri" pitchFamily="34" charset="0"/>
                          <a:cs typeface="Calibri" pitchFamily="34" charset="0"/>
                        </a:rPr>
                        <a:t>П</a:t>
                      </a:r>
                      <a:r>
                        <a:rPr lang="en-US" sz="1200" dirty="0" err="1">
                          <a:latin typeface="Calibri" pitchFamily="34" charset="0"/>
                          <a:cs typeface="Calibri" pitchFamily="34" charset="0"/>
                        </a:rPr>
                        <a:t>ромена</a:t>
                      </a:r>
                      <a:r>
                        <a:rPr lang="en-US" sz="1200" dirty="0">
                          <a:latin typeface="Calibri" pitchFamily="34" charset="0"/>
                          <a:cs typeface="Calibri" pitchFamily="34" charset="0"/>
                        </a:rPr>
                        <a:t> 75. </a:t>
                      </a:r>
                      <a:r>
                        <a:rPr lang="en-US" sz="1200" dirty="0" err="1">
                          <a:latin typeface="Calibri" pitchFamily="34" charset="0"/>
                          <a:cs typeface="Calibri" pitchFamily="34" charset="0"/>
                        </a:rPr>
                        <a:t>перцентила</a:t>
                      </a:r>
                      <a:r>
                        <a:rPr lang="en-US" sz="1200" dirty="0">
                          <a:latin typeface="Calibri" pitchFamily="34" charset="0"/>
                          <a:cs typeface="Calibri" pitchFamily="34" charset="0"/>
                        </a:rPr>
                        <a:t> </a:t>
                      </a:r>
                      <a:r>
                        <a:rPr lang="en-US" sz="1200" dirty="0" err="1">
                          <a:latin typeface="Calibri" pitchFamily="34" charset="0"/>
                          <a:cs typeface="Calibri" pitchFamily="34" charset="0"/>
                        </a:rPr>
                        <a:t>просечних</a:t>
                      </a:r>
                      <a:r>
                        <a:rPr lang="en-US" sz="1200" dirty="0">
                          <a:latin typeface="Calibri" pitchFamily="34" charset="0"/>
                          <a:cs typeface="Calibri" pitchFamily="34" charset="0"/>
                        </a:rPr>
                        <a:t> </a:t>
                      </a:r>
                      <a:r>
                        <a:rPr lang="en-US" sz="1200" dirty="0" err="1">
                          <a:latin typeface="Calibri" pitchFamily="34" charset="0"/>
                          <a:cs typeface="Calibri" pitchFamily="34" charset="0"/>
                        </a:rPr>
                        <a:t>вредности</a:t>
                      </a:r>
                      <a:r>
                        <a:rPr lang="en-US" sz="1200" dirty="0">
                          <a:latin typeface="Calibri" pitchFamily="34" charset="0"/>
                          <a:cs typeface="Calibri" pitchFamily="34" charset="0"/>
                        </a:rPr>
                        <a:t> </a:t>
                      </a:r>
                      <a:r>
                        <a:rPr lang="en-US" sz="1200" dirty="0">
                          <a:latin typeface="Calibri" pitchFamily="34" charset="0"/>
                          <a:cs typeface="Calibri" pitchFamily="34" charset="0"/>
                          <a:sym typeface="Symbol"/>
                        </a:rPr>
                        <a:t></a:t>
                      </a:r>
                      <a:r>
                        <a:rPr lang="en-US" sz="1200" dirty="0" err="1">
                          <a:latin typeface="Calibri" pitchFamily="34" charset="0"/>
                          <a:cs typeface="Calibri" pitchFamily="34" charset="0"/>
                        </a:rPr>
                        <a:t>ЕТс</a:t>
                      </a:r>
                      <a:r>
                        <a:rPr lang="en-US" sz="1200" dirty="0">
                          <a:latin typeface="Calibri" pitchFamily="34" charset="0"/>
                          <a:cs typeface="Calibri" pitchFamily="34" charset="0"/>
                        </a:rPr>
                        <a:t>, </a:t>
                      </a:r>
                      <a:r>
                        <a:rPr lang="en-US" sz="1200" dirty="0">
                          <a:latin typeface="Calibri" pitchFamily="34" charset="0"/>
                          <a:cs typeface="Calibri" pitchFamily="34" charset="0"/>
                          <a:sym typeface="Symbol"/>
                        </a:rPr>
                        <a:t></a:t>
                      </a:r>
                      <a:r>
                        <a:rPr lang="en-US" sz="1200" dirty="0" err="1">
                          <a:latin typeface="Calibri" pitchFamily="34" charset="0"/>
                          <a:cs typeface="Calibri" pitchFamily="34" charset="0"/>
                        </a:rPr>
                        <a:t>Pe</a:t>
                      </a:r>
                      <a:r>
                        <a:rPr lang="en-US" sz="1200" dirty="0">
                          <a:latin typeface="Calibri" pitchFamily="34" charset="0"/>
                          <a:cs typeface="Calibri" pitchFamily="34" charset="0"/>
                        </a:rPr>
                        <a:t> и </a:t>
                      </a:r>
                      <a:r>
                        <a:rPr lang="en-US" sz="1200" dirty="0">
                          <a:latin typeface="Calibri" pitchFamily="34" charset="0"/>
                          <a:cs typeface="Calibri" pitchFamily="34" charset="0"/>
                          <a:sym typeface="Symbol"/>
                        </a:rPr>
                        <a:t></a:t>
                      </a:r>
                      <a:r>
                        <a:rPr lang="en-US" sz="1200" dirty="0">
                          <a:latin typeface="Calibri" pitchFamily="34" charset="0"/>
                          <a:cs typeface="Calibri" pitchFamily="34" charset="0"/>
                        </a:rPr>
                        <a:t>In </a:t>
                      </a:r>
                      <a:r>
                        <a:rPr lang="en-US" sz="1200" dirty="0" err="1">
                          <a:latin typeface="Calibri" pitchFamily="34" charset="0"/>
                          <a:cs typeface="Calibri" pitchFamily="34" charset="0"/>
                        </a:rPr>
                        <a:t>током</a:t>
                      </a:r>
                      <a:r>
                        <a:rPr lang="en-US" sz="1200" dirty="0">
                          <a:latin typeface="Calibri" pitchFamily="34" charset="0"/>
                          <a:cs typeface="Calibri" pitchFamily="34" charset="0"/>
                        </a:rPr>
                        <a:t> </a:t>
                      </a:r>
                      <a:r>
                        <a:rPr lang="en-US" sz="1200" dirty="0" err="1">
                          <a:latin typeface="Calibri" pitchFamily="34" charset="0"/>
                          <a:cs typeface="Calibri" pitchFamily="34" charset="0"/>
                        </a:rPr>
                        <a:t>вегетационог</a:t>
                      </a:r>
                      <a:r>
                        <a:rPr lang="en-US" sz="1200" dirty="0">
                          <a:latin typeface="Calibri" pitchFamily="34" charset="0"/>
                          <a:cs typeface="Calibri" pitchFamily="34" charset="0"/>
                        </a:rPr>
                        <a:t> </a:t>
                      </a:r>
                      <a:r>
                        <a:rPr lang="en-US" sz="1200" dirty="0" err="1">
                          <a:latin typeface="Calibri" pitchFamily="34" charset="0"/>
                          <a:cs typeface="Calibri" pitchFamily="34" charset="0"/>
                        </a:rPr>
                        <a:t>периода</a:t>
                      </a:r>
                      <a:r>
                        <a:rPr lang="en-US" sz="1200" dirty="0">
                          <a:latin typeface="Calibri" pitchFamily="34" charset="0"/>
                          <a:cs typeface="Calibri" pitchFamily="34" charset="0"/>
                        </a:rPr>
                        <a:t> у </a:t>
                      </a:r>
                      <a:r>
                        <a:rPr lang="en-US" sz="1200" dirty="0" err="1">
                          <a:latin typeface="Calibri" pitchFamily="34" charset="0"/>
                          <a:cs typeface="Calibri" pitchFamily="34" charset="0"/>
                        </a:rPr>
                        <a:t>будућој</a:t>
                      </a:r>
                      <a:r>
                        <a:rPr lang="en-US" sz="1200" dirty="0">
                          <a:latin typeface="Calibri" pitchFamily="34" charset="0"/>
                          <a:cs typeface="Calibri" pitchFamily="34" charset="0"/>
                        </a:rPr>
                        <a:t> </a:t>
                      </a:r>
                      <a:r>
                        <a:rPr lang="en-US" sz="1200" dirty="0" err="1">
                          <a:latin typeface="Calibri" pitchFamily="34" charset="0"/>
                          <a:cs typeface="Calibri" pitchFamily="34" charset="0"/>
                        </a:rPr>
                        <a:t>клими</a:t>
                      </a:r>
                      <a:r>
                        <a:rPr lang="en-US" sz="1200" dirty="0">
                          <a:latin typeface="Calibri" pitchFamily="34" charset="0"/>
                          <a:cs typeface="Calibri" pitchFamily="34" charset="0"/>
                        </a:rPr>
                        <a:t> (P1, P2, P3 </a:t>
                      </a:r>
                      <a:r>
                        <a:rPr lang="en-US" sz="1200" dirty="0" err="1">
                          <a:latin typeface="Calibri" pitchFamily="34" charset="0"/>
                          <a:cs typeface="Calibri" pitchFamily="34" charset="0"/>
                        </a:rPr>
                        <a:t>редом</a:t>
                      </a:r>
                      <a:r>
                        <a:rPr lang="en-US" sz="1200" dirty="0">
                          <a:latin typeface="Calibri" pitchFamily="34" charset="0"/>
                          <a:cs typeface="Calibri" pitchFamily="34" charset="0"/>
                        </a:rPr>
                        <a:t>) у </a:t>
                      </a:r>
                      <a:r>
                        <a:rPr lang="en-US" sz="1200" dirty="0" err="1">
                          <a:latin typeface="Calibri" pitchFamily="34" charset="0"/>
                          <a:cs typeface="Calibri" pitchFamily="34" charset="0"/>
                        </a:rPr>
                        <a:t>односу</a:t>
                      </a:r>
                      <a:r>
                        <a:rPr lang="en-US" sz="1200" dirty="0">
                          <a:latin typeface="Calibri" pitchFamily="34" charset="0"/>
                          <a:cs typeface="Calibri" pitchFamily="34" charset="0"/>
                        </a:rPr>
                        <a:t> </a:t>
                      </a:r>
                      <a:r>
                        <a:rPr lang="en-US" sz="1200" dirty="0" err="1">
                          <a:latin typeface="Calibri" pitchFamily="34" charset="0"/>
                          <a:cs typeface="Calibri" pitchFamily="34" charset="0"/>
                        </a:rPr>
                        <a:t>на</a:t>
                      </a:r>
                      <a:r>
                        <a:rPr lang="en-US" sz="1200" dirty="0">
                          <a:latin typeface="Calibri" pitchFamily="34" charset="0"/>
                          <a:cs typeface="Calibri" pitchFamily="34" charset="0"/>
                        </a:rPr>
                        <a:t> РФ </a:t>
                      </a:r>
                      <a:r>
                        <a:rPr lang="en-US" sz="1200" dirty="0" err="1">
                          <a:latin typeface="Calibri" pitchFamily="34" charset="0"/>
                          <a:cs typeface="Calibri" pitchFamily="34" charset="0"/>
                        </a:rPr>
                        <a:t>за</a:t>
                      </a:r>
                      <a:r>
                        <a:rPr lang="en-US" sz="1200" dirty="0">
                          <a:latin typeface="Calibri" pitchFamily="34" charset="0"/>
                          <a:cs typeface="Calibri" pitchFamily="34" charset="0"/>
                        </a:rPr>
                        <a:t> </a:t>
                      </a:r>
                      <a:r>
                        <a:rPr lang="en-US" sz="1200" dirty="0" err="1">
                          <a:latin typeface="Calibri" pitchFamily="34" charset="0"/>
                          <a:cs typeface="Calibri" pitchFamily="34" charset="0"/>
                        </a:rPr>
                        <a:t>Регион</a:t>
                      </a:r>
                      <a:r>
                        <a:rPr lang="en-US" sz="1200" dirty="0">
                          <a:latin typeface="Calibri" pitchFamily="34" charset="0"/>
                          <a:cs typeface="Calibri" pitchFamily="34" charset="0"/>
                        </a:rPr>
                        <a:t> </a:t>
                      </a:r>
                      <a:r>
                        <a:rPr lang="en-US" sz="1200" dirty="0" err="1">
                          <a:latin typeface="Calibri" pitchFamily="34" charset="0"/>
                          <a:cs typeface="Calibri" pitchFamily="34" charset="0"/>
                        </a:rPr>
                        <a:t>источне</a:t>
                      </a:r>
                      <a:r>
                        <a:rPr lang="en-US" sz="1200" dirty="0">
                          <a:latin typeface="Calibri" pitchFamily="34" charset="0"/>
                          <a:cs typeface="Calibri" pitchFamily="34" charset="0"/>
                        </a:rPr>
                        <a:t> и </a:t>
                      </a:r>
                      <a:r>
                        <a:rPr lang="en-US" sz="1200" dirty="0" err="1">
                          <a:latin typeface="Calibri" pitchFamily="34" charset="0"/>
                          <a:cs typeface="Calibri" pitchFamily="34" charset="0"/>
                        </a:rPr>
                        <a:t>јужне</a:t>
                      </a:r>
                      <a:r>
                        <a:rPr lang="en-US" sz="1200" dirty="0">
                          <a:latin typeface="Calibri" pitchFamily="34" charset="0"/>
                          <a:cs typeface="Calibri" pitchFamily="34" charset="0"/>
                        </a:rPr>
                        <a:t> </a:t>
                      </a:r>
                      <a:r>
                        <a:rPr lang="en-US" sz="1200" dirty="0" err="1">
                          <a:latin typeface="Calibri" pitchFamily="34" charset="0"/>
                          <a:cs typeface="Calibri" pitchFamily="34" charset="0"/>
                        </a:rPr>
                        <a:t>Србије</a:t>
                      </a:r>
                      <a:endParaRPr lang="en-US" sz="1200" dirty="0">
                        <a:latin typeface="Calibri" pitchFamily="34" charset="0"/>
                        <a:ea typeface="Calibri"/>
                        <a:cs typeface="Calibri" pitchFamily="34" charset="0"/>
                      </a:endParaRPr>
                    </a:p>
                  </a:txBody>
                  <a:tcPr marL="46499" marR="46499" marT="0" marB="0" anchor="ctr"/>
                </a:tc>
                <a:tc gridSpan="3">
                  <a:txBody>
                    <a:bodyPr/>
                    <a:lstStyle/>
                    <a:p>
                      <a:pPr algn="ctr">
                        <a:lnSpc>
                          <a:spcPct val="115000"/>
                        </a:lnSpc>
                        <a:spcAft>
                          <a:spcPts val="0"/>
                        </a:spcAft>
                      </a:pPr>
                      <a:r>
                        <a:rPr lang="en-US" sz="1200" dirty="0" err="1">
                          <a:latin typeface="Calibri" pitchFamily="34" charset="0"/>
                          <a:cs typeface="Calibri" pitchFamily="34" charset="0"/>
                        </a:rPr>
                        <a:t>ΣETc</a:t>
                      </a:r>
                      <a:r>
                        <a:rPr lang="en-US" sz="1200" dirty="0">
                          <a:latin typeface="Calibri" pitchFamily="34" charset="0"/>
                          <a:cs typeface="Calibri" pitchFamily="34" charset="0"/>
                        </a:rPr>
                        <a:t> (mm)</a:t>
                      </a:r>
                      <a:endParaRPr lang="en-US" sz="1200" dirty="0">
                        <a:latin typeface="Calibri" pitchFamily="34" charset="0"/>
                        <a:ea typeface="Calibri"/>
                        <a:cs typeface="Calibri" pitchFamily="34" charset="0"/>
                      </a:endParaRPr>
                    </a:p>
                  </a:txBody>
                  <a:tcPr marL="46499" marR="46499" marT="0" marB="0" anchor="ct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n-US" sz="1200" dirty="0" err="1">
                          <a:latin typeface="Calibri" pitchFamily="34" charset="0"/>
                          <a:cs typeface="Calibri" pitchFamily="34" charset="0"/>
                        </a:rPr>
                        <a:t>ΣPe</a:t>
                      </a:r>
                      <a:r>
                        <a:rPr lang="en-US" sz="1200" dirty="0">
                          <a:latin typeface="Calibri" pitchFamily="34" charset="0"/>
                          <a:cs typeface="Calibri" pitchFamily="34" charset="0"/>
                        </a:rPr>
                        <a:t> (mm)</a:t>
                      </a:r>
                      <a:endParaRPr lang="en-US" sz="1200" dirty="0">
                        <a:latin typeface="Calibri" pitchFamily="34" charset="0"/>
                        <a:ea typeface="Calibri"/>
                        <a:cs typeface="Calibri" pitchFamily="34" charset="0"/>
                      </a:endParaRPr>
                    </a:p>
                  </a:txBody>
                  <a:tcPr marL="46499" marR="46499" marT="0" marB="0" anchor="ct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n-US" sz="1200">
                          <a:latin typeface="Calibri" pitchFamily="34" charset="0"/>
                          <a:cs typeface="Calibri" pitchFamily="34" charset="0"/>
                        </a:rPr>
                        <a:t>ΣIn (mm)</a:t>
                      </a:r>
                      <a:endParaRPr lang="en-US" sz="1200">
                        <a:latin typeface="Calibri" pitchFamily="34" charset="0"/>
                        <a:ea typeface="Calibri"/>
                        <a:cs typeface="Calibri" pitchFamily="34" charset="0"/>
                      </a:endParaRPr>
                    </a:p>
                  </a:txBody>
                  <a:tcPr marL="46499" marR="464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1937">
                <a:tc>
                  <a:txBody>
                    <a:bodyPr/>
                    <a:lstStyle/>
                    <a:p>
                      <a:pPr algn="ctr">
                        <a:lnSpc>
                          <a:spcPct val="115000"/>
                        </a:lnSpc>
                        <a:spcAft>
                          <a:spcPts val="0"/>
                        </a:spcAft>
                      </a:pPr>
                      <a:endParaRPr lang="en-US" sz="1200" dirty="0">
                        <a:latin typeface="Calibri" pitchFamily="34" charset="0"/>
                        <a:ea typeface="Calibri"/>
                        <a:cs typeface="Calibri" pitchFamily="34" charset="0"/>
                      </a:endParaRPr>
                    </a:p>
                  </a:txBody>
                  <a:tcPr marL="46499" marR="46499" marT="0" marB="0" anchor="ctr"/>
                </a:tc>
                <a:tc vMerge="1">
                  <a:txBody>
                    <a:bodyPr/>
                    <a:lstStyle/>
                    <a:p>
                      <a:endParaRPr lang="en-US"/>
                    </a:p>
                  </a:txBody>
                  <a:tcPr/>
                </a:tc>
                <a:tc>
                  <a:txBody>
                    <a:bodyPr/>
                    <a:lstStyle/>
                    <a:p>
                      <a:pPr algn="ctr">
                        <a:lnSpc>
                          <a:spcPct val="115000"/>
                        </a:lnSpc>
                        <a:spcAft>
                          <a:spcPts val="0"/>
                        </a:spcAft>
                      </a:pPr>
                      <a:r>
                        <a:rPr lang="en-US" sz="1200" dirty="0">
                          <a:latin typeface="Calibri" pitchFamily="34" charset="0"/>
                          <a:cs typeface="Calibri" pitchFamily="34" charset="0"/>
                        </a:rPr>
                        <a:t>REF.vs.P1</a:t>
                      </a:r>
                      <a:endParaRPr lang="en-US" sz="1200" dirty="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REF.vs.P2</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REF.vs.P3</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REF.vs.P1</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REF.vs.P2</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REF.vs.P3</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REF.vs.P1</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REF.vs.P2</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REF.vs.P3</a:t>
                      </a:r>
                      <a:endParaRPr lang="en-US" sz="1200">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01"/>
                  </a:ext>
                </a:extLst>
              </a:tr>
              <a:tr h="151937">
                <a:tc>
                  <a:txBody>
                    <a:bodyPr/>
                    <a:lstStyle/>
                    <a:p>
                      <a:pPr algn="ctr">
                        <a:lnSpc>
                          <a:spcPct val="115000"/>
                        </a:lnSpc>
                        <a:spcAft>
                          <a:spcPts val="0"/>
                        </a:spcAft>
                      </a:pPr>
                      <a:r>
                        <a:rPr lang="en-US" sz="1200">
                          <a:latin typeface="Calibri" pitchFamily="34" charset="0"/>
                          <a:cs typeface="Calibri" pitchFamily="34" charset="0"/>
                        </a:rPr>
                        <a:t>Кукуруз</a:t>
                      </a:r>
                      <a:endParaRPr lang="en-US" sz="1200">
                        <a:latin typeface="Calibri" pitchFamily="34" charset="0"/>
                        <a:ea typeface="Calibri"/>
                        <a:cs typeface="Calibri" pitchFamily="34" charset="0"/>
                      </a:endParaRPr>
                    </a:p>
                  </a:txBody>
                  <a:tcPr marL="46499" marR="46499" marT="0" marB="0" anchor="ctr"/>
                </a:tc>
                <a:tc vMerge="1">
                  <a:txBody>
                    <a:bodyPr/>
                    <a:lstStyle/>
                    <a:p>
                      <a:endParaRPr lang="en-US"/>
                    </a:p>
                  </a:txBody>
                  <a:tcPr/>
                </a:tc>
                <a:tc>
                  <a:txBody>
                    <a:bodyPr/>
                    <a:lstStyle/>
                    <a:p>
                      <a:pPr algn="ctr">
                        <a:lnSpc>
                          <a:spcPct val="115000"/>
                        </a:lnSpc>
                        <a:spcAft>
                          <a:spcPts val="0"/>
                        </a:spcAft>
                      </a:pPr>
                      <a:r>
                        <a:rPr lang="en-US" sz="1200" b="1" dirty="0">
                          <a:solidFill>
                            <a:schemeClr val="accent6">
                              <a:lumMod val="50000"/>
                            </a:schemeClr>
                          </a:solidFill>
                          <a:latin typeface="Calibri" pitchFamily="34" charset="0"/>
                          <a:cs typeface="Calibri" pitchFamily="34" charset="0"/>
                        </a:rPr>
                        <a:t>2,3</a:t>
                      </a:r>
                      <a:endParaRPr lang="en-US" sz="12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chemeClr val="accent6">
                              <a:lumMod val="50000"/>
                            </a:schemeClr>
                          </a:solidFill>
                          <a:latin typeface="Calibri" pitchFamily="34" charset="0"/>
                          <a:cs typeface="Calibri" pitchFamily="34" charset="0"/>
                        </a:rPr>
                        <a:t>5,7</a:t>
                      </a:r>
                      <a:endParaRPr lang="en-US" sz="12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15,3</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chemeClr val="accent6">
                              <a:lumMod val="50000"/>
                            </a:schemeClr>
                          </a:solidFill>
                          <a:latin typeface="Calibri" pitchFamily="34" charset="0"/>
                          <a:cs typeface="Calibri" pitchFamily="34" charset="0"/>
                        </a:rPr>
                        <a:t>-0,3</a:t>
                      </a:r>
                      <a:endParaRPr lang="en-US" sz="12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chemeClr val="accent6">
                              <a:lumMod val="50000"/>
                            </a:schemeClr>
                          </a:solidFill>
                          <a:latin typeface="Calibri" pitchFamily="34" charset="0"/>
                          <a:cs typeface="Calibri" pitchFamily="34" charset="0"/>
                        </a:rPr>
                        <a:t>-10,1</a:t>
                      </a:r>
                      <a:endParaRPr lang="en-US" sz="12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-16,1</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6,2</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20,4</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44,4</a:t>
                      </a:r>
                      <a:endParaRPr lang="en-US" sz="1200">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02"/>
                  </a:ext>
                </a:extLst>
              </a:tr>
              <a:tr h="151937">
                <a:tc>
                  <a:txBody>
                    <a:bodyPr/>
                    <a:lstStyle/>
                    <a:p>
                      <a:pPr algn="ctr">
                        <a:lnSpc>
                          <a:spcPct val="115000"/>
                        </a:lnSpc>
                        <a:spcAft>
                          <a:spcPts val="0"/>
                        </a:spcAft>
                      </a:pPr>
                      <a:r>
                        <a:rPr lang="en-US" sz="1200">
                          <a:latin typeface="Calibri" pitchFamily="34" charset="0"/>
                          <a:cs typeface="Calibri" pitchFamily="34" charset="0"/>
                        </a:rPr>
                        <a:t>Стрна жита</a:t>
                      </a:r>
                      <a:endParaRPr lang="en-US" sz="1200">
                        <a:latin typeface="Calibri" pitchFamily="34" charset="0"/>
                        <a:ea typeface="Calibri"/>
                        <a:cs typeface="Calibri" pitchFamily="34" charset="0"/>
                      </a:endParaRPr>
                    </a:p>
                  </a:txBody>
                  <a:tcPr marL="46499" marR="46499" marT="0" marB="0" anchor="ctr"/>
                </a:tc>
                <a:tc vMerge="1">
                  <a:txBody>
                    <a:bodyPr/>
                    <a:lstStyle/>
                    <a:p>
                      <a:endParaRPr lang="en-US"/>
                    </a:p>
                  </a:txBody>
                  <a:tcPr/>
                </a:tc>
                <a:tc>
                  <a:txBody>
                    <a:bodyPr/>
                    <a:lstStyle/>
                    <a:p>
                      <a:pPr algn="ctr">
                        <a:lnSpc>
                          <a:spcPct val="115000"/>
                        </a:lnSpc>
                        <a:spcAft>
                          <a:spcPts val="0"/>
                        </a:spcAft>
                      </a:pPr>
                      <a:r>
                        <a:rPr lang="en-US" sz="1200">
                          <a:latin typeface="Calibri" pitchFamily="34" charset="0"/>
                          <a:cs typeface="Calibri" pitchFamily="34" charset="0"/>
                        </a:rPr>
                        <a:t>10,3</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14,2</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17,7</a:t>
                      </a:r>
                      <a:endParaRPr lang="en-US" sz="12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2,8</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7,5</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13,6</a:t>
                      </a:r>
                      <a:endParaRPr lang="en-US" sz="12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chemeClr val="accent6">
                              <a:lumMod val="50000"/>
                            </a:schemeClr>
                          </a:solidFill>
                          <a:latin typeface="Calibri" pitchFamily="34" charset="0"/>
                          <a:cs typeface="Calibri" pitchFamily="34" charset="0"/>
                        </a:rPr>
                        <a:t>-161,3</a:t>
                      </a:r>
                      <a:endParaRPr lang="en-US" sz="12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chemeClr val="accent6">
                              <a:lumMod val="50000"/>
                            </a:schemeClr>
                          </a:solidFill>
                          <a:latin typeface="Calibri" pitchFamily="34" charset="0"/>
                          <a:cs typeface="Calibri" pitchFamily="34" charset="0"/>
                        </a:rPr>
                        <a:t>-189,4</a:t>
                      </a:r>
                      <a:endParaRPr lang="en-US" sz="12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chemeClr val="accent6">
                              <a:lumMod val="50000"/>
                            </a:schemeClr>
                          </a:solidFill>
                          <a:latin typeface="Calibri" pitchFamily="34" charset="0"/>
                          <a:cs typeface="Calibri" pitchFamily="34" charset="0"/>
                        </a:rPr>
                        <a:t>-123,0</a:t>
                      </a:r>
                      <a:endParaRPr lang="en-US" sz="1200" b="1" dirty="0">
                        <a:solidFill>
                          <a:schemeClr val="accent6">
                            <a:lumMod val="50000"/>
                          </a:schemeClr>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03"/>
                  </a:ext>
                </a:extLst>
              </a:tr>
              <a:tr h="151937">
                <a:tc>
                  <a:txBody>
                    <a:bodyPr/>
                    <a:lstStyle/>
                    <a:p>
                      <a:pPr algn="ctr">
                        <a:lnSpc>
                          <a:spcPct val="115000"/>
                        </a:lnSpc>
                        <a:spcAft>
                          <a:spcPts val="0"/>
                        </a:spcAft>
                      </a:pPr>
                      <a:r>
                        <a:rPr lang="en-US" sz="1200">
                          <a:latin typeface="Calibri" pitchFamily="34" charset="0"/>
                          <a:cs typeface="Calibri" pitchFamily="34" charset="0"/>
                        </a:rPr>
                        <a:t>Сунцокрет</a:t>
                      </a:r>
                      <a:endParaRPr lang="en-US" sz="1200">
                        <a:latin typeface="Calibri" pitchFamily="34" charset="0"/>
                        <a:ea typeface="Calibri"/>
                        <a:cs typeface="Calibri" pitchFamily="34" charset="0"/>
                      </a:endParaRPr>
                    </a:p>
                  </a:txBody>
                  <a:tcPr marL="46499" marR="46499" marT="0" marB="0" anchor="ctr"/>
                </a:tc>
                <a:tc vMerge="1">
                  <a:txBody>
                    <a:bodyPr/>
                    <a:lstStyle/>
                    <a:p>
                      <a:endParaRPr lang="en-US"/>
                    </a:p>
                  </a:txBody>
                  <a:tcP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27,4</a:t>
                      </a:r>
                      <a:endParaRPr lang="en-US" sz="12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113,3</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-2,9</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22,9</a:t>
                      </a:r>
                      <a:endParaRPr lang="en-US" sz="12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95,2</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-16,8</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33,5</a:t>
                      </a:r>
                      <a:endParaRPr lang="en-US" sz="12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136,6</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15,7</a:t>
                      </a:r>
                      <a:endParaRPr lang="en-US" sz="1200">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04"/>
                  </a:ext>
                </a:extLst>
              </a:tr>
              <a:tr h="151937">
                <a:tc>
                  <a:txBody>
                    <a:bodyPr/>
                    <a:lstStyle/>
                    <a:p>
                      <a:pPr algn="ctr">
                        <a:lnSpc>
                          <a:spcPct val="115000"/>
                        </a:lnSpc>
                        <a:spcAft>
                          <a:spcPts val="0"/>
                        </a:spcAft>
                      </a:pPr>
                      <a:r>
                        <a:rPr lang="en-US" sz="1200">
                          <a:latin typeface="Calibri" pitchFamily="34" charset="0"/>
                          <a:cs typeface="Calibri" pitchFamily="34" charset="0"/>
                        </a:rPr>
                        <a:t>Шећерна репа</a:t>
                      </a:r>
                      <a:endParaRPr lang="en-US" sz="1200">
                        <a:latin typeface="Calibri" pitchFamily="34" charset="0"/>
                        <a:ea typeface="Calibri"/>
                        <a:cs typeface="Calibri" pitchFamily="34" charset="0"/>
                      </a:endParaRPr>
                    </a:p>
                  </a:txBody>
                  <a:tcPr marL="46499" marR="46499" marT="0" marB="0" anchor="ctr"/>
                </a:tc>
                <a:tc vMerge="1">
                  <a:txBody>
                    <a:bodyPr/>
                    <a:lstStyle/>
                    <a:p>
                      <a:endParaRPr lang="en-US"/>
                    </a:p>
                  </a:txBody>
                  <a:tcPr/>
                </a:tc>
                <a:tc>
                  <a:txBody>
                    <a:bodyPr/>
                    <a:lstStyle/>
                    <a:p>
                      <a:pPr algn="ctr">
                        <a:lnSpc>
                          <a:spcPct val="115000"/>
                        </a:lnSpc>
                        <a:spcAft>
                          <a:spcPts val="0"/>
                        </a:spcAft>
                      </a:pPr>
                      <a:r>
                        <a:rPr lang="en-US" sz="1200">
                          <a:latin typeface="Calibri" pitchFamily="34" charset="0"/>
                          <a:cs typeface="Calibri" pitchFamily="34" charset="0"/>
                        </a:rPr>
                        <a:t>2,5</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214,4</a:t>
                      </a:r>
                      <a:endParaRPr lang="en-US" sz="12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chemeClr val="accent6">
                              <a:lumMod val="50000"/>
                            </a:schemeClr>
                          </a:solidFill>
                          <a:latin typeface="Calibri" pitchFamily="34" charset="0"/>
                          <a:cs typeface="Calibri" pitchFamily="34" charset="0"/>
                        </a:rPr>
                        <a:t>-14,2</a:t>
                      </a:r>
                      <a:endParaRPr lang="en-US" sz="12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3,7</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201,6</a:t>
                      </a:r>
                      <a:endParaRPr lang="en-US" sz="12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chemeClr val="accent6">
                              <a:lumMod val="50000"/>
                            </a:schemeClr>
                          </a:solidFill>
                          <a:latin typeface="Calibri" pitchFamily="34" charset="0"/>
                          <a:cs typeface="Calibri" pitchFamily="34" charset="0"/>
                        </a:rPr>
                        <a:t>-31,7</a:t>
                      </a:r>
                      <a:endParaRPr lang="en-US" sz="12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6,8</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236,8</a:t>
                      </a:r>
                      <a:endParaRPr lang="en-US" sz="12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-1,1</a:t>
                      </a:r>
                      <a:endParaRPr lang="en-US" sz="1200">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05"/>
                  </a:ext>
                </a:extLst>
              </a:tr>
              <a:tr h="151937">
                <a:tc>
                  <a:txBody>
                    <a:bodyPr/>
                    <a:lstStyle/>
                    <a:p>
                      <a:pPr algn="ctr">
                        <a:lnSpc>
                          <a:spcPct val="115000"/>
                        </a:lnSpc>
                        <a:spcAft>
                          <a:spcPts val="0"/>
                        </a:spcAft>
                      </a:pPr>
                      <a:r>
                        <a:rPr lang="en-US" sz="1200">
                          <a:latin typeface="Calibri" pitchFamily="34" charset="0"/>
                          <a:cs typeface="Calibri" pitchFamily="34" charset="0"/>
                        </a:rPr>
                        <a:t>Ливаде и пашњаци</a:t>
                      </a:r>
                      <a:endParaRPr lang="en-US" sz="1200">
                        <a:latin typeface="Calibri" pitchFamily="34" charset="0"/>
                        <a:ea typeface="Calibri"/>
                        <a:cs typeface="Calibri" pitchFamily="34" charset="0"/>
                      </a:endParaRPr>
                    </a:p>
                  </a:txBody>
                  <a:tcPr marL="46499" marR="46499" marT="0" marB="0" anchor="ctr"/>
                </a:tc>
                <a:tc vMerge="1">
                  <a:txBody>
                    <a:bodyPr/>
                    <a:lstStyle/>
                    <a:p>
                      <a:endParaRPr lang="en-US"/>
                    </a:p>
                  </a:txBody>
                  <a:tcPr/>
                </a:tc>
                <a:tc>
                  <a:txBody>
                    <a:bodyPr/>
                    <a:lstStyle/>
                    <a:p>
                      <a:pPr algn="ctr">
                        <a:lnSpc>
                          <a:spcPct val="115000"/>
                        </a:lnSpc>
                        <a:spcAft>
                          <a:spcPts val="0"/>
                        </a:spcAft>
                      </a:pPr>
                      <a:r>
                        <a:rPr lang="en-US" sz="1200">
                          <a:latin typeface="Calibri" pitchFamily="34" charset="0"/>
                          <a:cs typeface="Calibri" pitchFamily="34" charset="0"/>
                        </a:rPr>
                        <a:t>5,6</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8,1</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15,2</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2,7</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-4,1</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-7,4</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17,5</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32,8</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59,7</a:t>
                      </a:r>
                      <a:endParaRPr lang="en-US" sz="1200">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06"/>
                  </a:ext>
                </a:extLst>
              </a:tr>
              <a:tr h="151937">
                <a:tc>
                  <a:txBody>
                    <a:bodyPr/>
                    <a:lstStyle/>
                    <a:p>
                      <a:pPr algn="ctr">
                        <a:lnSpc>
                          <a:spcPct val="115000"/>
                        </a:lnSpc>
                        <a:spcAft>
                          <a:spcPts val="0"/>
                        </a:spcAft>
                      </a:pPr>
                      <a:r>
                        <a:rPr lang="en-US" sz="1200">
                          <a:latin typeface="Calibri" pitchFamily="34" charset="0"/>
                          <a:cs typeface="Calibri" pitchFamily="34" charset="0"/>
                        </a:rPr>
                        <a:t>Винова лоза</a:t>
                      </a:r>
                      <a:endParaRPr lang="en-US" sz="1200">
                        <a:latin typeface="Calibri" pitchFamily="34" charset="0"/>
                        <a:ea typeface="Calibri"/>
                        <a:cs typeface="Calibri" pitchFamily="34" charset="0"/>
                      </a:endParaRPr>
                    </a:p>
                  </a:txBody>
                  <a:tcPr marL="46499" marR="46499" marT="0" marB="0" anchor="ctr"/>
                </a:tc>
                <a:tc vMerge="1">
                  <a:txBody>
                    <a:bodyPr/>
                    <a:lstStyle/>
                    <a:p>
                      <a:endParaRPr lang="en-US"/>
                    </a:p>
                  </a:txBody>
                  <a:tcPr/>
                </a:tc>
                <a:tc>
                  <a:txBody>
                    <a:bodyPr/>
                    <a:lstStyle/>
                    <a:p>
                      <a:pPr algn="ctr">
                        <a:lnSpc>
                          <a:spcPct val="115000"/>
                        </a:lnSpc>
                        <a:spcAft>
                          <a:spcPts val="0"/>
                        </a:spcAft>
                      </a:pPr>
                      <a:r>
                        <a:rPr lang="en-US" sz="1200">
                          <a:latin typeface="Calibri" pitchFamily="34" charset="0"/>
                          <a:cs typeface="Calibri" pitchFamily="34" charset="0"/>
                        </a:rPr>
                        <a:t>2,6</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6,0</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15,5</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0,3</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-4,4</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-8,6</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13,0</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38,2</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76,3</a:t>
                      </a:r>
                      <a:endParaRPr lang="en-US" sz="1200" b="1" dirty="0">
                        <a:solidFill>
                          <a:srgbClr val="FF0000"/>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07"/>
                  </a:ext>
                </a:extLst>
              </a:tr>
              <a:tr h="303874">
                <a:tc>
                  <a:txBody>
                    <a:bodyPr/>
                    <a:lstStyle/>
                    <a:p>
                      <a:pPr algn="ctr">
                        <a:lnSpc>
                          <a:spcPct val="115000"/>
                        </a:lnSpc>
                        <a:spcAft>
                          <a:spcPts val="0"/>
                        </a:spcAft>
                      </a:pPr>
                      <a:r>
                        <a:rPr lang="en-US" sz="1200">
                          <a:latin typeface="Calibri" pitchFamily="34" charset="0"/>
                          <a:cs typeface="Calibri" pitchFamily="34" charset="0"/>
                        </a:rPr>
                        <a:t>Јабука, крушка, шљива... (без траве)</a:t>
                      </a:r>
                      <a:endParaRPr lang="en-US" sz="1200">
                        <a:latin typeface="Calibri" pitchFamily="34" charset="0"/>
                        <a:ea typeface="Calibri"/>
                        <a:cs typeface="Calibri" pitchFamily="34" charset="0"/>
                      </a:endParaRPr>
                    </a:p>
                  </a:txBody>
                  <a:tcPr marL="46499" marR="46499" marT="0" marB="0" anchor="ctr"/>
                </a:tc>
                <a:tc vMerge="1">
                  <a:txBody>
                    <a:bodyPr/>
                    <a:lstStyle/>
                    <a:p>
                      <a:endParaRPr lang="en-US"/>
                    </a:p>
                  </a:txBody>
                  <a:tcPr/>
                </a:tc>
                <a:tc>
                  <a:txBody>
                    <a:bodyPr/>
                    <a:lstStyle/>
                    <a:p>
                      <a:pPr algn="ctr">
                        <a:lnSpc>
                          <a:spcPct val="115000"/>
                        </a:lnSpc>
                        <a:spcAft>
                          <a:spcPts val="0"/>
                        </a:spcAft>
                      </a:pPr>
                      <a:r>
                        <a:rPr lang="en-US" sz="1200">
                          <a:latin typeface="Calibri" pitchFamily="34" charset="0"/>
                          <a:cs typeface="Calibri" pitchFamily="34" charset="0"/>
                        </a:rPr>
                        <a:t>2,8</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6,0</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15,7</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0,3</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-4,4</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-8,6</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7,9</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24,9</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50,5</a:t>
                      </a:r>
                      <a:endParaRPr lang="en-US" sz="1200">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08"/>
                  </a:ext>
                </a:extLst>
              </a:tr>
              <a:tr h="309051">
                <a:tc>
                  <a:txBody>
                    <a:bodyPr/>
                    <a:lstStyle/>
                    <a:p>
                      <a:pPr algn="ctr">
                        <a:lnSpc>
                          <a:spcPct val="115000"/>
                        </a:lnSpc>
                        <a:spcAft>
                          <a:spcPts val="0"/>
                        </a:spcAft>
                      </a:pPr>
                      <a:r>
                        <a:rPr lang="en-US" sz="1200">
                          <a:latin typeface="Calibri" pitchFamily="34" charset="0"/>
                          <a:cs typeface="Calibri" pitchFamily="34" charset="0"/>
                        </a:rPr>
                        <a:t>Јабука, крушка, шљива...(затрављен воћњак)</a:t>
                      </a:r>
                      <a:endParaRPr lang="en-US" sz="1200">
                        <a:latin typeface="Calibri" pitchFamily="34" charset="0"/>
                        <a:ea typeface="Calibri"/>
                        <a:cs typeface="Calibri" pitchFamily="34" charset="0"/>
                      </a:endParaRPr>
                    </a:p>
                  </a:txBody>
                  <a:tcPr marL="46499" marR="46499" marT="0" marB="0" anchor="ctr"/>
                </a:tc>
                <a:tc vMerge="1">
                  <a:txBody>
                    <a:bodyPr/>
                    <a:lstStyle/>
                    <a:p>
                      <a:endParaRPr lang="en-US"/>
                    </a:p>
                  </a:txBody>
                  <a:tcPr/>
                </a:tc>
                <a:tc>
                  <a:txBody>
                    <a:bodyPr/>
                    <a:lstStyle/>
                    <a:p>
                      <a:pPr algn="ctr">
                        <a:lnSpc>
                          <a:spcPct val="115000"/>
                        </a:lnSpc>
                        <a:spcAft>
                          <a:spcPts val="0"/>
                        </a:spcAft>
                      </a:pPr>
                      <a:r>
                        <a:rPr lang="en-US" sz="1200">
                          <a:latin typeface="Calibri" pitchFamily="34" charset="0"/>
                          <a:cs typeface="Calibri" pitchFamily="34" charset="0"/>
                        </a:rPr>
                        <a:t>2,7</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6,0</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15,6</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0,3</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-4,4</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-8,6</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5,5</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18,3</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38,4</a:t>
                      </a:r>
                      <a:endParaRPr lang="en-US" sz="1200">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09"/>
                  </a:ext>
                </a:extLst>
              </a:tr>
              <a:tr h="206034">
                <a:tc>
                  <a:txBody>
                    <a:bodyPr/>
                    <a:lstStyle/>
                    <a:p>
                      <a:pPr algn="ctr">
                        <a:lnSpc>
                          <a:spcPct val="115000"/>
                        </a:lnSpc>
                        <a:spcAft>
                          <a:spcPts val="0"/>
                        </a:spcAft>
                      </a:pPr>
                      <a:r>
                        <a:rPr lang="en-US" sz="1200">
                          <a:latin typeface="Calibri" pitchFamily="34" charset="0"/>
                          <a:cs typeface="Calibri" pitchFamily="34" charset="0"/>
                        </a:rPr>
                        <a:t>Кајсија, бресква... (без траве)</a:t>
                      </a:r>
                      <a:endParaRPr lang="en-US" sz="1200">
                        <a:latin typeface="Calibri" pitchFamily="34" charset="0"/>
                        <a:ea typeface="Calibri"/>
                        <a:cs typeface="Calibri" pitchFamily="34" charset="0"/>
                      </a:endParaRPr>
                    </a:p>
                  </a:txBody>
                  <a:tcPr marL="46499" marR="46499" marT="0" marB="0" anchor="ctr"/>
                </a:tc>
                <a:tc vMerge="1">
                  <a:txBody>
                    <a:bodyPr/>
                    <a:lstStyle/>
                    <a:p>
                      <a:endParaRPr lang="en-US"/>
                    </a:p>
                  </a:txBody>
                  <a:tcPr/>
                </a:tc>
                <a:tc>
                  <a:txBody>
                    <a:bodyPr/>
                    <a:lstStyle/>
                    <a:p>
                      <a:pPr algn="ctr">
                        <a:lnSpc>
                          <a:spcPct val="115000"/>
                        </a:lnSpc>
                        <a:spcAft>
                          <a:spcPts val="0"/>
                        </a:spcAft>
                      </a:pPr>
                      <a:r>
                        <a:rPr lang="en-US" sz="1200">
                          <a:latin typeface="Calibri" pitchFamily="34" charset="0"/>
                          <a:cs typeface="Calibri" pitchFamily="34" charset="0"/>
                        </a:rPr>
                        <a:t>7,6</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10,0</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15,8</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0,3</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-2,1</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-3,2</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18,4</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34,8</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47,4</a:t>
                      </a:r>
                      <a:endParaRPr lang="en-US" sz="1200">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10"/>
                  </a:ext>
                </a:extLst>
              </a:tr>
              <a:tr h="303874">
                <a:tc>
                  <a:txBody>
                    <a:bodyPr/>
                    <a:lstStyle/>
                    <a:p>
                      <a:pPr algn="ctr">
                        <a:lnSpc>
                          <a:spcPct val="115000"/>
                        </a:lnSpc>
                        <a:spcAft>
                          <a:spcPts val="0"/>
                        </a:spcAft>
                      </a:pPr>
                      <a:r>
                        <a:rPr lang="en-US" sz="1200">
                          <a:latin typeface="Calibri" pitchFamily="34" charset="0"/>
                          <a:cs typeface="Calibri" pitchFamily="34" charset="0"/>
                        </a:rPr>
                        <a:t>Кајсија, бресква... (затрављен воћњак)</a:t>
                      </a:r>
                      <a:endParaRPr lang="en-US" sz="1200">
                        <a:latin typeface="Calibri" pitchFamily="34" charset="0"/>
                        <a:ea typeface="Calibri"/>
                        <a:cs typeface="Calibri" pitchFamily="34" charset="0"/>
                      </a:endParaRPr>
                    </a:p>
                  </a:txBody>
                  <a:tcPr marL="46499" marR="46499" marT="0" marB="0" anchor="ctr"/>
                </a:tc>
                <a:tc vMerge="1">
                  <a:txBody>
                    <a:bodyPr/>
                    <a:lstStyle/>
                    <a:p>
                      <a:endParaRPr lang="en-US"/>
                    </a:p>
                  </a:txBody>
                  <a:tcPr/>
                </a:tc>
                <a:tc>
                  <a:txBody>
                    <a:bodyPr/>
                    <a:lstStyle/>
                    <a:p>
                      <a:pPr algn="ctr">
                        <a:lnSpc>
                          <a:spcPct val="115000"/>
                        </a:lnSpc>
                        <a:spcAft>
                          <a:spcPts val="0"/>
                        </a:spcAft>
                      </a:pPr>
                      <a:r>
                        <a:rPr lang="en-US" sz="1200">
                          <a:latin typeface="Calibri" pitchFamily="34" charset="0"/>
                          <a:cs typeface="Calibri" pitchFamily="34" charset="0"/>
                        </a:rPr>
                        <a:t>7,5</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9,9</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15,7</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0,3</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-2,1</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-3,2</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14,1</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24,7</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34,4</a:t>
                      </a:r>
                      <a:endParaRPr lang="en-US" sz="1200">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11"/>
                  </a:ext>
                </a:extLst>
              </a:tr>
              <a:tr h="206034">
                <a:tc>
                  <a:txBody>
                    <a:bodyPr/>
                    <a:lstStyle/>
                    <a:p>
                      <a:pPr algn="ctr">
                        <a:lnSpc>
                          <a:spcPct val="115000"/>
                        </a:lnSpc>
                        <a:spcAft>
                          <a:spcPts val="0"/>
                        </a:spcAft>
                      </a:pPr>
                      <a:r>
                        <a:rPr lang="en-US" sz="1200">
                          <a:latin typeface="Calibri" pitchFamily="34" charset="0"/>
                          <a:cs typeface="Calibri" pitchFamily="34" charset="0"/>
                        </a:rPr>
                        <a:t>Вишња, трешња... (без траве)</a:t>
                      </a:r>
                      <a:endParaRPr lang="en-US" sz="1200">
                        <a:latin typeface="Calibri" pitchFamily="34" charset="0"/>
                        <a:ea typeface="Calibri"/>
                        <a:cs typeface="Calibri" pitchFamily="34" charset="0"/>
                      </a:endParaRPr>
                    </a:p>
                  </a:txBody>
                  <a:tcPr marL="46499" marR="46499" marT="0" marB="0" anchor="ctr"/>
                </a:tc>
                <a:tc vMerge="1">
                  <a:txBody>
                    <a:bodyPr/>
                    <a:lstStyle/>
                    <a:p>
                      <a:endParaRPr lang="en-US"/>
                    </a:p>
                  </a:txBody>
                  <a:tcPr/>
                </a:tc>
                <a:tc>
                  <a:txBody>
                    <a:bodyPr/>
                    <a:lstStyle/>
                    <a:p>
                      <a:pPr algn="ctr">
                        <a:lnSpc>
                          <a:spcPct val="115000"/>
                        </a:lnSpc>
                        <a:spcAft>
                          <a:spcPts val="0"/>
                        </a:spcAft>
                      </a:pPr>
                      <a:r>
                        <a:rPr lang="en-US" sz="1200">
                          <a:latin typeface="Calibri" pitchFamily="34" charset="0"/>
                          <a:cs typeface="Calibri" pitchFamily="34" charset="0"/>
                        </a:rPr>
                        <a:t>8,5</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11,5</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dirty="0">
                          <a:latin typeface="Calibri" pitchFamily="34" charset="0"/>
                          <a:cs typeface="Calibri" pitchFamily="34" charset="0"/>
                        </a:rPr>
                        <a:t>16,2</a:t>
                      </a:r>
                      <a:endParaRPr lang="en-US" sz="1200" dirty="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2,2</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0,7</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2,3</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22,1</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39,1</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41,5</a:t>
                      </a:r>
                      <a:endParaRPr lang="en-US" sz="1200">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12"/>
                  </a:ext>
                </a:extLst>
              </a:tr>
              <a:tr h="309051">
                <a:tc>
                  <a:txBody>
                    <a:bodyPr/>
                    <a:lstStyle/>
                    <a:p>
                      <a:pPr algn="ctr">
                        <a:lnSpc>
                          <a:spcPct val="115000"/>
                        </a:lnSpc>
                        <a:spcAft>
                          <a:spcPts val="0"/>
                        </a:spcAft>
                      </a:pPr>
                      <a:r>
                        <a:rPr lang="en-US" sz="1200">
                          <a:latin typeface="Calibri" pitchFamily="34" charset="0"/>
                          <a:cs typeface="Calibri" pitchFamily="34" charset="0"/>
                        </a:rPr>
                        <a:t>Вишња, трешња...(затрављен воћњак)</a:t>
                      </a:r>
                      <a:endParaRPr lang="en-US" sz="1200">
                        <a:latin typeface="Calibri" pitchFamily="34" charset="0"/>
                        <a:ea typeface="Calibri"/>
                        <a:cs typeface="Calibri" pitchFamily="34" charset="0"/>
                      </a:endParaRPr>
                    </a:p>
                  </a:txBody>
                  <a:tcPr marL="46499" marR="46499" marT="0" marB="0" anchor="ctr"/>
                </a:tc>
                <a:tc vMerge="1">
                  <a:txBody>
                    <a:bodyPr/>
                    <a:lstStyle/>
                    <a:p>
                      <a:endParaRPr lang="en-US"/>
                    </a:p>
                  </a:txBody>
                  <a:tcPr/>
                </a:tc>
                <a:tc>
                  <a:txBody>
                    <a:bodyPr/>
                    <a:lstStyle/>
                    <a:p>
                      <a:pPr algn="ctr">
                        <a:lnSpc>
                          <a:spcPct val="115000"/>
                        </a:lnSpc>
                        <a:spcAft>
                          <a:spcPts val="0"/>
                        </a:spcAft>
                      </a:pPr>
                      <a:r>
                        <a:rPr lang="en-US" sz="1200">
                          <a:latin typeface="Calibri" pitchFamily="34" charset="0"/>
                          <a:cs typeface="Calibri" pitchFamily="34" charset="0"/>
                        </a:rPr>
                        <a:t>8,4</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11,4</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16,2</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2,2</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0,7</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2,3</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16,4</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28,1</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30,6</a:t>
                      </a:r>
                      <a:endParaRPr lang="en-US" sz="1200">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13"/>
                  </a:ext>
                </a:extLst>
              </a:tr>
              <a:tr h="206034">
                <a:tc>
                  <a:txBody>
                    <a:bodyPr/>
                    <a:lstStyle/>
                    <a:p>
                      <a:pPr algn="ctr">
                        <a:lnSpc>
                          <a:spcPct val="115000"/>
                        </a:lnSpc>
                        <a:spcAft>
                          <a:spcPts val="0"/>
                        </a:spcAft>
                      </a:pPr>
                      <a:r>
                        <a:rPr lang="en-US" sz="1200">
                          <a:latin typeface="Calibri" pitchFamily="34" charset="0"/>
                          <a:cs typeface="Calibri" pitchFamily="34" charset="0"/>
                        </a:rPr>
                        <a:t>Малина, купина, боровница</a:t>
                      </a:r>
                      <a:endParaRPr lang="en-US" sz="1200">
                        <a:latin typeface="Calibri" pitchFamily="34" charset="0"/>
                        <a:ea typeface="Calibri"/>
                        <a:cs typeface="Calibri" pitchFamily="34" charset="0"/>
                      </a:endParaRPr>
                    </a:p>
                  </a:txBody>
                  <a:tcPr marL="46499" marR="46499" marT="0" marB="0" anchor="ctr"/>
                </a:tc>
                <a:tc vMerge="1">
                  <a:txBody>
                    <a:bodyPr/>
                    <a:lstStyle/>
                    <a:p>
                      <a:endParaRPr lang="en-US"/>
                    </a:p>
                  </a:txBody>
                  <a:tcPr/>
                </a:tc>
                <a:tc>
                  <a:txBody>
                    <a:bodyPr/>
                    <a:lstStyle/>
                    <a:p>
                      <a:pPr algn="ctr">
                        <a:lnSpc>
                          <a:spcPct val="115000"/>
                        </a:lnSpc>
                        <a:spcAft>
                          <a:spcPts val="0"/>
                        </a:spcAft>
                      </a:pPr>
                      <a:r>
                        <a:rPr lang="en-US" sz="1200">
                          <a:latin typeface="Calibri" pitchFamily="34" charset="0"/>
                          <a:cs typeface="Calibri" pitchFamily="34" charset="0"/>
                        </a:rPr>
                        <a:t>7,3</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9,6</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15,6</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1,1</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-2,8</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-3,4</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15,4</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28,6</a:t>
                      </a:r>
                      <a:endParaRPr lang="en-US" sz="1200">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a:latin typeface="Calibri" pitchFamily="34" charset="0"/>
                          <a:cs typeface="Calibri" pitchFamily="34" charset="0"/>
                        </a:rPr>
                        <a:t>41,3</a:t>
                      </a:r>
                      <a:endParaRPr lang="en-US" sz="1200">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14"/>
                  </a:ext>
                </a:extLst>
              </a:tr>
              <a:tr h="151937">
                <a:tc>
                  <a:txBody>
                    <a:bodyPr/>
                    <a:lstStyle/>
                    <a:p>
                      <a:pPr algn="ctr">
                        <a:lnSpc>
                          <a:spcPct val="115000"/>
                        </a:lnSpc>
                        <a:spcAft>
                          <a:spcPts val="0"/>
                        </a:spcAft>
                      </a:pPr>
                      <a:r>
                        <a:rPr lang="en-US" sz="1200">
                          <a:latin typeface="Calibri" pitchFamily="34" charset="0"/>
                          <a:cs typeface="Calibri" pitchFamily="34" charset="0"/>
                        </a:rPr>
                        <a:t>Просек плодореда</a:t>
                      </a:r>
                      <a:endParaRPr lang="en-US" sz="1200">
                        <a:latin typeface="Calibri" pitchFamily="34" charset="0"/>
                        <a:ea typeface="Calibri"/>
                        <a:cs typeface="Calibri" pitchFamily="34" charset="0"/>
                      </a:endParaRPr>
                    </a:p>
                  </a:txBody>
                  <a:tcPr marL="46499" marR="46499" marT="0" marB="0" anchor="ctr"/>
                </a:tc>
                <a:tc vMerge="1">
                  <a:txBody>
                    <a:bodyPr/>
                    <a:lstStyle/>
                    <a:p>
                      <a:endParaRPr lang="en-US"/>
                    </a:p>
                  </a:txBody>
                  <a:tcPr/>
                </a:tc>
                <a:tc>
                  <a:txBody>
                    <a:bodyPr/>
                    <a:lstStyle/>
                    <a:p>
                      <a:pPr algn="ctr">
                        <a:lnSpc>
                          <a:spcPct val="115000"/>
                        </a:lnSpc>
                        <a:spcAft>
                          <a:spcPts val="0"/>
                        </a:spcAft>
                      </a:pPr>
                      <a:r>
                        <a:rPr lang="en-US" sz="1200" b="1" dirty="0">
                          <a:solidFill>
                            <a:srgbClr val="0000CC"/>
                          </a:solidFill>
                          <a:latin typeface="Calibri" pitchFamily="34" charset="0"/>
                          <a:cs typeface="Calibri" pitchFamily="34" charset="0"/>
                        </a:rPr>
                        <a:t>7,3</a:t>
                      </a:r>
                      <a:endParaRPr lang="en-US" sz="12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0000CC"/>
                          </a:solidFill>
                          <a:latin typeface="Calibri" pitchFamily="34" charset="0"/>
                          <a:cs typeface="Calibri" pitchFamily="34" charset="0"/>
                        </a:rPr>
                        <a:t>32,8</a:t>
                      </a:r>
                      <a:endParaRPr lang="en-US" sz="12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0000CC"/>
                          </a:solidFill>
                          <a:latin typeface="Calibri" pitchFamily="34" charset="0"/>
                          <a:cs typeface="Calibri" pitchFamily="34" charset="0"/>
                        </a:rPr>
                        <a:t>12,1</a:t>
                      </a:r>
                      <a:endParaRPr lang="en-US" sz="12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0000CC"/>
                          </a:solidFill>
                          <a:latin typeface="Calibri" pitchFamily="34" charset="0"/>
                          <a:cs typeface="Calibri" pitchFamily="34" charset="0"/>
                        </a:rPr>
                        <a:t>3,0</a:t>
                      </a:r>
                      <a:endParaRPr lang="en-US" sz="12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0000CC"/>
                          </a:solidFill>
                          <a:latin typeface="Calibri" pitchFamily="34" charset="0"/>
                          <a:cs typeface="Calibri" pitchFamily="34" charset="0"/>
                        </a:rPr>
                        <a:t>20,9</a:t>
                      </a:r>
                      <a:endParaRPr lang="en-US" sz="12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0000CC"/>
                          </a:solidFill>
                          <a:latin typeface="Calibri" pitchFamily="34" charset="0"/>
                          <a:cs typeface="Calibri" pitchFamily="34" charset="0"/>
                        </a:rPr>
                        <a:t>-6,9</a:t>
                      </a:r>
                      <a:endParaRPr lang="en-US" sz="12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0000CC"/>
                          </a:solidFill>
                          <a:latin typeface="Calibri" pitchFamily="34" charset="0"/>
                          <a:cs typeface="Calibri" pitchFamily="34" charset="0"/>
                        </a:rPr>
                        <a:t>1,2</a:t>
                      </a:r>
                      <a:endParaRPr lang="en-US" sz="12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0000CC"/>
                          </a:solidFill>
                          <a:latin typeface="Calibri" pitchFamily="34" charset="0"/>
                          <a:cs typeface="Calibri" pitchFamily="34" charset="0"/>
                        </a:rPr>
                        <a:t>36,5</a:t>
                      </a:r>
                      <a:endParaRPr lang="en-US" sz="1200" b="1" dirty="0">
                        <a:solidFill>
                          <a:srgbClr val="0000CC"/>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0000CC"/>
                          </a:solidFill>
                          <a:latin typeface="Calibri" pitchFamily="34" charset="0"/>
                          <a:cs typeface="Calibri" pitchFamily="34" charset="0"/>
                        </a:rPr>
                        <a:t>27,4</a:t>
                      </a:r>
                      <a:endParaRPr lang="en-US" sz="1200" b="1" dirty="0">
                        <a:solidFill>
                          <a:srgbClr val="0000CC"/>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15"/>
                  </a:ext>
                </a:extLst>
              </a:tr>
              <a:tr h="151937">
                <a:tc>
                  <a:txBody>
                    <a:bodyPr/>
                    <a:lstStyle/>
                    <a:p>
                      <a:pPr algn="ctr">
                        <a:lnSpc>
                          <a:spcPct val="115000"/>
                        </a:lnSpc>
                        <a:spcAft>
                          <a:spcPts val="0"/>
                        </a:spcAft>
                      </a:pPr>
                      <a:r>
                        <a:rPr lang="en-US" sz="1200">
                          <a:latin typeface="Calibri" pitchFamily="34" charset="0"/>
                          <a:cs typeface="Calibri" pitchFamily="34" charset="0"/>
                        </a:rPr>
                        <a:t>Максимална вредност</a:t>
                      </a:r>
                      <a:endParaRPr lang="en-US" sz="1200">
                        <a:latin typeface="Calibri" pitchFamily="34" charset="0"/>
                        <a:ea typeface="Calibri"/>
                        <a:cs typeface="Calibri" pitchFamily="34" charset="0"/>
                      </a:endParaRPr>
                    </a:p>
                  </a:txBody>
                  <a:tcPr marL="46499" marR="46499" marT="0" marB="0" anchor="ctr"/>
                </a:tc>
                <a:tc vMerge="1">
                  <a:txBody>
                    <a:bodyPr/>
                    <a:lstStyle/>
                    <a:p>
                      <a:endParaRPr lang="en-US"/>
                    </a:p>
                  </a:txBody>
                  <a:tcP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27,4</a:t>
                      </a:r>
                      <a:endParaRPr lang="en-US" sz="12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214,4</a:t>
                      </a:r>
                      <a:endParaRPr lang="en-US" sz="12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17,7</a:t>
                      </a:r>
                      <a:endParaRPr lang="en-US" sz="12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22,9</a:t>
                      </a:r>
                      <a:endParaRPr lang="en-US" sz="12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201,6</a:t>
                      </a:r>
                      <a:endParaRPr lang="en-US" sz="12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13,6</a:t>
                      </a:r>
                      <a:endParaRPr lang="en-US" sz="12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33,5</a:t>
                      </a:r>
                      <a:endParaRPr lang="en-US" sz="12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236,8</a:t>
                      </a:r>
                      <a:endParaRPr lang="en-US" sz="1200" b="1" dirty="0">
                        <a:solidFill>
                          <a:srgbClr val="FF0000"/>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rgbClr val="FF0000"/>
                          </a:solidFill>
                          <a:latin typeface="Calibri" pitchFamily="34" charset="0"/>
                          <a:cs typeface="Calibri" pitchFamily="34" charset="0"/>
                        </a:rPr>
                        <a:t>76,3</a:t>
                      </a:r>
                      <a:endParaRPr lang="en-US" sz="1200" b="1" dirty="0">
                        <a:solidFill>
                          <a:srgbClr val="FF0000"/>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16"/>
                  </a:ext>
                </a:extLst>
              </a:tr>
              <a:tr h="151937">
                <a:tc>
                  <a:txBody>
                    <a:bodyPr/>
                    <a:lstStyle/>
                    <a:p>
                      <a:pPr algn="ctr">
                        <a:lnSpc>
                          <a:spcPct val="115000"/>
                        </a:lnSpc>
                        <a:spcAft>
                          <a:spcPts val="0"/>
                        </a:spcAft>
                      </a:pPr>
                      <a:r>
                        <a:rPr lang="en-US" sz="1200" dirty="0" err="1">
                          <a:latin typeface="Calibri" pitchFamily="34" charset="0"/>
                          <a:cs typeface="Calibri" pitchFamily="34" charset="0"/>
                        </a:rPr>
                        <a:t>Минимална</a:t>
                      </a:r>
                      <a:r>
                        <a:rPr lang="en-US" sz="1200" dirty="0">
                          <a:latin typeface="Calibri" pitchFamily="34" charset="0"/>
                          <a:cs typeface="Calibri" pitchFamily="34" charset="0"/>
                        </a:rPr>
                        <a:t> </a:t>
                      </a:r>
                      <a:r>
                        <a:rPr lang="en-US" sz="1200" dirty="0" err="1">
                          <a:latin typeface="Calibri" pitchFamily="34" charset="0"/>
                          <a:cs typeface="Calibri" pitchFamily="34" charset="0"/>
                        </a:rPr>
                        <a:t>вредност</a:t>
                      </a:r>
                      <a:endParaRPr lang="en-US" sz="1200" dirty="0">
                        <a:latin typeface="Calibri" pitchFamily="34" charset="0"/>
                        <a:ea typeface="Calibri"/>
                        <a:cs typeface="Calibri" pitchFamily="34" charset="0"/>
                      </a:endParaRPr>
                    </a:p>
                  </a:txBody>
                  <a:tcPr marL="46499" marR="46499" marT="0" marB="0" anchor="ctr"/>
                </a:tc>
                <a:tc vMerge="1">
                  <a:txBody>
                    <a:bodyPr/>
                    <a:lstStyle/>
                    <a:p>
                      <a:endParaRPr lang="en-US"/>
                    </a:p>
                  </a:txBody>
                  <a:tcPr/>
                </a:tc>
                <a:tc>
                  <a:txBody>
                    <a:bodyPr/>
                    <a:lstStyle/>
                    <a:p>
                      <a:pPr algn="ctr">
                        <a:lnSpc>
                          <a:spcPct val="115000"/>
                        </a:lnSpc>
                        <a:spcAft>
                          <a:spcPts val="0"/>
                        </a:spcAft>
                      </a:pPr>
                      <a:r>
                        <a:rPr lang="en-US" sz="1200" b="1" dirty="0">
                          <a:solidFill>
                            <a:schemeClr val="accent6">
                              <a:lumMod val="50000"/>
                            </a:schemeClr>
                          </a:solidFill>
                          <a:latin typeface="Calibri" pitchFamily="34" charset="0"/>
                          <a:cs typeface="Calibri" pitchFamily="34" charset="0"/>
                        </a:rPr>
                        <a:t>2,3</a:t>
                      </a:r>
                      <a:endParaRPr lang="en-US" sz="12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a:solidFill>
                            <a:schemeClr val="accent6">
                              <a:lumMod val="50000"/>
                            </a:schemeClr>
                          </a:solidFill>
                          <a:latin typeface="Calibri" pitchFamily="34" charset="0"/>
                          <a:cs typeface="Calibri" pitchFamily="34" charset="0"/>
                        </a:rPr>
                        <a:t>5,7</a:t>
                      </a:r>
                      <a:endParaRPr lang="en-US" sz="1200" b="1">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chemeClr val="accent6">
                              <a:lumMod val="50000"/>
                            </a:schemeClr>
                          </a:solidFill>
                          <a:latin typeface="Calibri" pitchFamily="34" charset="0"/>
                          <a:cs typeface="Calibri" pitchFamily="34" charset="0"/>
                        </a:rPr>
                        <a:t>-14,2</a:t>
                      </a:r>
                      <a:endParaRPr lang="en-US" sz="12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chemeClr val="accent6">
                              <a:lumMod val="50000"/>
                            </a:schemeClr>
                          </a:solidFill>
                          <a:latin typeface="Calibri" pitchFamily="34" charset="0"/>
                          <a:cs typeface="Calibri" pitchFamily="34" charset="0"/>
                        </a:rPr>
                        <a:t>-0,3</a:t>
                      </a:r>
                      <a:endParaRPr lang="en-US" sz="12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chemeClr val="accent6">
                              <a:lumMod val="50000"/>
                            </a:schemeClr>
                          </a:solidFill>
                          <a:latin typeface="Calibri" pitchFamily="34" charset="0"/>
                          <a:cs typeface="Calibri" pitchFamily="34" charset="0"/>
                        </a:rPr>
                        <a:t>-10,1</a:t>
                      </a:r>
                      <a:endParaRPr lang="en-US" sz="12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chemeClr val="accent6">
                              <a:lumMod val="50000"/>
                            </a:schemeClr>
                          </a:solidFill>
                          <a:latin typeface="Calibri" pitchFamily="34" charset="0"/>
                          <a:cs typeface="Calibri" pitchFamily="34" charset="0"/>
                        </a:rPr>
                        <a:t>-31,7</a:t>
                      </a:r>
                      <a:endParaRPr lang="en-US" sz="12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chemeClr val="accent6">
                              <a:lumMod val="50000"/>
                            </a:schemeClr>
                          </a:solidFill>
                          <a:latin typeface="Calibri" pitchFamily="34" charset="0"/>
                          <a:cs typeface="Calibri" pitchFamily="34" charset="0"/>
                        </a:rPr>
                        <a:t>-161,3</a:t>
                      </a:r>
                      <a:endParaRPr lang="en-US" sz="12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chemeClr val="accent6">
                              <a:lumMod val="50000"/>
                            </a:schemeClr>
                          </a:solidFill>
                          <a:latin typeface="Calibri" pitchFamily="34" charset="0"/>
                          <a:cs typeface="Calibri" pitchFamily="34" charset="0"/>
                        </a:rPr>
                        <a:t>-189,4</a:t>
                      </a:r>
                      <a:endParaRPr lang="en-US" sz="1200" b="1" dirty="0">
                        <a:solidFill>
                          <a:schemeClr val="accent6">
                            <a:lumMod val="50000"/>
                          </a:schemeClr>
                        </a:solidFill>
                        <a:latin typeface="Calibri" pitchFamily="34" charset="0"/>
                        <a:ea typeface="Calibri"/>
                        <a:cs typeface="Calibri" pitchFamily="34" charset="0"/>
                      </a:endParaRPr>
                    </a:p>
                  </a:txBody>
                  <a:tcPr marL="46499" marR="46499" marT="0" marB="0" anchor="ctr"/>
                </a:tc>
                <a:tc>
                  <a:txBody>
                    <a:bodyPr/>
                    <a:lstStyle/>
                    <a:p>
                      <a:pPr algn="ctr">
                        <a:lnSpc>
                          <a:spcPct val="115000"/>
                        </a:lnSpc>
                        <a:spcAft>
                          <a:spcPts val="0"/>
                        </a:spcAft>
                      </a:pPr>
                      <a:r>
                        <a:rPr lang="en-US" sz="1200" b="1" dirty="0">
                          <a:solidFill>
                            <a:schemeClr val="accent6">
                              <a:lumMod val="50000"/>
                            </a:schemeClr>
                          </a:solidFill>
                          <a:latin typeface="Calibri" pitchFamily="34" charset="0"/>
                          <a:cs typeface="Calibri" pitchFamily="34" charset="0"/>
                        </a:rPr>
                        <a:t>-123,0</a:t>
                      </a:r>
                      <a:endParaRPr lang="en-US" sz="1200" b="1" dirty="0">
                        <a:solidFill>
                          <a:schemeClr val="accent6">
                            <a:lumMod val="50000"/>
                          </a:schemeClr>
                        </a:solidFill>
                        <a:latin typeface="Calibri" pitchFamily="34" charset="0"/>
                        <a:ea typeface="Calibri"/>
                        <a:cs typeface="Calibri" pitchFamily="34" charset="0"/>
                      </a:endParaRPr>
                    </a:p>
                  </a:txBody>
                  <a:tcPr marL="46499" marR="46499" marT="0" marB="0" anchor="ctr"/>
                </a:tc>
                <a:extLst>
                  <a:ext uri="{0D108BD9-81ED-4DB2-BD59-A6C34878D82A}">
                    <a16:rowId xmlns:a16="http://schemas.microsoft.com/office/drawing/2014/main" val="10017"/>
                  </a:ext>
                </a:extLst>
              </a:tr>
            </a:tbl>
          </a:graphicData>
        </a:graphic>
      </p:graphicFrame>
      <p:grpSp>
        <p:nvGrpSpPr>
          <p:cNvPr id="5" name="Group 4"/>
          <p:cNvGrpSpPr/>
          <p:nvPr/>
        </p:nvGrpSpPr>
        <p:grpSpPr>
          <a:xfrm>
            <a:off x="754309" y="0"/>
            <a:ext cx="5953166" cy="1447121"/>
            <a:chOff x="754309" y="0"/>
            <a:chExt cx="5953166" cy="1447121"/>
          </a:xfrm>
        </p:grpSpPr>
        <p:pic>
          <p:nvPicPr>
            <p:cNvPr id="6" name="Picture 5"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7" name="Picture 6"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8B66CA3-D5DC-4414-8FCC-63CF415E49EC}"/>
              </a:ext>
            </a:extLst>
          </p:cNvPr>
          <p:cNvSpPr txBox="1"/>
          <p:nvPr/>
        </p:nvSpPr>
        <p:spPr>
          <a:xfrm>
            <a:off x="427444" y="5953165"/>
            <a:ext cx="11527605" cy="461665"/>
          </a:xfrm>
          <a:prstGeom prst="rect">
            <a:avLst/>
          </a:prstGeom>
          <a:noFill/>
        </p:spPr>
        <p:txBody>
          <a:bodyPr wrap="square" rtlCol="0">
            <a:spAutoFit/>
          </a:bodyPr>
          <a:lstStyle/>
          <a:p>
            <a:pPr algn="ctr"/>
            <a:r>
              <a:rPr lang="en-US" sz="1200" i="1" dirty="0">
                <a:solidFill>
                  <a:srgbClr val="0070C0"/>
                </a:solidFill>
              </a:rPr>
              <a:t>” </a:t>
            </a:r>
            <a:r>
              <a:rPr lang="en-US" sz="1200" i="1" dirty="0">
                <a:solidFill>
                  <a:srgbClr val="0070C0"/>
                </a:solidFill>
                <a:latin typeface="+mj-lt"/>
              </a:rPr>
              <a:t>Advancing medium and long-term adaptation planning in the Republic of Serbia – NAP” project is funded by Green Climate Fund (GCF) and implemented by UNDP, in partnership with the Ministry of Agriculture, Forestry and Water Management</a:t>
            </a:r>
          </a:p>
        </p:txBody>
      </p:sp>
      <p:sp>
        <p:nvSpPr>
          <p:cNvPr id="11" name="Content Placeholder 10">
            <a:extLst>
              <a:ext uri="{FF2B5EF4-FFF2-40B4-BE49-F238E27FC236}">
                <a16:creationId xmlns:a16="http://schemas.microsoft.com/office/drawing/2014/main" id="{7A7BD5A4-8484-4996-B6F1-600C994A57B0}"/>
              </a:ext>
            </a:extLst>
          </p:cNvPr>
          <p:cNvSpPr>
            <a:spLocks noGrp="1"/>
          </p:cNvSpPr>
          <p:nvPr>
            <p:ph idx="1"/>
          </p:nvPr>
        </p:nvSpPr>
        <p:spPr>
          <a:xfrm>
            <a:off x="427444" y="1510018"/>
            <a:ext cx="11527605" cy="4347531"/>
          </a:xfrm>
        </p:spPr>
        <p:txBody>
          <a:bodyPr>
            <a:normAutofit/>
          </a:bodyPr>
          <a:lstStyle/>
          <a:p>
            <a:pPr marL="0" indent="0">
              <a:buNone/>
            </a:pPr>
            <a:endParaRPr lang="en-US" sz="2400" dirty="0">
              <a:latin typeface="Calibri" panose="020F0502020204030204" pitchFamily="34" charset="0"/>
            </a:endParaRPr>
          </a:p>
          <a:p>
            <a:pPr marL="0" indent="0" algn="ctr">
              <a:buNone/>
            </a:pPr>
            <a:r>
              <a:rPr lang="sr-Cyrl-RS" dirty="0">
                <a:latin typeface="Calibri" pitchFamily="34" charset="0"/>
                <a:cs typeface="Calibri" pitchFamily="34" charset="0"/>
              </a:rPr>
              <a:t>ПРОЦЕНА РИЗИКА, РАЊИВОСТИ И МЕРЕ АДАПТАЦИЈЕ У СЕКТОРУ ПОЉОПРИВРЕДЕ</a:t>
            </a:r>
            <a:endParaRPr lang="en-US" dirty="0">
              <a:latin typeface="Calibri" pitchFamily="34" charset="0"/>
              <a:cs typeface="Calibri" pitchFamily="34" charset="0"/>
            </a:endParaRPr>
          </a:p>
          <a:p>
            <a:pPr marL="0" indent="0" algn="ctr">
              <a:buNone/>
            </a:pPr>
            <a:r>
              <a:rPr lang="sr-Cyrl-RS" sz="2400" dirty="0">
                <a:latin typeface="Calibri" panose="020F0502020204030204" pitchFamily="34" charset="0"/>
              </a:rPr>
              <a:t> (Нишавски, Пиротски, Јабланички и Пчињски округ)</a:t>
            </a:r>
          </a:p>
          <a:p>
            <a:pPr algn="ctr">
              <a:buNone/>
            </a:pPr>
            <a:endParaRPr lang="sr-Cyrl-RS" sz="2400" dirty="0">
              <a:latin typeface="Calibri" panose="020F0502020204030204" pitchFamily="34" charset="0"/>
            </a:endParaRPr>
          </a:p>
          <a:p>
            <a:pPr algn="ctr">
              <a:buNone/>
            </a:pPr>
            <a:r>
              <a:rPr lang="sr-Cyrl-RS" sz="2400" dirty="0">
                <a:solidFill>
                  <a:srgbClr val="FF0000"/>
                </a:solidFill>
                <a:latin typeface="Calibri" panose="020F0502020204030204" pitchFamily="34" charset="0"/>
              </a:rPr>
              <a:t>Потенцијал и могућности наводњавања у пољопривреди</a:t>
            </a:r>
          </a:p>
          <a:p>
            <a:pPr algn="ctr">
              <a:buNone/>
            </a:pPr>
            <a:r>
              <a:rPr lang="sr-Cyrl-RS" sz="2400" dirty="0">
                <a:latin typeface="Calibri" panose="020F0502020204030204" pitchFamily="34" charset="0"/>
              </a:rPr>
              <a:t>проф. др Марија Ћосић</a:t>
            </a:r>
          </a:p>
          <a:p>
            <a:pPr algn="ctr">
              <a:buNone/>
            </a:pPr>
            <a:r>
              <a:rPr lang="sr-Cyrl-RS" sz="2400" i="1" dirty="0">
                <a:latin typeface="Calibri" panose="020F0502020204030204" pitchFamily="34" charset="0"/>
              </a:rPr>
              <a:t>Универзитет у Београду Пољопривредни факултет</a:t>
            </a:r>
            <a:endParaRPr lang="sr-Latn-RS" sz="2400" i="1" dirty="0">
              <a:latin typeface="Calibri" panose="020F0502020204030204" pitchFamily="34" charset="0"/>
            </a:endParaRPr>
          </a:p>
          <a:p>
            <a:pPr algn="ctr">
              <a:buNone/>
            </a:pPr>
            <a:endParaRPr lang="sr-Latn-RS" sz="2400" dirty="0">
              <a:latin typeface="Calibri" panose="020F0502020204030204" pitchFamily="34" charset="0"/>
            </a:endParaRPr>
          </a:p>
          <a:p>
            <a:endParaRPr lang="sr-Latn-RS" sz="2400" dirty="0">
              <a:latin typeface="Calibri" panose="020F0502020204030204" pitchFamily="34" charset="0"/>
            </a:endParaRPr>
          </a:p>
          <a:p>
            <a:pPr marL="0" indent="0">
              <a:buNone/>
            </a:pPr>
            <a:endParaRPr lang="en-US" sz="2400" dirty="0">
              <a:latin typeface="Calibri" panose="020F0502020204030204" pitchFamily="34" charset="0"/>
            </a:endParaRPr>
          </a:p>
        </p:txBody>
      </p:sp>
      <p:pic>
        <p:nvPicPr>
          <p:cNvPr id="7" name="Picture 6"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3"/>
          <a:stretch>
            <a:fillRect/>
          </a:stretch>
        </p:blipFill>
        <p:spPr>
          <a:xfrm>
            <a:off x="754309" y="179683"/>
            <a:ext cx="1267438" cy="1267438"/>
          </a:xfrm>
          <a:prstGeom prst="rect">
            <a:avLst/>
          </a:prstGeom>
        </p:spPr>
      </p:pic>
      <p:pic>
        <p:nvPicPr>
          <p:cNvPr id="10" name="Picture 9"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4"/>
          <a:stretch>
            <a:fillRect/>
          </a:stretch>
        </p:blipFill>
        <p:spPr>
          <a:xfrm>
            <a:off x="5662569" y="0"/>
            <a:ext cx="1044906" cy="1153186"/>
          </a:xfrm>
          <a:prstGeom prst="rect">
            <a:avLst/>
          </a:prstGeom>
        </p:spPr>
      </p:pic>
    </p:spTree>
    <p:extLst>
      <p:ext uri="{BB962C8B-B14F-4D97-AF65-F5344CB8AC3E}">
        <p14:creationId xmlns:p14="http://schemas.microsoft.com/office/powerpoint/2010/main" val="2135602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pic>
        <p:nvPicPr>
          <p:cNvPr id="8194" name="Picture 2"/>
          <p:cNvPicPr>
            <a:picLocks noChangeAspect="1" noChangeArrowheads="1"/>
          </p:cNvPicPr>
          <p:nvPr/>
        </p:nvPicPr>
        <p:blipFill>
          <a:blip r:embed="rId4"/>
          <a:srcRect/>
          <a:stretch>
            <a:fillRect/>
          </a:stretch>
        </p:blipFill>
        <p:spPr bwMode="auto">
          <a:xfrm>
            <a:off x="124691" y="1153186"/>
            <a:ext cx="4031673" cy="5559341"/>
          </a:xfrm>
          <a:prstGeom prst="rect">
            <a:avLst/>
          </a:prstGeom>
          <a:noFill/>
          <a:ln w="9525">
            <a:noFill/>
            <a:miter lim="800000"/>
            <a:headEnd/>
            <a:tailEnd/>
          </a:ln>
          <a:effectLst/>
        </p:spPr>
      </p:pic>
      <p:sp>
        <p:nvSpPr>
          <p:cNvPr id="21" name="Rectangle 20"/>
          <p:cNvSpPr/>
          <p:nvPr/>
        </p:nvSpPr>
        <p:spPr>
          <a:xfrm>
            <a:off x="4156362" y="1267670"/>
            <a:ext cx="7834745" cy="123110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fontAlgn="base">
              <a:spcBef>
                <a:spcPct val="0"/>
              </a:spcBef>
              <a:spcAft>
                <a:spcPct val="0"/>
              </a:spcAft>
            </a:pPr>
            <a:r>
              <a:rPr lang="en-US" sz="2000" b="1" dirty="0" err="1">
                <a:solidFill>
                  <a:srgbClr val="FF0000"/>
                </a:solidFill>
                <a:latin typeface="Calibri" pitchFamily="34" charset="0"/>
                <a:ea typeface="Times New Roman" pitchFamily="18" charset="0"/>
                <a:cs typeface="Calibri" pitchFamily="34" charset="0"/>
              </a:rPr>
              <a:t>Расположивост</a:t>
            </a:r>
            <a:r>
              <a:rPr lang="en-US" sz="2000" b="1" dirty="0">
                <a:solidFill>
                  <a:srgbClr val="FF0000"/>
                </a:solidFill>
                <a:latin typeface="Calibri" pitchFamily="34" charset="0"/>
                <a:ea typeface="Times New Roman" pitchFamily="18" charset="0"/>
                <a:cs typeface="Calibri" pitchFamily="34" charset="0"/>
              </a:rPr>
              <a:t> </a:t>
            </a:r>
            <a:r>
              <a:rPr lang="en-US" sz="2000" b="1" dirty="0" err="1">
                <a:solidFill>
                  <a:srgbClr val="FF0000"/>
                </a:solidFill>
                <a:latin typeface="Calibri" pitchFamily="34" charset="0"/>
                <a:ea typeface="Times New Roman" pitchFamily="18" charset="0"/>
                <a:cs typeface="Calibri" pitchFamily="34" charset="0"/>
              </a:rPr>
              <a:t>водних</a:t>
            </a:r>
            <a:r>
              <a:rPr lang="en-US" sz="2000" b="1" dirty="0">
                <a:solidFill>
                  <a:srgbClr val="FF0000"/>
                </a:solidFill>
                <a:latin typeface="Calibri" pitchFamily="34" charset="0"/>
                <a:ea typeface="Times New Roman" pitchFamily="18" charset="0"/>
                <a:cs typeface="Calibri" pitchFamily="34" charset="0"/>
              </a:rPr>
              <a:t> </a:t>
            </a:r>
            <a:r>
              <a:rPr lang="en-US" sz="2000" b="1" dirty="0" err="1">
                <a:solidFill>
                  <a:srgbClr val="FF0000"/>
                </a:solidFill>
                <a:latin typeface="Calibri" pitchFamily="34" charset="0"/>
                <a:ea typeface="Times New Roman" pitchFamily="18" charset="0"/>
                <a:cs typeface="Calibri" pitchFamily="34" charset="0"/>
              </a:rPr>
              <a:t>ресурса</a:t>
            </a:r>
            <a:r>
              <a:rPr lang="en-US" sz="2000" b="1" dirty="0">
                <a:solidFill>
                  <a:srgbClr val="FF0000"/>
                </a:solidFill>
                <a:latin typeface="Calibri" pitchFamily="34" charset="0"/>
                <a:ea typeface="Times New Roman" pitchFamily="18" charset="0"/>
                <a:cs typeface="Calibri" pitchFamily="34" charset="0"/>
              </a:rPr>
              <a:t> у </a:t>
            </a:r>
            <a:r>
              <a:rPr lang="en-US" sz="2000" b="1" dirty="0" err="1">
                <a:solidFill>
                  <a:srgbClr val="FF0000"/>
                </a:solidFill>
                <a:latin typeface="Calibri" pitchFamily="34" charset="0"/>
                <a:ea typeface="Times New Roman" pitchFamily="18" charset="0"/>
                <a:cs typeface="Calibri" pitchFamily="34" charset="0"/>
              </a:rPr>
              <a:t>будућој</a:t>
            </a:r>
            <a:r>
              <a:rPr lang="en-US" sz="2000" b="1" dirty="0">
                <a:solidFill>
                  <a:srgbClr val="FF0000"/>
                </a:solidFill>
                <a:latin typeface="Calibri" pitchFamily="34" charset="0"/>
                <a:ea typeface="Times New Roman" pitchFamily="18" charset="0"/>
                <a:cs typeface="Calibri" pitchFamily="34" charset="0"/>
              </a:rPr>
              <a:t> </a:t>
            </a:r>
            <a:r>
              <a:rPr lang="en-US" sz="2000" b="1" dirty="0" err="1">
                <a:solidFill>
                  <a:srgbClr val="FF0000"/>
                </a:solidFill>
                <a:latin typeface="Calibri" pitchFamily="34" charset="0"/>
                <a:ea typeface="Times New Roman" pitchFamily="18" charset="0"/>
                <a:cs typeface="Calibri" pitchFamily="34" charset="0"/>
              </a:rPr>
              <a:t>клими</a:t>
            </a:r>
            <a:endParaRPr lang="sr-Cyrl-RS" sz="2000" b="1" dirty="0">
              <a:solidFill>
                <a:srgbClr val="FF0000"/>
              </a:solidFill>
              <a:latin typeface="Calibri" pitchFamily="34" charset="0"/>
              <a:ea typeface="Times New Roman" pitchFamily="18" charset="0"/>
              <a:cs typeface="Calibri" pitchFamily="34" charset="0"/>
            </a:endParaRPr>
          </a:p>
          <a:p>
            <a:pPr algn="just"/>
            <a:r>
              <a:rPr lang="en-US" altLang="ja-JP" dirty="0" err="1">
                <a:solidFill>
                  <a:srgbClr val="0468B1"/>
                </a:solidFill>
                <a:latin typeface="Calibri" pitchFamily="34" charset="0"/>
                <a:ea typeface="MS Mincho" pitchFamily="49" charset="-128"/>
                <a:cs typeface="Calibri" pitchFamily="34" charset="0"/>
              </a:rPr>
              <a:t>Недостатак</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воде</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повећање</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температуре</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неравномерна</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расподела</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падавина</a:t>
            </a:r>
            <a:r>
              <a:rPr lang="en-US" altLang="ja-JP" dirty="0">
                <a:solidFill>
                  <a:srgbClr val="0468B1"/>
                </a:solidFill>
                <a:latin typeface="Calibri" pitchFamily="34" charset="0"/>
                <a:ea typeface="MS Mincho" pitchFamily="49" charset="-128"/>
                <a:cs typeface="Calibri" pitchFamily="34" charset="0"/>
              </a:rPr>
              <a:t> и </a:t>
            </a:r>
            <a:r>
              <a:rPr lang="en-US" altLang="ja-JP" dirty="0" err="1">
                <a:solidFill>
                  <a:srgbClr val="0468B1"/>
                </a:solidFill>
                <a:latin typeface="Calibri" pitchFamily="34" charset="0"/>
                <a:ea typeface="MS Mincho" pitchFamily="49" charset="-128"/>
                <a:cs typeface="Calibri" pitchFamily="34" charset="0"/>
              </a:rPr>
              <a:t>смањење</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протицаја</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река</a:t>
            </a:r>
            <a:r>
              <a:rPr lang="sr-Cyrl-RS" altLang="ja-JP" dirty="0">
                <a:solidFill>
                  <a:srgbClr val="0468B1"/>
                </a:solidFill>
                <a:latin typeface="Calibri" pitchFamily="34" charset="0"/>
                <a:ea typeface="MS Mincho" pitchFamily="49" charset="-128"/>
                <a:cs typeface="Calibri" pitchFamily="34" charset="0"/>
              </a:rPr>
              <a:t> (око 8%)</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ће</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значајно</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нарушити</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стабилност</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сектора</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пољопривреде</a:t>
            </a:r>
            <a:r>
              <a:rPr lang="en-US" altLang="ja-JP" dirty="0">
                <a:solidFill>
                  <a:srgbClr val="0468B1"/>
                </a:solidFill>
                <a:latin typeface="Calibri" pitchFamily="34" charset="0"/>
                <a:ea typeface="MS Mincho" pitchFamily="49" charset="-128"/>
                <a:cs typeface="Calibri" pitchFamily="34" charset="0"/>
              </a:rPr>
              <a:t> у </a:t>
            </a:r>
            <a:r>
              <a:rPr lang="en-US" altLang="ja-JP" dirty="0" err="1">
                <a:solidFill>
                  <a:srgbClr val="0468B1"/>
                </a:solidFill>
                <a:latin typeface="Calibri" pitchFamily="34" charset="0"/>
                <a:ea typeface="MS Mincho" pitchFamily="49" charset="-128"/>
                <a:cs typeface="Calibri" pitchFamily="34" charset="0"/>
              </a:rPr>
              <a:t>будућој</a:t>
            </a:r>
            <a:r>
              <a:rPr lang="en-US" altLang="ja-JP" dirty="0">
                <a:solidFill>
                  <a:srgbClr val="0468B1"/>
                </a:solidFill>
                <a:latin typeface="Calibri" pitchFamily="34" charset="0"/>
                <a:ea typeface="MS Mincho" pitchFamily="49" charset="-128"/>
                <a:cs typeface="Calibri" pitchFamily="34" charset="0"/>
              </a:rPr>
              <a:t> </a:t>
            </a:r>
            <a:r>
              <a:rPr lang="en-US" altLang="ja-JP" dirty="0" err="1">
                <a:solidFill>
                  <a:srgbClr val="0468B1"/>
                </a:solidFill>
                <a:latin typeface="Calibri" pitchFamily="34" charset="0"/>
                <a:ea typeface="MS Mincho" pitchFamily="49" charset="-128"/>
                <a:cs typeface="Calibri" pitchFamily="34" charset="0"/>
              </a:rPr>
              <a:t>клими</a:t>
            </a:r>
            <a:r>
              <a:rPr lang="sr-Latn-RS" altLang="ja-JP" dirty="0">
                <a:solidFill>
                  <a:srgbClr val="0468B1"/>
                </a:solidFill>
                <a:latin typeface="Calibri" pitchFamily="34" charset="0"/>
                <a:ea typeface="MS Mincho" pitchFamily="49" charset="-128"/>
                <a:cs typeface="Calibri" pitchFamily="34" charset="0"/>
              </a:rPr>
              <a:t>.</a:t>
            </a:r>
          </a:p>
        </p:txBody>
      </p:sp>
      <p:sp>
        <p:nvSpPr>
          <p:cNvPr id="22" name="Rectangle 21"/>
          <p:cNvSpPr/>
          <p:nvPr/>
        </p:nvSpPr>
        <p:spPr>
          <a:xfrm>
            <a:off x="4156362" y="2652665"/>
            <a:ext cx="7834745" cy="264687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sr-Cyrl-RS" sz="2000" b="1" dirty="0">
                <a:solidFill>
                  <a:srgbClr val="FF0000"/>
                </a:solidFill>
                <a:latin typeface="Calibri" pitchFamily="34" charset="0"/>
                <a:cs typeface="Calibri" pitchFamily="34" charset="0"/>
              </a:rPr>
              <a:t>Анализа</a:t>
            </a:r>
            <a:r>
              <a:rPr lang="sr-Latn-RS" sz="2000" b="1" dirty="0">
                <a:solidFill>
                  <a:srgbClr val="FF0000"/>
                </a:solidFill>
                <a:latin typeface="Calibri" pitchFamily="34" charset="0"/>
                <a:cs typeface="Calibri" pitchFamily="34" charset="0"/>
              </a:rPr>
              <a:t> </a:t>
            </a:r>
            <a:r>
              <a:rPr lang="sr-Cyrl-RS" sz="2000" b="1" dirty="0">
                <a:solidFill>
                  <a:srgbClr val="FF0000"/>
                </a:solidFill>
                <a:latin typeface="Calibri" pitchFamily="34" charset="0"/>
                <a:cs typeface="Calibri" pitchFamily="34" charset="0"/>
              </a:rPr>
              <a:t>појаве</a:t>
            </a:r>
            <a:r>
              <a:rPr lang="sr-Latn-RS" sz="2000" b="1" dirty="0">
                <a:solidFill>
                  <a:srgbClr val="FF0000"/>
                </a:solidFill>
                <a:latin typeface="Calibri" pitchFamily="34" charset="0"/>
                <a:cs typeface="Calibri" pitchFamily="34" charset="0"/>
              </a:rPr>
              <a:t> </a:t>
            </a:r>
            <a:r>
              <a:rPr lang="sr-Cyrl-RS" sz="2000" b="1" dirty="0">
                <a:solidFill>
                  <a:srgbClr val="FF0000"/>
                </a:solidFill>
                <a:latin typeface="Calibri" pitchFamily="34" charset="0"/>
                <a:cs typeface="Calibri" pitchFamily="34" charset="0"/>
              </a:rPr>
              <a:t>броја дана</a:t>
            </a:r>
            <a:r>
              <a:rPr lang="sr-Latn-RS" sz="2000" b="1" dirty="0">
                <a:solidFill>
                  <a:srgbClr val="FF0000"/>
                </a:solidFill>
                <a:latin typeface="Calibri" pitchFamily="34" charset="0"/>
                <a:cs typeface="Calibri" pitchFamily="34" charset="0"/>
              </a:rPr>
              <a:t> </a:t>
            </a:r>
            <a:r>
              <a:rPr lang="sr-Cyrl-RS" sz="2000" b="1" dirty="0">
                <a:solidFill>
                  <a:srgbClr val="FF0000"/>
                </a:solidFill>
                <a:latin typeface="Calibri" pitchFamily="34" charset="0"/>
                <a:cs typeface="Calibri" pitchFamily="34" charset="0"/>
              </a:rPr>
              <a:t>са</a:t>
            </a:r>
            <a:r>
              <a:rPr lang="sr-Latn-RS" sz="2000" b="1" dirty="0">
                <a:solidFill>
                  <a:srgbClr val="FF0000"/>
                </a:solidFill>
                <a:latin typeface="Calibri" pitchFamily="34" charset="0"/>
                <a:cs typeface="Calibri" pitchFamily="34" charset="0"/>
              </a:rPr>
              <a:t> </a:t>
            </a:r>
            <a:r>
              <a:rPr lang="sr-Cyrl-RS" sz="2000" b="1" dirty="0">
                <a:solidFill>
                  <a:srgbClr val="FF0000"/>
                </a:solidFill>
                <a:latin typeface="Calibri" pitchFamily="34" charset="0"/>
                <a:cs typeface="Calibri" pitchFamily="34" charset="0"/>
              </a:rPr>
              <a:t>екстремним</a:t>
            </a:r>
            <a:r>
              <a:rPr lang="sr-Latn-RS" sz="2000" b="1" dirty="0">
                <a:solidFill>
                  <a:srgbClr val="FF0000"/>
                </a:solidFill>
                <a:latin typeface="Calibri" pitchFamily="34" charset="0"/>
                <a:cs typeface="Calibri" pitchFamily="34" charset="0"/>
              </a:rPr>
              <a:t> </a:t>
            </a:r>
            <a:r>
              <a:rPr lang="sr-Cyrl-RS" sz="2000" b="1" dirty="0">
                <a:solidFill>
                  <a:srgbClr val="FF0000"/>
                </a:solidFill>
                <a:latin typeface="Calibri" pitchFamily="34" charset="0"/>
                <a:cs typeface="Calibri" pitchFamily="34" charset="0"/>
              </a:rPr>
              <a:t>падавинама, већим</a:t>
            </a:r>
            <a:r>
              <a:rPr lang="sr-Latn-RS" sz="2000" b="1" dirty="0">
                <a:solidFill>
                  <a:srgbClr val="FF0000"/>
                </a:solidFill>
                <a:latin typeface="Calibri" pitchFamily="34" charset="0"/>
                <a:cs typeface="Calibri" pitchFamily="34" charset="0"/>
              </a:rPr>
              <a:t> </a:t>
            </a:r>
            <a:r>
              <a:rPr lang="sr-Cyrl-RS" sz="2000" b="1" dirty="0">
                <a:solidFill>
                  <a:srgbClr val="FF0000"/>
                </a:solidFill>
                <a:latin typeface="Calibri" pitchFamily="34" charset="0"/>
                <a:cs typeface="Calibri" pitchFamily="34" charset="0"/>
              </a:rPr>
              <a:t>од</a:t>
            </a:r>
            <a:r>
              <a:rPr lang="sr-Latn-RS" sz="2000" b="1" dirty="0">
                <a:solidFill>
                  <a:srgbClr val="FF0000"/>
                </a:solidFill>
                <a:latin typeface="Calibri" pitchFamily="34" charset="0"/>
                <a:cs typeface="Calibri" pitchFamily="34" charset="0"/>
              </a:rPr>
              <a:t> </a:t>
            </a:r>
            <a:r>
              <a:rPr lang="sr-Cyrl-RS" sz="2000" b="1" dirty="0">
                <a:solidFill>
                  <a:srgbClr val="FF0000"/>
                </a:solidFill>
                <a:latin typeface="Calibri" pitchFamily="34" charset="0"/>
                <a:cs typeface="Calibri" pitchFamily="34" charset="0"/>
              </a:rPr>
              <a:t>20 </a:t>
            </a:r>
            <a:r>
              <a:rPr lang="en-US" sz="2000" b="1" dirty="0">
                <a:solidFill>
                  <a:srgbClr val="FF0000"/>
                </a:solidFill>
                <a:latin typeface="Calibri" pitchFamily="34" charset="0"/>
                <a:cs typeface="Calibri" pitchFamily="34" charset="0"/>
              </a:rPr>
              <a:t>mm</a:t>
            </a:r>
            <a:endParaRPr lang="sr-Latn-RS" sz="2000" b="1" dirty="0">
              <a:solidFill>
                <a:srgbClr val="FF0000"/>
              </a:solidFill>
              <a:latin typeface="Calibri" pitchFamily="34" charset="0"/>
              <a:cs typeface="Calibri" pitchFamily="34" charset="0"/>
            </a:endParaRPr>
          </a:p>
          <a:p>
            <a:pPr algn="just"/>
            <a:r>
              <a:rPr lang="sr-Cyrl-RS" dirty="0">
                <a:solidFill>
                  <a:srgbClr val="0070C0"/>
                </a:solidFill>
                <a:latin typeface="Calibri" pitchFamily="34" charset="0"/>
                <a:cs typeface="Calibri" pitchFamily="34" charset="0"/>
              </a:rPr>
              <a:t>Утврђено</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смањење</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падавина</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у</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будућности</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током</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летњег</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периода,</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али</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и</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повећања</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броја</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дана</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са</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падавинама</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преко</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20</a:t>
            </a:r>
            <a:r>
              <a:rPr lang="sr-Latn-RS" dirty="0">
                <a:solidFill>
                  <a:srgbClr val="0070C0"/>
                </a:solidFill>
                <a:latin typeface="Calibri" pitchFamily="34" charset="0"/>
                <a:cs typeface="Calibri" pitchFamily="34" charset="0"/>
              </a:rPr>
              <a:t> </a:t>
            </a:r>
            <a:r>
              <a:rPr lang="en-US" dirty="0">
                <a:solidFill>
                  <a:srgbClr val="0070C0"/>
                </a:solidFill>
                <a:latin typeface="Calibri" pitchFamily="34" charset="0"/>
                <a:cs typeface="Calibri" pitchFamily="34" charset="0"/>
              </a:rPr>
              <a:t>mm</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на</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подручју</a:t>
            </a:r>
            <a:r>
              <a:rPr lang="sr-Latn-RS" dirty="0">
                <a:solidFill>
                  <a:srgbClr val="0070C0"/>
                </a:solidFill>
                <a:latin typeface="Calibri" pitchFamily="34" charset="0"/>
                <a:cs typeface="Calibri" pitchFamily="34" charset="0"/>
              </a:rPr>
              <a:t> </a:t>
            </a:r>
            <a:r>
              <a:rPr lang="sr-Cyrl-RS" dirty="0">
                <a:solidFill>
                  <a:srgbClr val="0070C0"/>
                </a:solidFill>
                <a:latin typeface="Calibri" pitchFamily="34" charset="0"/>
                <a:cs typeface="Calibri" pitchFamily="34" charset="0"/>
              </a:rPr>
              <a:t>Р. Србије</a:t>
            </a:r>
            <a:r>
              <a:rPr lang="sr-Latn-RS" dirty="0">
                <a:solidFill>
                  <a:srgbClr val="0070C0"/>
                </a:solidFill>
                <a:latin typeface="Calibri" pitchFamily="34" charset="0"/>
                <a:cs typeface="Calibri" pitchFamily="34" charset="0"/>
              </a:rPr>
              <a:t>.</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Промене</a:t>
            </a:r>
            <a:r>
              <a:rPr lang="en-US" altLang="ja-JP" dirty="0">
                <a:solidFill>
                  <a:srgbClr val="0070C0"/>
                </a:solidFill>
                <a:latin typeface="Calibri" pitchFamily="34" charset="0"/>
                <a:ea typeface="MS Mincho" pitchFamily="49" charset="-128"/>
                <a:cs typeface="Calibri" pitchFamily="34" charset="0"/>
              </a:rPr>
              <a:t> у </a:t>
            </a:r>
            <a:r>
              <a:rPr lang="en-US" altLang="ja-JP" dirty="0" err="1">
                <a:solidFill>
                  <a:srgbClr val="0070C0"/>
                </a:solidFill>
                <a:latin typeface="Calibri" pitchFamily="34" charset="0"/>
                <a:ea typeface="MS Mincho" pitchFamily="49" charset="-128"/>
                <a:cs typeface="Calibri" pitchFamily="34" charset="0"/>
              </a:rPr>
              <a:t>режиму</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падавина</a:t>
            </a:r>
            <a:r>
              <a:rPr lang="en-US" altLang="ja-JP" dirty="0">
                <a:solidFill>
                  <a:srgbClr val="0070C0"/>
                </a:solidFill>
                <a:latin typeface="Calibri" pitchFamily="34" charset="0"/>
                <a:ea typeface="MS Mincho" pitchFamily="49" charset="-128"/>
                <a:cs typeface="Calibri" pitchFamily="34" charset="0"/>
              </a:rPr>
              <a:t>, у </a:t>
            </a:r>
            <a:r>
              <a:rPr lang="en-US" altLang="ja-JP" dirty="0" err="1">
                <a:solidFill>
                  <a:srgbClr val="0070C0"/>
                </a:solidFill>
                <a:latin typeface="Calibri" pitchFamily="34" charset="0"/>
                <a:ea typeface="MS Mincho" pitchFamily="49" charset="-128"/>
                <a:cs typeface="Calibri" pitchFamily="34" charset="0"/>
              </a:rPr>
              <a:t>смислу</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повећања</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интензитета</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падавина</a:t>
            </a:r>
            <a:r>
              <a:rPr lang="en-US" altLang="ja-JP" dirty="0">
                <a:solidFill>
                  <a:srgbClr val="0070C0"/>
                </a:solidFill>
                <a:latin typeface="Calibri" pitchFamily="34" charset="0"/>
                <a:ea typeface="MS Mincho" pitchFamily="49" charset="-128"/>
                <a:cs typeface="Calibri" pitchFamily="34" charset="0"/>
              </a:rPr>
              <a:t> у </a:t>
            </a:r>
            <a:r>
              <a:rPr lang="en-US" altLang="ja-JP" dirty="0" err="1">
                <a:solidFill>
                  <a:srgbClr val="0070C0"/>
                </a:solidFill>
                <a:latin typeface="Calibri" pitchFamily="34" charset="0"/>
                <a:ea typeface="MS Mincho" pitchFamily="49" charset="-128"/>
                <a:cs typeface="Calibri" pitchFamily="34" charset="0"/>
              </a:rPr>
              <a:t>летњем</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периоду</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ће</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повећати</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ризик</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од</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појаве</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бујичних</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поплава</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на</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малим</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водотоцима</a:t>
            </a:r>
            <a:r>
              <a:rPr lang="sr-Cyrl-RS" altLang="ja-JP" dirty="0">
                <a:solidFill>
                  <a:srgbClr val="0070C0"/>
                </a:solidFill>
                <a:latin typeface="Calibri" pitchFamily="34" charset="0"/>
                <a:ea typeface="MS Mincho" pitchFamily="49" charset="-128"/>
                <a:cs typeface="Calibri" pitchFamily="34" charset="0"/>
              </a:rPr>
              <a:t>, ерозије и деградације земљишта</a:t>
            </a:r>
            <a:r>
              <a:rPr lang="en-US" altLang="ja-JP" dirty="0">
                <a:solidFill>
                  <a:srgbClr val="0070C0"/>
                </a:solidFill>
                <a:latin typeface="Calibri" pitchFamily="34" charset="0"/>
                <a:ea typeface="MS Mincho" pitchFamily="49" charset="-128"/>
                <a:cs typeface="Calibri" pitchFamily="34" charset="0"/>
              </a:rPr>
              <a:t>. </a:t>
            </a:r>
            <a:endParaRPr lang="en-US" dirty="0">
              <a:solidFill>
                <a:srgbClr val="0070C0"/>
              </a:solidFill>
              <a:latin typeface="Calibri" pitchFamily="34" charset="0"/>
              <a:cs typeface="Calibri" pitchFamily="34" charset="0"/>
            </a:endParaRPr>
          </a:p>
          <a:p>
            <a:pPr algn="just"/>
            <a:endParaRPr lang="sr-Cyrl-RS" dirty="0">
              <a:solidFill>
                <a:srgbClr val="0070C0"/>
              </a:solidFill>
              <a:latin typeface="Calibri" pitchFamily="34" charset="0"/>
              <a:cs typeface="Calibri" pitchFamily="34" charset="0"/>
            </a:endParaRPr>
          </a:p>
          <a:p>
            <a:pPr algn="just"/>
            <a:endParaRPr lang="sr-Latn-RS" dirty="0">
              <a:solidFill>
                <a:srgbClr val="0070C0"/>
              </a:solidFill>
              <a:latin typeface="Calibri" pitchFamily="34" charset="0"/>
              <a:cs typeface="Calibri" pitchFamily="34" charset="0"/>
            </a:endParaRPr>
          </a:p>
        </p:txBody>
      </p:sp>
      <p:sp>
        <p:nvSpPr>
          <p:cNvPr id="23" name="Rectangle 22"/>
          <p:cNvSpPr/>
          <p:nvPr/>
        </p:nvSpPr>
        <p:spPr>
          <a:xfrm>
            <a:off x="4156362" y="4755116"/>
            <a:ext cx="7834744"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eaLnBrk="0" fontAlgn="base" hangingPunct="0">
              <a:spcBef>
                <a:spcPct val="0"/>
              </a:spcBef>
              <a:spcAft>
                <a:spcPct val="0"/>
              </a:spcAft>
            </a:pPr>
            <a:r>
              <a:rPr lang="en-US" altLang="ja-JP" dirty="0" err="1">
                <a:solidFill>
                  <a:srgbClr val="0070C0"/>
                </a:solidFill>
                <a:latin typeface="Calibri" pitchFamily="34" charset="0"/>
                <a:ea typeface="MS Mincho" pitchFamily="49" charset="-128"/>
                <a:cs typeface="Calibri" pitchFamily="34" charset="0"/>
              </a:rPr>
              <a:t>Резултати</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ове</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студије</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указују</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на</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то</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да</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се</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највеће</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повећање</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дефицита</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воде</a:t>
            </a:r>
            <a:r>
              <a:rPr lang="en-US" altLang="ja-JP" dirty="0">
                <a:solidFill>
                  <a:srgbClr val="0070C0"/>
                </a:solidFill>
                <a:latin typeface="Calibri" pitchFamily="34" charset="0"/>
                <a:ea typeface="MS Mincho" pitchFamily="49" charset="-128"/>
                <a:cs typeface="Calibri" pitchFamily="34" charset="0"/>
              </a:rPr>
              <a:t> у </a:t>
            </a:r>
            <a:r>
              <a:rPr lang="en-US" altLang="ja-JP" dirty="0" err="1">
                <a:solidFill>
                  <a:srgbClr val="0070C0"/>
                </a:solidFill>
                <a:latin typeface="Calibri" pitchFamily="34" charset="0"/>
                <a:ea typeface="MS Mincho" pitchFamily="49" charset="-128"/>
                <a:cs typeface="Calibri" pitchFamily="34" charset="0"/>
              </a:rPr>
              <a:t>биљној</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производњи</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очекује</a:t>
            </a:r>
            <a:r>
              <a:rPr lang="en-US" altLang="ja-JP" dirty="0">
                <a:solidFill>
                  <a:srgbClr val="0070C0"/>
                </a:solidFill>
                <a:latin typeface="Calibri" pitchFamily="34" charset="0"/>
                <a:ea typeface="MS Mincho" pitchFamily="49" charset="-128"/>
                <a:cs typeface="Calibri" pitchFamily="34" charset="0"/>
              </a:rPr>
              <a:t> </a:t>
            </a:r>
            <a:r>
              <a:rPr lang="sr-Cyrl-RS" altLang="ja-JP" dirty="0">
                <a:solidFill>
                  <a:srgbClr val="0070C0"/>
                </a:solidFill>
                <a:latin typeface="Calibri" pitchFamily="34" charset="0"/>
                <a:ea typeface="MS Mincho" pitchFamily="49" charset="-128"/>
                <a:cs typeface="Calibri" pitchFamily="34" charset="0"/>
              </a:rPr>
              <a:t>на подручју источне, јужне и централне Србије </a:t>
            </a:r>
            <a:r>
              <a:rPr lang="en-US" altLang="ja-JP" dirty="0" err="1">
                <a:solidFill>
                  <a:srgbClr val="0070C0"/>
                </a:solidFill>
                <a:latin typeface="Calibri" pitchFamily="34" charset="0"/>
                <a:ea typeface="MS Mincho" pitchFamily="49" charset="-128"/>
                <a:cs typeface="Calibri" pitchFamily="34" charset="0"/>
              </a:rPr>
              <a:t>што</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додатно</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повећава</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ризике</a:t>
            </a:r>
            <a:r>
              <a:rPr lang="en-US" altLang="ja-JP" dirty="0">
                <a:solidFill>
                  <a:srgbClr val="0070C0"/>
                </a:solidFill>
                <a:latin typeface="Calibri" pitchFamily="34" charset="0"/>
                <a:ea typeface="MS Mincho" pitchFamily="49" charset="-128"/>
                <a:cs typeface="Calibri" pitchFamily="34" charset="0"/>
              </a:rPr>
              <a:t> у </a:t>
            </a:r>
            <a:r>
              <a:rPr lang="en-US" altLang="ja-JP" dirty="0" err="1">
                <a:solidFill>
                  <a:srgbClr val="0070C0"/>
                </a:solidFill>
                <a:latin typeface="Calibri" pitchFamily="34" charset="0"/>
                <a:ea typeface="MS Mincho" pitchFamily="49" charset="-128"/>
                <a:cs typeface="Calibri" pitchFamily="34" charset="0"/>
              </a:rPr>
              <a:t>пољопривредној</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производњи</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Недостатак</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воде</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повећање</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температуре</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неравномерна</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расподела</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падавина</a:t>
            </a:r>
            <a:r>
              <a:rPr lang="en-US" altLang="ja-JP" dirty="0">
                <a:solidFill>
                  <a:srgbClr val="0070C0"/>
                </a:solidFill>
                <a:latin typeface="Calibri" pitchFamily="34" charset="0"/>
                <a:ea typeface="MS Mincho" pitchFamily="49" charset="-128"/>
                <a:cs typeface="Calibri" pitchFamily="34" charset="0"/>
              </a:rPr>
              <a:t> и </a:t>
            </a:r>
            <a:r>
              <a:rPr lang="en-US" altLang="ja-JP" dirty="0" err="1">
                <a:solidFill>
                  <a:srgbClr val="0070C0"/>
                </a:solidFill>
                <a:latin typeface="Calibri" pitchFamily="34" charset="0"/>
                <a:ea typeface="MS Mincho" pitchFamily="49" charset="-128"/>
                <a:cs typeface="Calibri" pitchFamily="34" charset="0"/>
              </a:rPr>
              <a:t>смањење</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протицаја</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река</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ће</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значајно</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нарушити</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стабилност</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сектора</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пољопривреде</a:t>
            </a:r>
            <a:r>
              <a:rPr lang="en-US" altLang="ja-JP" dirty="0">
                <a:solidFill>
                  <a:srgbClr val="0070C0"/>
                </a:solidFill>
                <a:latin typeface="Calibri" pitchFamily="34" charset="0"/>
                <a:ea typeface="MS Mincho" pitchFamily="49" charset="-128"/>
                <a:cs typeface="Calibri" pitchFamily="34" charset="0"/>
              </a:rPr>
              <a:t> у </a:t>
            </a:r>
            <a:r>
              <a:rPr lang="en-US" altLang="ja-JP" dirty="0" err="1">
                <a:solidFill>
                  <a:srgbClr val="0070C0"/>
                </a:solidFill>
                <a:latin typeface="Calibri" pitchFamily="34" charset="0"/>
                <a:ea typeface="MS Mincho" pitchFamily="49" charset="-128"/>
                <a:cs typeface="Calibri" pitchFamily="34" charset="0"/>
              </a:rPr>
              <a:t>будућој</a:t>
            </a:r>
            <a:r>
              <a:rPr lang="en-US" altLang="ja-JP" dirty="0">
                <a:solidFill>
                  <a:srgbClr val="0070C0"/>
                </a:solidFill>
                <a:latin typeface="Calibri" pitchFamily="34" charset="0"/>
                <a:ea typeface="MS Mincho" pitchFamily="49" charset="-128"/>
                <a:cs typeface="Calibri" pitchFamily="34" charset="0"/>
              </a:rPr>
              <a:t> </a:t>
            </a:r>
            <a:r>
              <a:rPr lang="en-US" altLang="ja-JP" dirty="0" err="1">
                <a:solidFill>
                  <a:srgbClr val="0070C0"/>
                </a:solidFill>
                <a:latin typeface="Calibri" pitchFamily="34" charset="0"/>
                <a:ea typeface="MS Mincho" pitchFamily="49" charset="-128"/>
                <a:cs typeface="Calibri" pitchFamily="34" charset="0"/>
              </a:rPr>
              <a:t>клими</a:t>
            </a:r>
            <a:r>
              <a:rPr lang="en-US" altLang="ja-JP" dirty="0">
                <a:solidFill>
                  <a:srgbClr val="0070C0"/>
                </a:solidFill>
                <a:latin typeface="Calibri" pitchFamily="34" charset="0"/>
                <a:ea typeface="MS Mincho" pitchFamily="49" charset="-128"/>
                <a:cs typeface="Calibri" pitchFamily="34" charset="0"/>
              </a:rPr>
              <a:t>. </a:t>
            </a:r>
            <a:endParaRPr lang="sr-Cyrl-RS" altLang="ja-JP" dirty="0">
              <a:solidFill>
                <a:srgbClr val="0070C0"/>
              </a:solidFill>
              <a:latin typeface="Calibri" pitchFamily="34" charset="0"/>
              <a:ea typeface="MS Mincho" pitchFamily="49" charset="-128"/>
              <a:cs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037" y="1166843"/>
            <a:ext cx="7472344" cy="5632311"/>
          </a:xfrm>
          <a:prstGeom prst="rect">
            <a:avLst/>
          </a:prstGeom>
        </p:spPr>
        <p:txBody>
          <a:bodyPr wrap="square">
            <a:spAutoFit/>
          </a:bodyPr>
          <a:lstStyle/>
          <a:p>
            <a:pPr lvl="0" algn="just"/>
            <a:r>
              <a:rPr lang="sr-Cyrl-RS" sz="2400" b="1" dirty="0">
                <a:solidFill>
                  <a:srgbClr val="0468B1"/>
                </a:solidFill>
                <a:latin typeface="Calibri" pitchFamily="34" charset="0"/>
                <a:cs typeface="Calibri" pitchFamily="34" charset="0"/>
              </a:rPr>
              <a:t>Мере адаптације</a:t>
            </a:r>
          </a:p>
          <a:p>
            <a:pPr lvl="0" algn="just"/>
            <a:r>
              <a:rPr lang="sr-Cyrl-RS" sz="2400" dirty="0">
                <a:solidFill>
                  <a:srgbClr val="0468B1"/>
                </a:solidFill>
                <a:latin typeface="Calibri" pitchFamily="34" charset="0"/>
                <a:cs typeface="Calibri" pitchFamily="34" charset="0"/>
              </a:rPr>
              <a:t>Мере адаптације на климатске промене у сектору воде и земљишта су издвојене у оквиру следећих пет група:</a:t>
            </a:r>
            <a:r>
              <a:rPr lang="en-US" sz="2400" dirty="0">
                <a:solidFill>
                  <a:srgbClr val="0468B1"/>
                </a:solidFill>
                <a:latin typeface="Calibri" pitchFamily="34" charset="0"/>
                <a:cs typeface="Calibri" pitchFamily="34" charset="0"/>
              </a:rPr>
              <a:t> </a:t>
            </a:r>
            <a:endParaRPr lang="sr-Cyrl-RS" sz="2400" dirty="0">
              <a:solidFill>
                <a:srgbClr val="0468B1"/>
              </a:solidFill>
              <a:latin typeface="Calibri" pitchFamily="34" charset="0"/>
              <a:cs typeface="Calibri" pitchFamily="34" charset="0"/>
            </a:endParaRPr>
          </a:p>
          <a:p>
            <a:pPr lvl="0" algn="just"/>
            <a:endParaRPr lang="sr-Cyrl-RS" sz="2400" dirty="0">
              <a:solidFill>
                <a:srgbClr val="7030A0"/>
              </a:solidFill>
              <a:latin typeface="Calibri" pitchFamily="34" charset="0"/>
              <a:cs typeface="Calibri" pitchFamily="34" charset="0"/>
            </a:endParaRPr>
          </a:p>
          <a:p>
            <a:pPr marL="342900" lvl="0" indent="-342900" algn="just"/>
            <a:r>
              <a:rPr lang="en-US" sz="2400" b="1" dirty="0" err="1">
                <a:solidFill>
                  <a:srgbClr val="FF0000"/>
                </a:solidFill>
                <a:latin typeface="Calibri" pitchFamily="34" charset="0"/>
                <a:cs typeface="Calibri" pitchFamily="34" charset="0"/>
              </a:rPr>
              <a:t>Наводњавање</a:t>
            </a:r>
            <a:r>
              <a:rPr lang="en-US" sz="2400" b="1" dirty="0">
                <a:solidFill>
                  <a:srgbClr val="FF0000"/>
                </a:solidFill>
                <a:latin typeface="Calibri" pitchFamily="34" charset="0"/>
                <a:ea typeface="Calibri" panose="020F0502020204030204" pitchFamily="34" charset="0"/>
                <a:cs typeface="Calibri" pitchFamily="34" charset="0"/>
              </a:rPr>
              <a:t> </a:t>
            </a:r>
            <a:endParaRPr lang="sr-Cyrl-RS" sz="2400" b="1" dirty="0">
              <a:solidFill>
                <a:srgbClr val="FF0000"/>
              </a:solidFill>
              <a:latin typeface="Calibri" pitchFamily="34" charset="0"/>
              <a:ea typeface="Calibri" panose="020F0502020204030204" pitchFamily="34" charset="0"/>
              <a:cs typeface="Calibri" pitchFamily="34" charset="0"/>
            </a:endParaRPr>
          </a:p>
          <a:p>
            <a:pPr lvl="0" algn="just"/>
            <a:r>
              <a:rPr lang="en-US" sz="2400" dirty="0" err="1">
                <a:solidFill>
                  <a:srgbClr val="0468B1"/>
                </a:solidFill>
                <a:latin typeface="Calibri" pitchFamily="34" charset="0"/>
                <a:ea typeface="Calibri" panose="020F0502020204030204" pitchFamily="34" charset="0"/>
                <a:cs typeface="Calibri" pitchFamily="34" charset="0"/>
              </a:rPr>
              <a:t>је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мера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адаптације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која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је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потребна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на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националном</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нивоу</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Потребе</a:t>
            </a:r>
            <a:r>
              <a:rPr lang="en-US" sz="2400" dirty="0">
                <a:solidFill>
                  <a:srgbClr val="0468B1"/>
                </a:solidFill>
                <a:latin typeface="Calibri" pitchFamily="34" charset="0"/>
                <a:ea typeface="Calibri" panose="020F0502020204030204" pitchFamily="34" charset="0"/>
                <a:cs typeface="Calibri" pitchFamily="34" charset="0"/>
              </a:rPr>
              <a:t> и </a:t>
            </a:r>
            <a:r>
              <a:rPr lang="en-US" sz="2400" dirty="0" err="1">
                <a:solidFill>
                  <a:srgbClr val="0468B1"/>
                </a:solidFill>
                <a:latin typeface="Calibri" pitchFamily="34" charset="0"/>
                <a:ea typeface="Calibri" panose="020F0502020204030204" pitchFamily="34" charset="0"/>
                <a:cs typeface="Calibri" pitchFamily="34" charset="0"/>
              </a:rPr>
              <a:t>приступачност</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воде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за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наводњавање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се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разликују</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по</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окрузима</a:t>
            </a:r>
            <a:r>
              <a:rPr lang="en-US" sz="2400" dirty="0">
                <a:solidFill>
                  <a:srgbClr val="0468B1"/>
                </a:solidFill>
                <a:latin typeface="Calibri" pitchFamily="34" charset="0"/>
                <a:ea typeface="Calibri" panose="020F0502020204030204" pitchFamily="34" charset="0"/>
                <a:cs typeface="Calibri" pitchFamily="34" charset="0"/>
              </a:rPr>
              <a:t>. </a:t>
            </a:r>
            <a:endParaRPr lang="sr-Cyrl-RS" sz="2400" dirty="0">
              <a:solidFill>
                <a:srgbClr val="0468B1"/>
              </a:solidFill>
              <a:latin typeface="Calibri" pitchFamily="34" charset="0"/>
              <a:ea typeface="Calibri" panose="020F0502020204030204" pitchFamily="34" charset="0"/>
              <a:cs typeface="Calibri" pitchFamily="34" charset="0"/>
            </a:endParaRPr>
          </a:p>
          <a:p>
            <a:pPr algn="just"/>
            <a:r>
              <a:rPr lang="sr-Cyrl-RS" sz="2400" dirty="0">
                <a:solidFill>
                  <a:srgbClr val="FF0000"/>
                </a:solidFill>
                <a:latin typeface="Calibri" pitchFamily="34" charset="0"/>
                <a:cs typeface="Calibri" pitchFamily="34" charset="0"/>
              </a:rPr>
              <a:t>3% се наводњава;</a:t>
            </a:r>
            <a:endParaRPr lang="sr-Latn-RS" sz="2400" dirty="0">
              <a:solidFill>
                <a:srgbClr val="FF0000"/>
              </a:solidFill>
              <a:latin typeface="Calibri" pitchFamily="34" charset="0"/>
              <a:cs typeface="Calibri" pitchFamily="34" charset="0"/>
            </a:endParaRPr>
          </a:p>
          <a:p>
            <a:pPr algn="just"/>
            <a:r>
              <a:rPr lang="sr-Cyrl-RS" sz="2400" dirty="0">
                <a:solidFill>
                  <a:srgbClr val="FF0000"/>
                </a:solidFill>
                <a:latin typeface="Calibri" pitchFamily="34" charset="0"/>
                <a:cs typeface="Calibri" pitchFamily="34" charset="0"/>
              </a:rPr>
              <a:t>Капацитети хидросистема Дунав-Тиса-Дунав 500.000 </a:t>
            </a:r>
            <a:r>
              <a:rPr lang="sr-Latn-RS" sz="2400" dirty="0">
                <a:solidFill>
                  <a:srgbClr val="FF0000"/>
                </a:solidFill>
                <a:latin typeface="Calibri" pitchFamily="34" charset="0"/>
                <a:cs typeface="Calibri" pitchFamily="34" charset="0"/>
              </a:rPr>
              <a:t>ha</a:t>
            </a:r>
            <a:r>
              <a:rPr lang="sr-Cyrl-RS" sz="2400" dirty="0">
                <a:solidFill>
                  <a:srgbClr val="FF0000"/>
                </a:solidFill>
                <a:latin typeface="Calibri" pitchFamily="34" charset="0"/>
                <a:cs typeface="Calibri" pitchFamily="34" charset="0"/>
              </a:rPr>
              <a:t>; </a:t>
            </a:r>
            <a:endParaRPr lang="sr-Latn-RS" sz="2400" dirty="0">
              <a:solidFill>
                <a:srgbClr val="FF0000"/>
              </a:solidFill>
              <a:latin typeface="Calibri" pitchFamily="34" charset="0"/>
              <a:cs typeface="Calibri" pitchFamily="34" charset="0"/>
            </a:endParaRPr>
          </a:p>
          <a:p>
            <a:pPr algn="just"/>
            <a:r>
              <a:rPr lang="sr-Cyrl-RS" sz="2400" dirty="0">
                <a:solidFill>
                  <a:srgbClr val="FF0000"/>
                </a:solidFill>
                <a:latin typeface="Calibri" pitchFamily="34" charset="0"/>
                <a:cs typeface="Calibri" pitchFamily="34" charset="0"/>
              </a:rPr>
              <a:t>Под системима за наводњавање </a:t>
            </a:r>
            <a:r>
              <a:rPr lang="sr-Latn-RS" sz="2400" dirty="0">
                <a:solidFill>
                  <a:srgbClr val="FF0000"/>
                </a:solidFill>
                <a:latin typeface="Calibri" pitchFamily="34" charset="0"/>
                <a:cs typeface="Calibri" pitchFamily="34" charset="0"/>
              </a:rPr>
              <a:t>30.000 ha</a:t>
            </a:r>
            <a:r>
              <a:rPr lang="sr-Cyrl-RS" sz="2400" dirty="0">
                <a:solidFill>
                  <a:srgbClr val="FF0000"/>
                </a:solidFill>
                <a:latin typeface="Calibri" pitchFamily="34" charset="0"/>
                <a:cs typeface="Calibri" pitchFamily="34" charset="0"/>
              </a:rPr>
              <a:t>; </a:t>
            </a:r>
            <a:endParaRPr lang="sr-Latn-RS" sz="2400" dirty="0">
              <a:solidFill>
                <a:srgbClr val="FF0000"/>
              </a:solidFill>
              <a:latin typeface="Calibri" pitchFamily="34" charset="0"/>
              <a:cs typeface="Calibri" pitchFamily="34" charset="0"/>
            </a:endParaRPr>
          </a:p>
          <a:p>
            <a:pPr algn="just"/>
            <a:r>
              <a:rPr lang="sr-Cyrl-RS" sz="2400" dirty="0">
                <a:solidFill>
                  <a:srgbClr val="FF0000"/>
                </a:solidFill>
                <a:latin typeface="Calibri" pitchFamily="34" charset="0"/>
                <a:cs typeface="Calibri" pitchFamily="34" charset="0"/>
              </a:rPr>
              <a:t>Не зна се податак о расположивим водним ресурсима за наводњавање (Потребан Катастар система за наводњавање)...</a:t>
            </a:r>
            <a:endParaRPr lang="en-US" sz="2400" dirty="0">
              <a:solidFill>
                <a:srgbClr val="FF0000"/>
              </a:solidFill>
              <a:latin typeface="Calibri" pitchFamily="34" charset="0"/>
              <a:cs typeface="Calibri" pitchFamily="34" charset="0"/>
            </a:endParaRPr>
          </a:p>
        </p:txBody>
      </p:sp>
      <p:grpSp>
        <p:nvGrpSpPr>
          <p:cNvPr id="3" name="Group 2"/>
          <p:cNvGrpSpPr/>
          <p:nvPr/>
        </p:nvGrpSpPr>
        <p:grpSpPr>
          <a:xfrm>
            <a:off x="754309" y="0"/>
            <a:ext cx="5953166" cy="1447121"/>
            <a:chOff x="754309" y="0"/>
            <a:chExt cx="5953166" cy="1447121"/>
          </a:xfrm>
        </p:grpSpPr>
        <p:pic>
          <p:nvPicPr>
            <p:cNvPr id="4" name="Picture 3"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5" name="Picture 4"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pic>
        <p:nvPicPr>
          <p:cNvPr id="9218" name="Picture 2"/>
          <p:cNvPicPr>
            <a:picLocks noChangeAspect="1" noChangeArrowheads="1"/>
          </p:cNvPicPr>
          <p:nvPr/>
        </p:nvPicPr>
        <p:blipFill>
          <a:blip r:embed="rId4"/>
          <a:srcRect/>
          <a:stretch>
            <a:fillRect/>
          </a:stretch>
        </p:blipFill>
        <p:spPr bwMode="auto">
          <a:xfrm>
            <a:off x="8176534" y="1488490"/>
            <a:ext cx="3599234" cy="4572000"/>
          </a:xfrm>
          <a:prstGeom prst="rect">
            <a:avLst/>
          </a:prstGeom>
          <a:noFill/>
          <a:ln w="9525">
            <a:noFill/>
            <a:miter lim="800000"/>
            <a:headEnd/>
            <a:tailEnd/>
          </a:ln>
          <a:effectLst/>
        </p:spPr>
      </p:pic>
      <p:sp>
        <p:nvSpPr>
          <p:cNvPr id="7" name="Rectangle 6"/>
          <p:cNvSpPr/>
          <p:nvPr/>
        </p:nvSpPr>
        <p:spPr>
          <a:xfrm>
            <a:off x="7659381" y="6060490"/>
            <a:ext cx="4561505" cy="4001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sr-Cyrl-RS" sz="2000" dirty="0">
                <a:solidFill>
                  <a:srgbClr val="0468B1"/>
                </a:solidFill>
                <a:latin typeface="Calibri" pitchFamily="34" charset="0"/>
                <a:cs typeface="Calibri" pitchFamily="34" charset="0"/>
              </a:rPr>
              <a:t>Ризик недостатак воде за наводњавање</a:t>
            </a:r>
            <a:endParaRPr lang="en-US" sz="2000" dirty="0">
              <a:solidFill>
                <a:srgbClr val="0468B1"/>
              </a:solidFill>
              <a:latin typeface="Calibri" pitchFamily="34" charset="0"/>
              <a:cs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5" name="Rectangle 4"/>
          <p:cNvSpPr/>
          <p:nvPr/>
        </p:nvSpPr>
        <p:spPr>
          <a:xfrm>
            <a:off x="249381" y="1153186"/>
            <a:ext cx="9071263" cy="2677656"/>
          </a:xfrm>
          <a:prstGeom prst="rect">
            <a:avLst/>
          </a:prstGeom>
        </p:spPr>
        <p:txBody>
          <a:bodyPr wrap="square">
            <a:spAutoFit/>
          </a:bodyPr>
          <a:lstStyle/>
          <a:p>
            <a:pPr lvl="0" algn="just" eaLnBrk="0" fontAlgn="base" hangingPunct="0">
              <a:spcBef>
                <a:spcPct val="0"/>
              </a:spcBef>
              <a:spcAft>
                <a:spcPct val="0"/>
              </a:spcAft>
            </a:pPr>
            <a:r>
              <a:rPr lang="en-US" sz="2400" b="1" dirty="0" err="1">
                <a:solidFill>
                  <a:srgbClr val="FF0000"/>
                </a:solidFill>
                <a:latin typeface="Calibri" pitchFamily="34" charset="0"/>
                <a:cs typeface="Calibri" pitchFamily="34" charset="0"/>
              </a:rPr>
              <a:t>Ревитализација</a:t>
            </a:r>
            <a:r>
              <a:rPr lang="en-US" sz="2400" b="1" dirty="0">
                <a:solidFill>
                  <a:srgbClr val="FF0000"/>
                </a:solidFill>
                <a:latin typeface="Calibri" pitchFamily="34" charset="0"/>
                <a:cs typeface="Calibri" pitchFamily="34" charset="0"/>
              </a:rPr>
              <a:t> и </a:t>
            </a:r>
            <a:r>
              <a:rPr lang="en-US" sz="2400" b="1" dirty="0" err="1">
                <a:solidFill>
                  <a:srgbClr val="FF0000"/>
                </a:solidFill>
                <a:latin typeface="Calibri" pitchFamily="34" charset="0"/>
                <a:cs typeface="Calibri" pitchFamily="34" charset="0"/>
              </a:rPr>
              <a:t>реконструкција</a:t>
            </a:r>
            <a:r>
              <a:rPr lang="en-US" sz="2400" b="1" dirty="0">
                <a:solidFill>
                  <a:srgbClr val="FF0000"/>
                </a:solidFill>
                <a:latin typeface="Calibri" pitchFamily="34" charset="0"/>
                <a:cs typeface="Calibri" pitchFamily="34" charset="0"/>
              </a:rPr>
              <a:t> </a:t>
            </a:r>
            <a:r>
              <a:rPr lang="en-US" sz="2400" b="1" dirty="0" err="1">
                <a:solidFill>
                  <a:srgbClr val="FF0000"/>
                </a:solidFill>
                <a:latin typeface="Calibri" pitchFamily="34" charset="0"/>
                <a:cs typeface="Calibri" pitchFamily="34" charset="0"/>
              </a:rPr>
              <a:t>постојеће</a:t>
            </a:r>
            <a:r>
              <a:rPr lang="en-US" sz="2400" b="1" dirty="0">
                <a:solidFill>
                  <a:srgbClr val="FF0000"/>
                </a:solidFill>
                <a:latin typeface="Calibri" pitchFamily="34" charset="0"/>
                <a:cs typeface="Calibri" pitchFamily="34" charset="0"/>
              </a:rPr>
              <a:t> </a:t>
            </a:r>
            <a:r>
              <a:rPr lang="en-US" sz="2400" b="1" dirty="0" err="1">
                <a:solidFill>
                  <a:srgbClr val="FF0000"/>
                </a:solidFill>
                <a:latin typeface="Calibri" pitchFamily="34" charset="0"/>
                <a:cs typeface="Calibri" pitchFamily="34" charset="0"/>
              </a:rPr>
              <a:t>каналске</a:t>
            </a:r>
            <a:r>
              <a:rPr lang="en-US" sz="2400" b="1" dirty="0">
                <a:solidFill>
                  <a:srgbClr val="FF0000"/>
                </a:solidFill>
                <a:latin typeface="Calibri" pitchFamily="34" charset="0"/>
                <a:cs typeface="Calibri" pitchFamily="34" charset="0"/>
              </a:rPr>
              <a:t> </a:t>
            </a:r>
            <a:r>
              <a:rPr lang="en-US" sz="2400" b="1" dirty="0" err="1">
                <a:solidFill>
                  <a:srgbClr val="FF0000"/>
                </a:solidFill>
                <a:latin typeface="Calibri" pitchFamily="34" charset="0"/>
                <a:cs typeface="Calibri" pitchFamily="34" charset="0"/>
              </a:rPr>
              <a:t>мреже</a:t>
            </a:r>
            <a:r>
              <a:rPr lang="en-US" sz="2400" dirty="0">
                <a:solidFill>
                  <a:srgbClr val="FF0000"/>
                </a:solidFill>
                <a:latin typeface="Calibri" pitchFamily="34" charset="0"/>
                <a:ea typeface="Calibri" panose="020F0502020204030204" pitchFamily="34" charset="0"/>
                <a:cs typeface="Calibri" pitchFamily="34" charset="0"/>
              </a:rPr>
              <a:t> </a:t>
            </a:r>
            <a:endParaRPr lang="sr-Cyrl-RS" sz="2400" dirty="0">
              <a:solidFill>
                <a:srgbClr val="FF0000"/>
              </a:solidFill>
              <a:latin typeface="Calibri" pitchFamily="34" charset="0"/>
              <a:ea typeface="Calibri" panose="020F0502020204030204" pitchFamily="34" charset="0"/>
              <a:cs typeface="Calibri" pitchFamily="34" charset="0"/>
            </a:endParaRPr>
          </a:p>
          <a:p>
            <a:pPr lvl="0" algn="just" eaLnBrk="0" fontAlgn="base" hangingPunct="0">
              <a:spcBef>
                <a:spcPct val="0"/>
              </a:spcBef>
              <a:spcAft>
                <a:spcPct val="0"/>
              </a:spcAft>
            </a:pPr>
            <a:r>
              <a:rPr lang="en-US" sz="2400" dirty="0" err="1">
                <a:solidFill>
                  <a:srgbClr val="0468B1"/>
                </a:solidFill>
                <a:latin typeface="Calibri" pitchFamily="34" charset="0"/>
                <a:ea typeface="Calibri" panose="020F0502020204030204" pitchFamily="34" charset="0"/>
                <a:cs typeface="Calibri" pitchFamily="34" charset="0"/>
              </a:rPr>
              <a:t>Да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би</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систем</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добро</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функционисао</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потребно</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је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одржавати</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главне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канале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канале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пријемнике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употребљених</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вода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канале</a:t>
            </a:r>
            <a:r>
              <a:rPr lang="en-US" sz="2400" dirty="0">
                <a:solidFill>
                  <a:srgbClr val="0468B1"/>
                </a:solidFill>
                <a:latin typeface="Calibri" pitchFamily="34" charset="0"/>
                <a:ea typeface="Calibri" panose="020F0502020204030204" pitchFamily="34" charset="0"/>
                <a:cs typeface="Calibri" pitchFamily="34" charset="0"/>
              </a:rPr>
              <a:t> у </a:t>
            </a:r>
            <a:r>
              <a:rPr lang="en-US" sz="2400" dirty="0" err="1">
                <a:solidFill>
                  <a:srgbClr val="0468B1"/>
                </a:solidFill>
                <a:latin typeface="Calibri" pitchFamily="34" charset="0"/>
                <a:ea typeface="Calibri" panose="020F0502020204030204" pitchFamily="34" charset="0"/>
                <a:cs typeface="Calibri" pitchFamily="34" charset="0"/>
              </a:rPr>
              <a:t>системима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за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одводњавање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на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шумском</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земљишту</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затим</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вршити</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ремонт</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агрегата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на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црпним</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станицама</a:t>
            </a:r>
            <a:r>
              <a:rPr lang="en-US" sz="2400" dirty="0">
                <a:solidFill>
                  <a:srgbClr val="0468B1"/>
                </a:solidFill>
                <a:latin typeface="Calibri" pitchFamily="34" charset="0"/>
                <a:ea typeface="Calibri" panose="020F0502020204030204" pitchFamily="34" charset="0"/>
                <a:cs typeface="Calibri" pitchFamily="34" charset="0"/>
              </a:rPr>
              <a:t> и </a:t>
            </a:r>
            <a:r>
              <a:rPr lang="en-US" sz="2400" dirty="0" err="1">
                <a:solidFill>
                  <a:srgbClr val="0468B1"/>
                </a:solidFill>
                <a:latin typeface="Calibri" pitchFamily="34" charset="0"/>
                <a:ea typeface="Calibri" panose="020F0502020204030204" pitchFamily="34" charset="0"/>
                <a:cs typeface="Calibri" pitchFamily="34" charset="0"/>
              </a:rPr>
              <a:t>санирати</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грађевинске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објекте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уклонити</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биљну</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вегетацију</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ради</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повећања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ефекта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одводњавања</a:t>
            </a:r>
            <a:r>
              <a:rPr lang="sr-Cyrl-RS" sz="2400" dirty="0">
                <a:solidFill>
                  <a:srgbClr val="0468B1"/>
                </a:solidFill>
                <a:latin typeface="Calibri" pitchFamily="34" charset="0"/>
                <a:ea typeface="Calibri" panose="020F0502020204030204" pitchFamily="34" charset="0"/>
                <a:cs typeface="Calibri" pitchFamily="34" charset="0"/>
              </a:rPr>
              <a:t>.</a:t>
            </a:r>
            <a:endParaRPr lang="en-US" sz="2400" b="1" dirty="0">
              <a:solidFill>
                <a:srgbClr val="0468B1"/>
              </a:solidFill>
              <a:latin typeface="Calibri" pitchFamily="34" charset="0"/>
              <a:cs typeface="Calibri" pitchFamily="34" charset="0"/>
            </a:endParaRPr>
          </a:p>
        </p:txBody>
      </p:sp>
      <p:pic>
        <p:nvPicPr>
          <p:cNvPr id="6" name="Picture 5" descr="Kulic 1 i 2-640 DSCF3979">
            <a:extLst>
              <a:ext uri="{FF2B5EF4-FFF2-40B4-BE49-F238E27FC236}">
                <a16:creationId xmlns:a16="http://schemas.microsoft.com/office/drawing/2014/main" id="{4916FC4C-431B-4953-9A09-DC728FD5481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90808" y="1447121"/>
            <a:ext cx="2441637" cy="1828800"/>
          </a:xfrm>
          <a:prstGeom prst="rect">
            <a:avLst/>
          </a:prstGeom>
          <a:noFill/>
          <a:ln w="9525">
            <a:noFill/>
            <a:miter lim="800000"/>
            <a:headEnd/>
            <a:tailEnd/>
          </a:ln>
        </p:spPr>
      </p:pic>
      <p:sp>
        <p:nvSpPr>
          <p:cNvPr id="7" name="Rectangle 6"/>
          <p:cNvSpPr/>
          <p:nvPr/>
        </p:nvSpPr>
        <p:spPr>
          <a:xfrm>
            <a:off x="249381" y="3811012"/>
            <a:ext cx="11783064" cy="3046988"/>
          </a:xfrm>
          <a:prstGeom prst="rect">
            <a:avLst/>
          </a:prstGeom>
        </p:spPr>
        <p:txBody>
          <a:bodyPr wrap="square">
            <a:spAutoFit/>
          </a:bodyPr>
          <a:lstStyle/>
          <a:p>
            <a:pPr marL="342900" indent="-342900" algn="just"/>
            <a:r>
              <a:rPr lang="en-US" sz="2400" b="1" dirty="0" err="1">
                <a:solidFill>
                  <a:srgbClr val="FF0000"/>
                </a:solidFill>
                <a:latin typeface="Calibri" pitchFamily="34" charset="0"/>
                <a:cs typeface="Calibri" pitchFamily="34" charset="0"/>
              </a:rPr>
              <a:t>Одрживо</a:t>
            </a:r>
            <a:r>
              <a:rPr lang="en-US" sz="2400" b="1" dirty="0">
                <a:solidFill>
                  <a:srgbClr val="FF0000"/>
                </a:solidFill>
                <a:latin typeface="Calibri" pitchFamily="34" charset="0"/>
                <a:cs typeface="Calibri" pitchFamily="34" charset="0"/>
              </a:rPr>
              <a:t> </a:t>
            </a:r>
            <a:r>
              <a:rPr lang="en-US" sz="2400" b="1" dirty="0" err="1">
                <a:solidFill>
                  <a:srgbClr val="FF0000"/>
                </a:solidFill>
                <a:latin typeface="Calibri" pitchFamily="34" charset="0"/>
                <a:cs typeface="Calibri" pitchFamily="34" charset="0"/>
              </a:rPr>
              <a:t>коришћење</a:t>
            </a:r>
            <a:r>
              <a:rPr lang="en-US" sz="2400" b="1" dirty="0">
                <a:solidFill>
                  <a:srgbClr val="FF0000"/>
                </a:solidFill>
                <a:latin typeface="Calibri" pitchFamily="34" charset="0"/>
                <a:cs typeface="Calibri" pitchFamily="34" charset="0"/>
              </a:rPr>
              <a:t> </a:t>
            </a:r>
            <a:r>
              <a:rPr lang="en-US" sz="2400" b="1" dirty="0" err="1">
                <a:solidFill>
                  <a:srgbClr val="FF0000"/>
                </a:solidFill>
                <a:latin typeface="Calibri" pitchFamily="34" charset="0"/>
                <a:cs typeface="Calibri" pitchFamily="34" charset="0"/>
              </a:rPr>
              <a:t>земљишта</a:t>
            </a:r>
            <a:endParaRPr lang="sr-Cyrl-RS" sz="2400" b="1" dirty="0">
              <a:solidFill>
                <a:srgbClr val="FF0000"/>
              </a:solidFill>
              <a:latin typeface="Calibri" pitchFamily="34" charset="0"/>
              <a:cs typeface="Calibri" pitchFamily="34" charset="0"/>
            </a:endParaRPr>
          </a:p>
          <a:p>
            <a:pPr algn="just"/>
            <a:r>
              <a:rPr lang="en-US" sz="2400" dirty="0" err="1">
                <a:solidFill>
                  <a:srgbClr val="0468B1"/>
                </a:solidFill>
                <a:latin typeface="Calibri" pitchFamily="34" charset="0"/>
                <a:ea typeface="Calibri" panose="020F0502020204030204" pitchFamily="34" charset="0"/>
                <a:cs typeface="Calibri" pitchFamily="34" charset="0"/>
              </a:rPr>
              <a:t>Мере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одрживог</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управљања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земљиштем</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су</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усмерене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на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очување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земљишног</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покривача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преко</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мера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повећања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органског</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угљеника</a:t>
            </a:r>
            <a:r>
              <a:rPr lang="en-US" sz="2400" dirty="0">
                <a:solidFill>
                  <a:srgbClr val="0468B1"/>
                </a:solidFill>
                <a:latin typeface="Calibri" pitchFamily="34" charset="0"/>
                <a:ea typeface="Calibri" panose="020F0502020204030204" pitchFamily="34" charset="0"/>
                <a:cs typeface="Calibri" pitchFamily="34" charset="0"/>
              </a:rPr>
              <a:t> у </a:t>
            </a:r>
            <a:r>
              <a:rPr lang="en-US" sz="2400" dirty="0" err="1">
                <a:solidFill>
                  <a:srgbClr val="0468B1"/>
                </a:solidFill>
                <a:latin typeface="Calibri" pitchFamily="34" charset="0"/>
                <a:ea typeface="Calibri" panose="020F0502020204030204" pitchFamily="34" charset="0"/>
                <a:cs typeface="Calibri" pitchFamily="34" charset="0"/>
              </a:rPr>
              <a:t>земљишту</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мера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конзервације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влаге</a:t>
            </a:r>
            <a:r>
              <a:rPr lang="en-US" sz="2400" dirty="0">
                <a:solidFill>
                  <a:srgbClr val="0468B1"/>
                </a:solidFill>
                <a:latin typeface="Calibri" pitchFamily="34" charset="0"/>
                <a:ea typeface="Calibri" panose="020F0502020204030204" pitchFamily="34" charset="0"/>
                <a:cs typeface="Calibri" pitchFamily="34" charset="0"/>
              </a:rPr>
              <a:t> у </a:t>
            </a:r>
            <a:r>
              <a:rPr lang="en-US" sz="2400" dirty="0" err="1">
                <a:solidFill>
                  <a:srgbClr val="0468B1"/>
                </a:solidFill>
                <a:latin typeface="Calibri" pitchFamily="34" charset="0"/>
                <a:ea typeface="Calibri" panose="020F0502020204030204" pitchFamily="34" charset="0"/>
                <a:cs typeface="Calibri" pitchFamily="34" charset="0"/>
              </a:rPr>
              <a:t>земљишту</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мера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заштите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земљишта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од</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ерозије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водом</a:t>
            </a:r>
            <a:r>
              <a:rPr lang="en-US" sz="2400" dirty="0">
                <a:solidFill>
                  <a:srgbClr val="0468B1"/>
                </a:solidFill>
                <a:latin typeface="Calibri" pitchFamily="34" charset="0"/>
                <a:ea typeface="Calibri" panose="020F0502020204030204" pitchFamily="34" charset="0"/>
                <a:cs typeface="Calibri" pitchFamily="34" charset="0"/>
              </a:rPr>
              <a:t> и </a:t>
            </a:r>
            <a:r>
              <a:rPr lang="en-US" sz="2400" dirty="0" err="1">
                <a:solidFill>
                  <a:srgbClr val="0468B1"/>
                </a:solidFill>
                <a:latin typeface="Calibri" pitchFamily="34" charset="0"/>
                <a:ea typeface="Calibri" panose="020F0502020204030204" pitchFamily="34" charset="0"/>
                <a:cs typeface="Calibri" pitchFamily="34" charset="0"/>
              </a:rPr>
              <a:t>ветром</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мера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конзервацијске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обраде</a:t>
            </a:r>
            <a:r>
              <a:rPr lang="en-US" sz="2400" dirty="0">
                <a:solidFill>
                  <a:srgbClr val="0468B1"/>
                </a:solidFill>
                <a:latin typeface="Calibri" pitchFamily="34" charset="0"/>
                <a:ea typeface="Calibri" panose="020F0502020204030204" pitchFamily="34" charset="0"/>
                <a:cs typeface="Calibri" pitchFamily="34" charset="0"/>
              </a:rPr>
              <a:t> и </a:t>
            </a:r>
            <a:r>
              <a:rPr lang="en-US" sz="2400" dirty="0" err="1">
                <a:solidFill>
                  <a:srgbClr val="0468B1"/>
                </a:solidFill>
                <a:latin typeface="Calibri" pitchFamily="34" charset="0"/>
                <a:ea typeface="Calibri" panose="020F0502020204030204" pitchFamily="34" charset="0"/>
                <a:cs typeface="Calibri" pitchFamily="34" charset="0"/>
              </a:rPr>
              <a:t>сл</a:t>
            </a:r>
            <a:r>
              <a:rPr lang="en-US" sz="2400" dirty="0">
                <a:solidFill>
                  <a:srgbClr val="0468B1"/>
                </a:solidFill>
                <a:latin typeface="Calibri" pitchFamily="34" charset="0"/>
                <a:ea typeface="Calibri" panose="020F0502020204030204" pitchFamily="34" charset="0"/>
                <a:cs typeface="Calibri" pitchFamily="34" charset="0"/>
              </a:rPr>
              <a:t>. У </a:t>
            </a:r>
            <a:r>
              <a:rPr lang="en-US" sz="2400" dirty="0" err="1">
                <a:solidFill>
                  <a:srgbClr val="0468B1"/>
                </a:solidFill>
                <a:latin typeface="Calibri" pitchFamily="34" charset="0"/>
                <a:ea typeface="Calibri" panose="020F0502020204030204" pitchFamily="34" charset="0"/>
                <a:cs typeface="Calibri" pitchFamily="34" charset="0"/>
              </a:rPr>
              <a:t>оквиру</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сваке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од</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ових</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мера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постоји</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више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мера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које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могу</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да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се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примењују</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нпр</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редукована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обрада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или</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директна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сетва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терасирање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или</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подсејавање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трава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малчирање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или</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засена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усева</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ђубрење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стајњаком</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или</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додавање</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других</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органских</a:t>
            </a:r>
            <a:r>
              <a:rPr lang="en-US" sz="2400" dirty="0">
                <a:solidFill>
                  <a:srgbClr val="0468B1"/>
                </a:solidFill>
                <a:latin typeface="Calibri" pitchFamily="34" charset="0"/>
                <a:ea typeface="Calibri" panose="020F0502020204030204" pitchFamily="34" charset="0"/>
                <a:cs typeface="Calibri" pitchFamily="34" charset="0"/>
              </a:rPr>
              <a:t> </a:t>
            </a:r>
            <a:r>
              <a:rPr lang="en-US" sz="2400" dirty="0" err="1">
                <a:solidFill>
                  <a:srgbClr val="0468B1"/>
                </a:solidFill>
                <a:latin typeface="Calibri" pitchFamily="34" charset="0"/>
                <a:ea typeface="Calibri" panose="020F0502020204030204" pitchFamily="34" charset="0"/>
                <a:cs typeface="Calibri" pitchFamily="34" charset="0"/>
              </a:rPr>
              <a:t>ђубрива</a:t>
            </a:r>
            <a:r>
              <a:rPr lang="en-US" sz="2400" dirty="0">
                <a:solidFill>
                  <a:srgbClr val="0468B1"/>
                </a:solidFill>
                <a:latin typeface="Calibri" pitchFamily="34" charset="0"/>
                <a:ea typeface="Calibri" panose="020F0502020204030204" pitchFamily="34" charset="0"/>
                <a:cs typeface="Calibri" pitchFamily="34" charset="0"/>
              </a:rPr>
              <a:t>... </a:t>
            </a:r>
            <a:endParaRPr lang="sr-Cyrl-RS" sz="2400" dirty="0">
              <a:solidFill>
                <a:srgbClr val="0468B1"/>
              </a:solidFill>
              <a:latin typeface="Calibri" pitchFamily="34" charset="0"/>
              <a:ea typeface="Calibri" panose="020F0502020204030204" pitchFamily="34" charset="0"/>
              <a:cs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5" name="Rectangle 4"/>
          <p:cNvSpPr/>
          <p:nvPr/>
        </p:nvSpPr>
        <p:spPr>
          <a:xfrm>
            <a:off x="0" y="1309255"/>
            <a:ext cx="9372601" cy="5201424"/>
          </a:xfrm>
          <a:prstGeom prst="rect">
            <a:avLst/>
          </a:prstGeom>
        </p:spPr>
        <p:txBody>
          <a:bodyPr wrap="square">
            <a:spAutoFit/>
          </a:bodyPr>
          <a:lstStyle/>
          <a:p>
            <a:pPr marL="342900" lvl="0" indent="-342900" algn="just"/>
            <a:r>
              <a:rPr lang="en-US" sz="2400" b="1" dirty="0" err="1">
                <a:solidFill>
                  <a:srgbClr val="FF0000"/>
                </a:solidFill>
                <a:latin typeface="Calibri" pitchFamily="34" charset="0"/>
                <a:cs typeface="Calibri" pitchFamily="34" charset="0"/>
              </a:rPr>
              <a:t>Природне</a:t>
            </a:r>
            <a:r>
              <a:rPr lang="en-US" sz="2400" b="1" dirty="0">
                <a:solidFill>
                  <a:srgbClr val="FF0000"/>
                </a:solidFill>
                <a:latin typeface="Calibri" pitchFamily="34" charset="0"/>
                <a:cs typeface="Calibri" pitchFamily="34" charset="0"/>
              </a:rPr>
              <a:t> </a:t>
            </a:r>
            <a:r>
              <a:rPr lang="en-US" sz="2400" b="1" dirty="0" err="1">
                <a:solidFill>
                  <a:srgbClr val="FF0000"/>
                </a:solidFill>
                <a:latin typeface="Calibri" pitchFamily="34" charset="0"/>
                <a:cs typeface="Calibri" pitchFamily="34" charset="0"/>
              </a:rPr>
              <a:t>мере</a:t>
            </a:r>
            <a:endParaRPr lang="sr-Cyrl-RS" sz="2400" b="1" dirty="0">
              <a:solidFill>
                <a:srgbClr val="FF0000"/>
              </a:solidFill>
              <a:latin typeface="Calibri" pitchFamily="34" charset="0"/>
              <a:cs typeface="Calibri" pitchFamily="34" charset="0"/>
            </a:endParaRPr>
          </a:p>
          <a:p>
            <a:pPr algn="just"/>
            <a:r>
              <a:rPr lang="sr-Cyrl-RS" sz="2200" dirty="0">
                <a:solidFill>
                  <a:srgbClr val="0468B1"/>
                </a:solidFill>
                <a:latin typeface="Calibri" pitchFamily="34" charset="0"/>
                <a:cs typeface="Calibri" pitchFamily="34" charset="0"/>
              </a:rPr>
              <a:t>Техничке мере за заштиту од поплава (насипи и бране) у условима климатских промена не могу адекватно заштитити брањено подручје. Потребно је посегнути за новим решењима као што су  природне мере </a:t>
            </a:r>
            <a:r>
              <a:rPr lang="sr-Latn-RS" sz="2200" dirty="0">
                <a:solidFill>
                  <a:srgbClr val="FF0000"/>
                </a:solidFill>
                <a:latin typeface="Calibri" pitchFamily="34" charset="0"/>
                <a:cs typeface="Calibri" pitchFamily="34" charset="0"/>
              </a:rPr>
              <a:t>NBS</a:t>
            </a:r>
            <a:r>
              <a:rPr lang="sr-Cyrl-RS" sz="2200" dirty="0">
                <a:solidFill>
                  <a:srgbClr val="FF0000"/>
                </a:solidFill>
                <a:latin typeface="Calibri" pitchFamily="34" charset="0"/>
                <a:cs typeface="Calibri" pitchFamily="34" charset="0"/>
              </a:rPr>
              <a:t> (</a:t>
            </a:r>
            <a:r>
              <a:rPr lang="sr-Latn-RS" sz="2200" i="1" dirty="0">
                <a:solidFill>
                  <a:srgbClr val="FF0000"/>
                </a:solidFill>
                <a:latin typeface="Calibri" pitchFamily="34" charset="0"/>
                <a:cs typeface="Calibri" pitchFamily="34" charset="0"/>
              </a:rPr>
              <a:t>Nature based solutions</a:t>
            </a:r>
            <a:r>
              <a:rPr lang="sr-Latn-RS" sz="2200" dirty="0">
                <a:solidFill>
                  <a:srgbClr val="FF0000"/>
                </a:solidFill>
                <a:latin typeface="Calibri" pitchFamily="34" charset="0"/>
                <a:cs typeface="Calibri" pitchFamily="34" charset="0"/>
              </a:rPr>
              <a:t>)</a:t>
            </a:r>
            <a:r>
              <a:rPr lang="sr-Cyrl-RS" sz="2200" dirty="0">
                <a:solidFill>
                  <a:srgbClr val="7030A0"/>
                </a:solidFill>
                <a:latin typeface="Calibri" pitchFamily="34" charset="0"/>
                <a:cs typeface="Calibri" pitchFamily="34" charset="0"/>
              </a:rPr>
              <a:t>, </a:t>
            </a:r>
            <a:r>
              <a:rPr lang="sr-Cyrl-RS" sz="2200" dirty="0">
                <a:solidFill>
                  <a:srgbClr val="0468B1"/>
                </a:solidFill>
                <a:latin typeface="Calibri" pitchFamily="34" charset="0"/>
                <a:cs typeface="Calibri" pitchFamily="34" charset="0"/>
              </a:rPr>
              <a:t>а у оквиру њих природне мере задржавања воде </a:t>
            </a:r>
            <a:r>
              <a:rPr lang="en-GB" sz="2200" dirty="0">
                <a:solidFill>
                  <a:srgbClr val="FF0000"/>
                </a:solidFill>
                <a:latin typeface="Calibri" pitchFamily="34" charset="0"/>
                <a:cs typeface="Calibri" pitchFamily="34" charset="0"/>
              </a:rPr>
              <a:t>(</a:t>
            </a:r>
            <a:r>
              <a:rPr lang="en-GB" sz="2200" i="1" dirty="0">
                <a:solidFill>
                  <a:srgbClr val="FF0000"/>
                </a:solidFill>
                <a:latin typeface="Calibri" pitchFamily="34" charset="0"/>
                <a:cs typeface="Calibri" pitchFamily="34" charset="0"/>
              </a:rPr>
              <a:t>Natural Water Retention Measures</a:t>
            </a:r>
            <a:r>
              <a:rPr lang="en-GB" sz="2200" dirty="0">
                <a:solidFill>
                  <a:srgbClr val="FF0000"/>
                </a:solidFill>
                <a:latin typeface="Calibri" pitchFamily="34" charset="0"/>
                <a:cs typeface="Calibri" pitchFamily="34" charset="0"/>
              </a:rPr>
              <a:t>)</a:t>
            </a:r>
            <a:r>
              <a:rPr lang="sr-Cyrl-RS" sz="2200" dirty="0">
                <a:solidFill>
                  <a:srgbClr val="FF0000"/>
                </a:solidFill>
                <a:latin typeface="Calibri" pitchFamily="34" charset="0"/>
                <a:cs typeface="Calibri" pitchFamily="34" charset="0"/>
              </a:rPr>
              <a:t> </a:t>
            </a:r>
            <a:r>
              <a:rPr lang="sr-Cyrl-RS" sz="2200" dirty="0">
                <a:solidFill>
                  <a:srgbClr val="0468B1"/>
                </a:solidFill>
                <a:latin typeface="Calibri" pitchFamily="34" charset="0"/>
                <a:cs typeface="Calibri" pitchFamily="34" charset="0"/>
              </a:rPr>
              <a:t>могу бити добро решење за ублажавање поплавног таласа и смањење штета у пољопривреди и другим гранама привреде</a:t>
            </a:r>
            <a:r>
              <a:rPr lang="sr-Latn-RS" sz="2200" dirty="0">
                <a:solidFill>
                  <a:srgbClr val="0468B1"/>
                </a:solidFill>
                <a:latin typeface="Calibri" pitchFamily="34" charset="0"/>
                <a:cs typeface="Calibri" pitchFamily="34" charset="0"/>
              </a:rPr>
              <a:t>.</a:t>
            </a:r>
            <a:r>
              <a:rPr lang="sr-Cyrl-RS" sz="2200" dirty="0">
                <a:solidFill>
                  <a:srgbClr val="0468B1"/>
                </a:solidFill>
                <a:latin typeface="Calibri" pitchFamily="34" charset="0"/>
                <a:cs typeface="Calibri" pitchFamily="34" charset="0"/>
              </a:rPr>
              <a:t> </a:t>
            </a:r>
            <a:endParaRPr lang="sr-Cyrl-RS" sz="2200" dirty="0">
              <a:solidFill>
                <a:srgbClr val="7030A0"/>
              </a:solidFill>
              <a:latin typeface="Calibri" pitchFamily="34" charset="0"/>
              <a:cs typeface="Calibri" pitchFamily="34" charset="0"/>
            </a:endParaRPr>
          </a:p>
          <a:p>
            <a:pPr algn="just"/>
            <a:r>
              <a:rPr lang="sr-Cyrl-RS" sz="2200" dirty="0">
                <a:solidFill>
                  <a:srgbClr val="0468B1"/>
                </a:solidFill>
                <a:latin typeface="Calibri" pitchFamily="34" charset="0"/>
                <a:cs typeface="Calibri" pitchFamily="34" charset="0"/>
              </a:rPr>
              <a:t>Мере које се могу применити у пољопривреди су </a:t>
            </a:r>
            <a:r>
              <a:rPr lang="sr-Latn-RS" sz="2200" dirty="0">
                <a:solidFill>
                  <a:srgbClr val="0468B1"/>
                </a:solidFill>
                <a:latin typeface="Calibri" pitchFamily="34" charset="0"/>
                <a:cs typeface="Calibri" pitchFamily="34" charset="0"/>
              </a:rPr>
              <a:t>:</a:t>
            </a:r>
            <a:r>
              <a:rPr lang="sr-Cyrl-RS" sz="2200" dirty="0">
                <a:solidFill>
                  <a:srgbClr val="0468B1"/>
                </a:solidFill>
                <a:latin typeface="Calibri" pitchFamily="34" charset="0"/>
                <a:cs typeface="Calibri" pitchFamily="34" charset="0"/>
              </a:rPr>
              <a:t> промена начина коришћења земљишта, плодоред, пошумљавање међа, формирање складова, системи конзервацијске обраде</a:t>
            </a:r>
            <a:r>
              <a:rPr lang="sr-Latn-RS" sz="2200" dirty="0">
                <a:solidFill>
                  <a:srgbClr val="0468B1"/>
                </a:solidFill>
                <a:latin typeface="Calibri" pitchFamily="34" charset="0"/>
                <a:cs typeface="Calibri" pitchFamily="34" charset="0"/>
              </a:rPr>
              <a:t>,</a:t>
            </a:r>
            <a:r>
              <a:rPr lang="sr-Cyrl-RS" sz="2200" dirty="0">
                <a:solidFill>
                  <a:srgbClr val="0468B1"/>
                </a:solidFill>
                <a:latin typeface="Calibri" pitchFamily="34" charset="0"/>
                <a:cs typeface="Calibri" pitchFamily="34" charset="0"/>
              </a:rPr>
              <a:t> базени за задржавање воде, враћање старих меандара, природне ретензије и сл. </a:t>
            </a:r>
          </a:p>
          <a:p>
            <a:pPr algn="just"/>
            <a:r>
              <a:rPr lang="sr-Cyrl-RS" sz="2200" dirty="0">
                <a:solidFill>
                  <a:srgbClr val="0468B1"/>
                </a:solidFill>
                <a:latin typeface="Calibri" pitchFamily="34" charset="0"/>
                <a:cs typeface="Calibri" pitchFamily="34" charset="0"/>
              </a:rPr>
              <a:t>Овим мерама би се успорио отицај, задржала већа количина воде у земљишту и смањио ризик од ерозије, побољшала инфилтрација воде у земљиште и водни капацитет земљишта...</a:t>
            </a:r>
            <a:r>
              <a:rPr lang="en-US" sz="2200" b="1" dirty="0">
                <a:solidFill>
                  <a:srgbClr val="0468B1"/>
                </a:solidFill>
                <a:latin typeface="Calibri" pitchFamily="34" charset="0"/>
                <a:cs typeface="Calibri" pitchFamily="34" charset="0"/>
              </a:rPr>
              <a:t> </a:t>
            </a:r>
            <a:endParaRPr lang="sr-Cyrl-RS" sz="2200" b="1" dirty="0">
              <a:solidFill>
                <a:srgbClr val="0468B1"/>
              </a:solidFill>
              <a:latin typeface="Calibri" pitchFamily="34" charset="0"/>
              <a:cs typeface="Calibri" pitchFamily="34" charset="0"/>
            </a:endParaRPr>
          </a:p>
        </p:txBody>
      </p:sp>
      <p:pic>
        <p:nvPicPr>
          <p:cNvPr id="7" name="Picture 6">
            <a:extLst>
              <a:ext uri="{FF2B5EF4-FFF2-40B4-BE49-F238E27FC236}">
                <a16:creationId xmlns:a16="http://schemas.microsoft.com/office/drawing/2014/main" id="{BEB28D45-F5B4-465E-8C95-5416DE2B2C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72601" y="1693513"/>
            <a:ext cx="2736304" cy="205222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23555"/>
            <a:ext cx="12192000" cy="3847207"/>
          </a:xfrm>
          <a:prstGeom prst="rect">
            <a:avLst/>
          </a:prstGeom>
        </p:spPr>
        <p:txBody>
          <a:bodyPr wrap="square">
            <a:spAutoFit/>
          </a:bodyPr>
          <a:lstStyle/>
          <a:p>
            <a:pPr algn="just"/>
            <a:r>
              <a:rPr lang="en-US" sz="2400" b="1" dirty="0" err="1">
                <a:solidFill>
                  <a:srgbClr val="FF0000"/>
                </a:solidFill>
                <a:latin typeface="Calibri" pitchFamily="34" charset="0"/>
                <a:cs typeface="Calibri" pitchFamily="34" charset="0"/>
              </a:rPr>
              <a:t>Пречишћавање</a:t>
            </a:r>
            <a:r>
              <a:rPr lang="en-US" sz="2400" b="1" dirty="0">
                <a:solidFill>
                  <a:srgbClr val="FF0000"/>
                </a:solidFill>
                <a:latin typeface="Calibri" pitchFamily="34" charset="0"/>
                <a:cs typeface="Calibri" pitchFamily="34" charset="0"/>
              </a:rPr>
              <a:t> </a:t>
            </a:r>
            <a:r>
              <a:rPr lang="en-US" sz="2400" b="1" dirty="0" err="1">
                <a:solidFill>
                  <a:srgbClr val="FF0000"/>
                </a:solidFill>
                <a:latin typeface="Calibri" pitchFamily="34" charset="0"/>
                <a:cs typeface="Calibri" pitchFamily="34" charset="0"/>
              </a:rPr>
              <a:t>отпадних</a:t>
            </a:r>
            <a:r>
              <a:rPr lang="en-US" sz="2400" b="1" dirty="0">
                <a:solidFill>
                  <a:srgbClr val="FF0000"/>
                </a:solidFill>
                <a:latin typeface="Calibri" pitchFamily="34" charset="0"/>
                <a:cs typeface="Calibri" pitchFamily="34" charset="0"/>
              </a:rPr>
              <a:t> </a:t>
            </a:r>
            <a:r>
              <a:rPr lang="en-US" sz="2400" b="1" dirty="0" err="1">
                <a:solidFill>
                  <a:srgbClr val="FF0000"/>
                </a:solidFill>
                <a:latin typeface="Calibri" pitchFamily="34" charset="0"/>
                <a:cs typeface="Calibri" pitchFamily="34" charset="0"/>
              </a:rPr>
              <a:t>вода</a:t>
            </a:r>
            <a:endParaRPr lang="sr-Cyrl-RS" sz="2400" b="1" dirty="0">
              <a:solidFill>
                <a:srgbClr val="FF0000"/>
              </a:solidFill>
              <a:latin typeface="Calibri" pitchFamily="34" charset="0"/>
              <a:cs typeface="Calibri" pitchFamily="34" charset="0"/>
            </a:endParaRPr>
          </a:p>
          <a:p>
            <a:pPr algn="just"/>
            <a:r>
              <a:rPr lang="sr-Cyrl-RS" sz="2200" dirty="0">
                <a:solidFill>
                  <a:srgbClr val="0468B1"/>
                </a:solidFill>
                <a:latin typeface="Calibri" pitchFamily="34" charset="0"/>
                <a:cs typeface="Calibri" pitchFamily="34" charset="0"/>
              </a:rPr>
              <a:t>У условима недостатака воде доброг квалитета, вода “маргиналног квалитета” треба да се узму у разматрање за коришћење у пољопривредној производњи. Воде “маргиналног квалитета” се могу дефинисати као воде које поседује одређене карактеристике које могу да изазову потенцијалне проблеме када се користе за одређене намене. Примена комуналних вода носи са собом ризике по здравље људи док коришћење бракичне воде носи са собом ризике од деградације земљишта. Ове чињенице указују да уколико желимо да користимо ове воде у пољопривредној производњи, потребно је да се на њима примене одређене мере пречишћавања и да се на тај начин прати њихов квалитет. Примена ових мера смањује загађивање водотока, штеди употребу воде доброг квалитета, и употребу велике количине биљних хранива, нарочито фосфора и калијума, које се налазе у овим водама. </a:t>
            </a:r>
            <a:endParaRPr lang="en-US" sz="2200" dirty="0">
              <a:solidFill>
                <a:srgbClr val="0468B1"/>
              </a:solidFill>
              <a:latin typeface="Calibri" pitchFamily="34" charset="0"/>
              <a:cs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lustracija: Planina - © Pixabay"/>
          <p:cNvPicPr>
            <a:picLocks noChangeAspect="1" noChangeArrowheads="1"/>
          </p:cNvPicPr>
          <p:nvPr/>
        </p:nvPicPr>
        <p:blipFill>
          <a:blip r:embed="rId2"/>
          <a:srcRect/>
          <a:stretch>
            <a:fillRect/>
          </a:stretch>
        </p:blipFill>
        <p:spPr bwMode="auto">
          <a:xfrm>
            <a:off x="2556164" y="2696008"/>
            <a:ext cx="7273635" cy="3657600"/>
          </a:xfrm>
          <a:prstGeom prst="rect">
            <a:avLst/>
          </a:prstGeom>
          <a:noFill/>
        </p:spPr>
      </p:pic>
      <p:sp>
        <p:nvSpPr>
          <p:cNvPr id="3" name="Content Placeholder 2"/>
          <p:cNvSpPr>
            <a:spLocks noGrp="1"/>
          </p:cNvSpPr>
          <p:nvPr>
            <p:ph idx="1"/>
          </p:nvPr>
        </p:nvSpPr>
        <p:spPr>
          <a:xfrm>
            <a:off x="145473" y="1153186"/>
            <a:ext cx="11897591" cy="5023777"/>
          </a:xfrm>
        </p:spPr>
        <p:txBody>
          <a:bodyPr/>
          <a:lstStyle/>
          <a:p>
            <a:pPr marL="0" indent="0" algn="ctr">
              <a:lnSpc>
                <a:spcPct val="100000"/>
              </a:lnSpc>
              <a:buNone/>
            </a:pPr>
            <a:r>
              <a:rPr lang="sr-Cyrl-RS" b="1" dirty="0">
                <a:solidFill>
                  <a:srgbClr val="034E85"/>
                </a:solidFill>
                <a:latin typeface="Calibri" pitchFamily="34" charset="0"/>
                <a:cs typeface="Calibri" pitchFamily="34" charset="0"/>
              </a:rPr>
              <a:t>Потребе за водом у сектору пољопривреде осмотрени и периоди будућности </a:t>
            </a:r>
          </a:p>
          <a:p>
            <a:pPr marL="0" indent="0" algn="ctr">
              <a:lnSpc>
                <a:spcPct val="100000"/>
              </a:lnSpc>
              <a:buNone/>
            </a:pPr>
            <a:r>
              <a:rPr lang="sr-Cyrl-RS" b="1" dirty="0">
                <a:solidFill>
                  <a:srgbClr val="034E85"/>
                </a:solidFill>
                <a:latin typeface="Calibri" pitchFamily="34" charset="0"/>
                <a:cs typeface="Calibri" pitchFamily="34" charset="0"/>
              </a:rPr>
              <a:t>Предлог мера адаптације</a:t>
            </a:r>
          </a:p>
          <a:p>
            <a:endParaRPr lang="en-US" dirty="0"/>
          </a:p>
        </p:txBody>
      </p:sp>
      <p:grpSp>
        <p:nvGrpSpPr>
          <p:cNvPr id="8" name="Group 7"/>
          <p:cNvGrpSpPr/>
          <p:nvPr/>
        </p:nvGrpSpPr>
        <p:grpSpPr>
          <a:xfrm>
            <a:off x="754309" y="0"/>
            <a:ext cx="5953166" cy="1447121"/>
            <a:chOff x="754309" y="0"/>
            <a:chExt cx="5953166" cy="1447121"/>
          </a:xfrm>
        </p:grpSpPr>
        <p:pic>
          <p:nvPicPr>
            <p:cNvPr id="6" name="Picture 5"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3"/>
            <a:stretch>
              <a:fillRect/>
            </a:stretch>
          </p:blipFill>
          <p:spPr>
            <a:xfrm>
              <a:off x="754309" y="179683"/>
              <a:ext cx="1267438" cy="1267438"/>
            </a:xfrm>
            <a:prstGeom prst="rect">
              <a:avLst/>
            </a:prstGeom>
          </p:spPr>
        </p:pic>
        <p:pic>
          <p:nvPicPr>
            <p:cNvPr id="7" name="Picture 6"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4"/>
            <a:stretch>
              <a:fillRect/>
            </a:stretch>
          </p:blipFill>
          <p:spPr>
            <a:xfrm>
              <a:off x="5662569" y="0"/>
              <a:ext cx="1044906" cy="1153186"/>
            </a:xfrm>
            <a:prstGeom prst="rect">
              <a:avLst/>
            </a:prstGeom>
          </p:spPr>
        </p:pic>
      </p:grpSp>
      <p:sp>
        <p:nvSpPr>
          <p:cNvPr id="12" name="Rectangle 11"/>
          <p:cNvSpPr/>
          <p:nvPr/>
        </p:nvSpPr>
        <p:spPr>
          <a:xfrm>
            <a:off x="2556163" y="5830388"/>
            <a:ext cx="7273635" cy="523220"/>
          </a:xfrm>
          <a:prstGeom prst="rect">
            <a:avLst/>
          </a:prstGeom>
        </p:spPr>
        <p:txBody>
          <a:bodyPr wrap="square">
            <a:spAutoFit/>
          </a:bodyPr>
          <a:lstStyle/>
          <a:p>
            <a:r>
              <a:rPr lang="en-US" sz="1400" b="1" dirty="0">
                <a:solidFill>
                  <a:schemeClr val="bg1"/>
                </a:solidFill>
                <a:latin typeface="Calibri" pitchFamily="34" charset="0"/>
                <a:cs typeface="Calibri" pitchFamily="34" charset="0"/>
              </a:rPr>
              <a:t>https://www.agromedia.rs/zivot-na-selu/seoski-turizam/koji-su-potencijali-nisavskog-okruga-za-razvoj-seoskog-turizma/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5" name="Rectangle 4"/>
          <p:cNvSpPr/>
          <p:nvPr/>
        </p:nvSpPr>
        <p:spPr>
          <a:xfrm>
            <a:off x="155863" y="1319645"/>
            <a:ext cx="11897591" cy="830997"/>
          </a:xfrm>
          <a:prstGeom prst="rect">
            <a:avLst/>
          </a:prstGeom>
        </p:spPr>
        <p:txBody>
          <a:bodyPr wrap="square">
            <a:spAutoFit/>
          </a:bodyPr>
          <a:lstStyle/>
          <a:p>
            <a:pPr lvl="0" algn="just" fontAlgn="base">
              <a:spcBef>
                <a:spcPct val="0"/>
              </a:spcBef>
              <a:spcAft>
                <a:spcPct val="0"/>
              </a:spcAft>
            </a:pPr>
            <a:r>
              <a:rPr lang="en-US" altLang="ja-JP" sz="2400" b="1" dirty="0" err="1">
                <a:solidFill>
                  <a:srgbClr val="0468B1"/>
                </a:solidFill>
                <a:latin typeface="Calibri" pitchFamily="34" charset="0"/>
                <a:ea typeface="MS Mincho" pitchFamily="49" charset="-128"/>
                <a:cs typeface="Calibri" pitchFamily="34" charset="0"/>
              </a:rPr>
              <a:t>За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анализу</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потребе</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за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водом</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пољопривредних</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култура</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коришћени</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су</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подаци</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са</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локација</a:t>
            </a:r>
            <a:r>
              <a:rPr lang="en-US" altLang="ja-JP" sz="2400" dirty="0">
                <a:solidFill>
                  <a:srgbClr val="0468B1"/>
                </a:solidFill>
                <a:latin typeface="Calibri" pitchFamily="34" charset="0"/>
                <a:ea typeface="MS Mincho" pitchFamily="49" charset="-128"/>
                <a:cs typeface="Calibri" pitchFamily="34" charset="0"/>
              </a:rPr>
              <a:t> </a:t>
            </a:r>
            <a:r>
              <a:rPr lang="sr-Cyrl-RS" altLang="ja-JP" sz="2400" dirty="0">
                <a:solidFill>
                  <a:srgbClr val="0468B1"/>
                </a:solidFill>
                <a:latin typeface="Calibri" pitchFamily="34" charset="0"/>
                <a:ea typeface="MS Mincho" pitchFamily="49" charset="-128"/>
                <a:cs typeface="Calibri" pitchFamily="34" charset="0"/>
              </a:rPr>
              <a:t>четири</a:t>
            </a:r>
            <a:r>
              <a:rPr lang="en-US" altLang="ja-JP" sz="2400" dirty="0">
                <a:solidFill>
                  <a:srgbClr val="0468B1"/>
                </a:solidFill>
                <a:latin typeface="Calibri" pitchFamily="34" charset="0"/>
                <a:ea typeface="MS Mincho" pitchFamily="49" charset="-128"/>
                <a:cs typeface="Calibri" pitchFamily="34" charset="0"/>
              </a:rPr>
              <a:t> </a:t>
            </a:r>
            <a:r>
              <a:rPr lang="en-US" altLang="ja-JP" sz="2400" dirty="0" err="1">
                <a:solidFill>
                  <a:srgbClr val="0468B1"/>
                </a:solidFill>
                <a:latin typeface="Calibri" pitchFamily="34" charset="0"/>
                <a:ea typeface="MS Mincho" pitchFamily="49" charset="-128"/>
                <a:cs typeface="Calibri" pitchFamily="34" charset="0"/>
              </a:rPr>
              <a:t>метеоролошк</a:t>
            </a:r>
            <a:r>
              <a:rPr lang="sr-Cyrl-RS" altLang="ja-JP" sz="2400" dirty="0">
                <a:solidFill>
                  <a:srgbClr val="0468B1"/>
                </a:solidFill>
                <a:latin typeface="Calibri" pitchFamily="34" charset="0"/>
                <a:ea typeface="MS Mincho" pitchFamily="49" charset="-128"/>
                <a:cs typeface="Calibri" pitchFamily="34" charset="0"/>
              </a:rPr>
              <a:t>е </a:t>
            </a:r>
            <a:r>
              <a:rPr lang="en-US" altLang="ja-JP" sz="2400" dirty="0" err="1">
                <a:solidFill>
                  <a:srgbClr val="0468B1"/>
                </a:solidFill>
                <a:latin typeface="Calibri" pitchFamily="34" charset="0"/>
                <a:ea typeface="MS Mincho" pitchFamily="49" charset="-128"/>
                <a:cs typeface="Calibri" pitchFamily="34" charset="0"/>
              </a:rPr>
              <a:t>станиц</a:t>
            </a:r>
            <a:r>
              <a:rPr lang="sr-Cyrl-RS" altLang="ja-JP" sz="2400" dirty="0">
                <a:solidFill>
                  <a:srgbClr val="0468B1"/>
                </a:solidFill>
                <a:latin typeface="Calibri" pitchFamily="34" charset="0"/>
                <a:ea typeface="MS Mincho" pitchFamily="49" charset="-128"/>
                <a:cs typeface="Calibri" pitchFamily="34" charset="0"/>
              </a:rPr>
              <a:t>е.</a:t>
            </a:r>
            <a:r>
              <a:rPr lang="en-US" altLang="ja-JP" sz="2400" dirty="0">
                <a:solidFill>
                  <a:srgbClr val="0468B1"/>
                </a:solidFill>
                <a:latin typeface="Calibri" pitchFamily="34" charset="0"/>
                <a:ea typeface="MS Mincho" pitchFamily="49" charset="-128"/>
                <a:cs typeface="Calibri" pitchFamily="34" charset="0"/>
              </a:rPr>
              <a:t> </a:t>
            </a:r>
            <a:endParaRPr lang="sr-Cyrl-RS" altLang="ja-JP" sz="2400" dirty="0">
              <a:solidFill>
                <a:srgbClr val="0468B1"/>
              </a:solidFill>
              <a:latin typeface="Calibri" pitchFamily="34" charset="0"/>
              <a:ea typeface="MS Mincho" pitchFamily="49" charset="-128"/>
              <a:cs typeface="Calibri" pitchFamily="34" charset="0"/>
            </a:endParaRPr>
          </a:p>
        </p:txBody>
      </p:sp>
      <p:sp>
        <p:nvSpPr>
          <p:cNvPr id="7" name="Rectangle 6"/>
          <p:cNvSpPr/>
          <p:nvPr/>
        </p:nvSpPr>
        <p:spPr>
          <a:xfrm>
            <a:off x="155862" y="5486400"/>
            <a:ext cx="11897591" cy="1200329"/>
          </a:xfrm>
          <a:prstGeom prst="rect">
            <a:avLst/>
          </a:prstGeom>
        </p:spPr>
        <p:txBody>
          <a:bodyPr wrap="square">
            <a:spAutoFit/>
          </a:bodyPr>
          <a:lstStyle/>
          <a:p>
            <a:pPr algn="just"/>
            <a:r>
              <a:rPr lang="sr-Cyrl-RS" sz="2400" dirty="0">
                <a:solidFill>
                  <a:srgbClr val="0468B1"/>
                </a:solidFill>
                <a:latin typeface="Calibri" pitchFamily="34" charset="0"/>
                <a:cs typeface="Calibri" pitchFamily="34" charset="0"/>
              </a:rPr>
              <a:t>Користећи податке о дневним вредностима температура и падавина са наведених метеоролошких станица одређени су дефицити воде и хидромодул система за наводњавање.</a:t>
            </a:r>
            <a:r>
              <a:rPr lang="en-US" sz="2400" dirty="0">
                <a:solidFill>
                  <a:srgbClr val="0468B1"/>
                </a:solidFill>
                <a:latin typeface="Calibri" pitchFamily="34" charset="0"/>
                <a:cs typeface="Calibri" pitchFamily="34" charset="0"/>
              </a:rPr>
              <a:t> </a:t>
            </a:r>
            <a:endParaRPr lang="en-US" sz="2400" dirty="0"/>
          </a:p>
        </p:txBody>
      </p:sp>
      <p:sp>
        <p:nvSpPr>
          <p:cNvPr id="8" name="Rectangle 7"/>
          <p:cNvSpPr/>
          <p:nvPr/>
        </p:nvSpPr>
        <p:spPr>
          <a:xfrm>
            <a:off x="304799" y="2459503"/>
            <a:ext cx="11748654" cy="707886"/>
          </a:xfrm>
          <a:prstGeom prst="rect">
            <a:avLst/>
          </a:prstGeom>
        </p:spPr>
        <p:txBody>
          <a:bodyPr wrap="square">
            <a:spAutoFit/>
          </a:bodyPr>
          <a:lstStyle/>
          <a:p>
            <a:pPr algn="ctr">
              <a:tabLst>
                <a:tab pos="457200" algn="l"/>
              </a:tabLst>
            </a:pPr>
            <a:r>
              <a:rPr lang="sr-Cyrl-RS" altLang="ja-JP" sz="2000" dirty="0">
                <a:solidFill>
                  <a:srgbClr val="0468B1"/>
                </a:solidFill>
                <a:latin typeface="Calibri" pitchFamily="34" charset="0"/>
                <a:ea typeface="MS Mincho" pitchFamily="49" charset="-128"/>
                <a:cs typeface="Calibri" pitchFamily="34" charset="0"/>
              </a:rPr>
              <a:t>Л</a:t>
            </a:r>
            <a:r>
              <a:rPr lang="en-US" altLang="ja-JP" sz="2000" dirty="0" err="1">
                <a:solidFill>
                  <a:srgbClr val="0468B1"/>
                </a:solidFill>
                <a:latin typeface="Calibri" pitchFamily="34" charset="0"/>
                <a:ea typeface="MS Mincho" pitchFamily="49" charset="-128"/>
                <a:cs typeface="Calibri" pitchFamily="34" charset="0"/>
              </a:rPr>
              <a:t>окација</a:t>
            </a:r>
            <a:r>
              <a:rPr lang="sr-Cyrl-RS" altLang="ja-JP" sz="2000" dirty="0">
                <a:solidFill>
                  <a:srgbClr val="0468B1"/>
                </a:solidFill>
                <a:latin typeface="Calibri" pitchFamily="34" charset="0"/>
                <a:ea typeface="MS Mincho" pitchFamily="49" charset="-128"/>
                <a:cs typeface="Calibri" pitchFamily="34" charset="0"/>
              </a:rPr>
              <a:t> метеоролошких станица</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са</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процентом</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од</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укупног</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пољопривредног</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земљишта</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по</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округу</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који</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је</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обухваћеног</a:t>
            </a:r>
            <a:r>
              <a:rPr lang="en-US" altLang="ja-JP" sz="2000" dirty="0">
                <a:solidFill>
                  <a:srgbClr val="0468B1"/>
                </a:solidFill>
                <a:latin typeface="Calibri" pitchFamily="34" charset="0"/>
                <a:ea typeface="MS Mincho" pitchFamily="49" charset="-128"/>
                <a:cs typeface="Calibri" pitchFamily="34" charset="0"/>
              </a:rPr>
              <a:t> </a:t>
            </a:r>
            <a:r>
              <a:rPr lang="en-US" altLang="ja-JP" sz="2000" dirty="0" err="1">
                <a:solidFill>
                  <a:srgbClr val="0468B1"/>
                </a:solidFill>
                <a:latin typeface="Calibri" pitchFamily="34" charset="0"/>
                <a:ea typeface="MS Mincho" pitchFamily="49" charset="-128"/>
                <a:cs typeface="Calibri" pitchFamily="34" charset="0"/>
              </a:rPr>
              <a:t>анализом</a:t>
            </a:r>
            <a:r>
              <a:rPr lang="en-US" altLang="ja-JP" sz="2000" dirty="0">
                <a:solidFill>
                  <a:srgbClr val="0468B1"/>
                </a:solidFill>
                <a:latin typeface="Calibri" pitchFamily="34" charset="0"/>
                <a:ea typeface="MS Mincho" pitchFamily="49" charset="-128"/>
                <a:cs typeface="Calibri" pitchFamily="34" charset="0"/>
              </a:rPr>
              <a:t>.</a:t>
            </a:r>
            <a:r>
              <a:rPr lang="sr-Cyrl-RS" sz="2000" dirty="0">
                <a:solidFill>
                  <a:srgbClr val="0468B1"/>
                </a:solidFill>
                <a:latin typeface="Calibri" pitchFamily="34" charset="0"/>
                <a:cs typeface="Calibri" pitchFamily="34" charset="0"/>
              </a:rPr>
              <a:t> </a:t>
            </a:r>
          </a:p>
        </p:txBody>
      </p:sp>
      <p:graphicFrame>
        <p:nvGraphicFramePr>
          <p:cNvPr id="9" name="Table 8"/>
          <p:cNvGraphicFramePr>
            <a:graphicFrameLocks noGrp="1"/>
          </p:cNvGraphicFramePr>
          <p:nvPr/>
        </p:nvGraphicFramePr>
        <p:xfrm>
          <a:off x="2825090" y="3317358"/>
          <a:ext cx="7629095" cy="1706880"/>
        </p:xfrm>
        <a:graphic>
          <a:graphicData uri="http://schemas.openxmlformats.org/drawingml/2006/table">
            <a:tbl>
              <a:tblPr>
                <a:tableStyleId>{08FB837D-C827-4EFA-A057-4D05807E0F7C}</a:tableStyleId>
              </a:tblPr>
              <a:tblGrid>
                <a:gridCol w="1204818">
                  <a:extLst>
                    <a:ext uri="{9D8B030D-6E8A-4147-A177-3AD203B41FA5}">
                      <a16:colId xmlns:a16="http://schemas.microsoft.com/office/drawing/2014/main" val="20000"/>
                    </a:ext>
                  </a:extLst>
                </a:gridCol>
                <a:gridCol w="1398767">
                  <a:extLst>
                    <a:ext uri="{9D8B030D-6E8A-4147-A177-3AD203B41FA5}">
                      <a16:colId xmlns:a16="http://schemas.microsoft.com/office/drawing/2014/main" val="20001"/>
                    </a:ext>
                  </a:extLst>
                </a:gridCol>
                <a:gridCol w="1398767">
                  <a:extLst>
                    <a:ext uri="{9D8B030D-6E8A-4147-A177-3AD203B41FA5}">
                      <a16:colId xmlns:a16="http://schemas.microsoft.com/office/drawing/2014/main" val="20002"/>
                    </a:ext>
                  </a:extLst>
                </a:gridCol>
                <a:gridCol w="1024684">
                  <a:extLst>
                    <a:ext uri="{9D8B030D-6E8A-4147-A177-3AD203B41FA5}">
                      <a16:colId xmlns:a16="http://schemas.microsoft.com/office/drawing/2014/main" val="20003"/>
                    </a:ext>
                  </a:extLst>
                </a:gridCol>
                <a:gridCol w="1189754">
                  <a:extLst>
                    <a:ext uri="{9D8B030D-6E8A-4147-A177-3AD203B41FA5}">
                      <a16:colId xmlns:a16="http://schemas.microsoft.com/office/drawing/2014/main" val="20004"/>
                    </a:ext>
                  </a:extLst>
                </a:gridCol>
                <a:gridCol w="1412305">
                  <a:extLst>
                    <a:ext uri="{9D8B030D-6E8A-4147-A177-3AD203B41FA5}">
                      <a16:colId xmlns:a16="http://schemas.microsoft.com/office/drawing/2014/main" val="20005"/>
                    </a:ext>
                  </a:extLst>
                </a:gridCol>
              </a:tblGrid>
              <a:tr h="474243">
                <a:tc>
                  <a:txBody>
                    <a:bodyPr/>
                    <a:lstStyle/>
                    <a:p>
                      <a:pPr algn="ctr">
                        <a:spcAft>
                          <a:spcPts val="0"/>
                        </a:spcAft>
                      </a:pPr>
                      <a:r>
                        <a:rPr lang="en-US" sz="1400" dirty="0" err="1">
                          <a:latin typeface="Calibri" pitchFamily="34" charset="0"/>
                          <a:cs typeface="Calibri" pitchFamily="34" charset="0"/>
                        </a:rPr>
                        <a:t>Регион</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err="1">
                          <a:latin typeface="Calibri" pitchFamily="34" charset="0"/>
                          <a:cs typeface="Calibri" pitchFamily="34" charset="0"/>
                        </a:rPr>
                        <a:t>Управни</a:t>
                      </a:r>
                      <a:r>
                        <a:rPr lang="en-US" sz="1400" dirty="0">
                          <a:latin typeface="Calibri" pitchFamily="34" charset="0"/>
                          <a:cs typeface="Calibri" pitchFamily="34" charset="0"/>
                        </a:rPr>
                        <a:t> </a:t>
                      </a:r>
                      <a:r>
                        <a:rPr lang="en-US" sz="1400" dirty="0" err="1">
                          <a:latin typeface="Calibri" pitchFamily="34" charset="0"/>
                          <a:cs typeface="Calibri" pitchFamily="34" charset="0"/>
                        </a:rPr>
                        <a:t>округ</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err="1">
                          <a:latin typeface="Calibri" pitchFamily="34" charset="0"/>
                          <a:cs typeface="Calibri" pitchFamily="34" charset="0"/>
                        </a:rPr>
                        <a:t>Локација</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err="1">
                          <a:latin typeface="Calibri" pitchFamily="34" charset="0"/>
                          <a:cs typeface="Calibri" pitchFamily="34" charset="0"/>
                        </a:rPr>
                        <a:t>Географска</a:t>
                      </a:r>
                      <a:r>
                        <a:rPr lang="en-US" sz="1400" dirty="0">
                          <a:latin typeface="Calibri" pitchFamily="34" charset="0"/>
                          <a:cs typeface="Calibri" pitchFamily="34" charset="0"/>
                        </a:rPr>
                        <a:t> </a:t>
                      </a:r>
                      <a:r>
                        <a:rPr lang="en-US" sz="1400" dirty="0" err="1">
                          <a:latin typeface="Calibri" pitchFamily="34" charset="0"/>
                          <a:cs typeface="Calibri" pitchFamily="34" charset="0"/>
                        </a:rPr>
                        <a:t>ширина</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err="1">
                          <a:latin typeface="Calibri" pitchFamily="34" charset="0"/>
                          <a:cs typeface="Calibri" pitchFamily="34" charset="0"/>
                        </a:rPr>
                        <a:t>Надморска</a:t>
                      </a:r>
                      <a:r>
                        <a:rPr lang="en-US" sz="1400" dirty="0">
                          <a:latin typeface="Calibri" pitchFamily="34" charset="0"/>
                          <a:cs typeface="Calibri" pitchFamily="34" charset="0"/>
                        </a:rPr>
                        <a:t> </a:t>
                      </a:r>
                      <a:r>
                        <a:rPr lang="en-US" sz="1400" dirty="0" err="1">
                          <a:latin typeface="Calibri" pitchFamily="34" charset="0"/>
                          <a:cs typeface="Calibri" pitchFamily="34" charset="0"/>
                        </a:rPr>
                        <a:t>висина</a:t>
                      </a:r>
                      <a:r>
                        <a:rPr lang="en-US" sz="1400" dirty="0">
                          <a:latin typeface="Calibri" pitchFamily="34" charset="0"/>
                          <a:cs typeface="Calibri" pitchFamily="34" charset="0"/>
                        </a:rPr>
                        <a:t> (m)</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err="1">
                          <a:latin typeface="Calibri" pitchFamily="34" charset="0"/>
                          <a:cs typeface="Calibri" pitchFamily="34" charset="0"/>
                        </a:rPr>
                        <a:t>Пољопривредно</a:t>
                      </a:r>
                      <a:r>
                        <a:rPr lang="en-US" sz="1400" dirty="0">
                          <a:latin typeface="Calibri" pitchFamily="34" charset="0"/>
                          <a:cs typeface="Calibri" pitchFamily="34" charset="0"/>
                        </a:rPr>
                        <a:t> </a:t>
                      </a:r>
                      <a:r>
                        <a:rPr lang="en-US" sz="1400" dirty="0" err="1">
                          <a:latin typeface="Calibri" pitchFamily="34" charset="0"/>
                          <a:cs typeface="Calibri" pitchFamily="34" charset="0"/>
                        </a:rPr>
                        <a:t>земљиште</a:t>
                      </a:r>
                      <a:r>
                        <a:rPr lang="en-US" sz="1400" dirty="0">
                          <a:latin typeface="Calibri" pitchFamily="34" charset="0"/>
                          <a:cs typeface="Calibri" pitchFamily="34" charset="0"/>
                        </a:rPr>
                        <a:t> </a:t>
                      </a:r>
                      <a:r>
                        <a:rPr lang="en-US" sz="1400" dirty="0" err="1">
                          <a:latin typeface="Calibri" pitchFamily="34" charset="0"/>
                          <a:cs typeface="Calibri" pitchFamily="34" charset="0"/>
                        </a:rPr>
                        <a:t>обухваћено</a:t>
                      </a:r>
                      <a:r>
                        <a:rPr lang="en-US" sz="1400" dirty="0">
                          <a:latin typeface="Calibri" pitchFamily="34" charset="0"/>
                          <a:cs typeface="Calibri" pitchFamily="34" charset="0"/>
                        </a:rPr>
                        <a:t> </a:t>
                      </a:r>
                      <a:r>
                        <a:rPr lang="en-US" sz="1400" dirty="0" err="1">
                          <a:latin typeface="Calibri" pitchFamily="34" charset="0"/>
                          <a:cs typeface="Calibri" pitchFamily="34" charset="0"/>
                        </a:rPr>
                        <a:t>анализом</a:t>
                      </a:r>
                      <a:r>
                        <a:rPr lang="en-US" sz="1400" dirty="0">
                          <a:latin typeface="Calibri" pitchFamily="34" charset="0"/>
                          <a:cs typeface="Calibri" pitchFamily="34" charset="0"/>
                        </a:rPr>
                        <a:t> (%)</a:t>
                      </a:r>
                      <a:endParaRPr lang="en-US" sz="1400" dirty="0">
                        <a:solidFill>
                          <a:srgbClr val="0000FF"/>
                        </a:solidFill>
                        <a:latin typeface="Calibri" pitchFamily="34" charset="0"/>
                        <a:ea typeface="MS Mincho"/>
                        <a:cs typeface="Calibri" pitchFamily="34" charset="0"/>
                      </a:endParaRPr>
                    </a:p>
                  </a:txBody>
                  <a:tcPr marL="55418" marR="55418" marT="0" marB="0"/>
                </a:tc>
                <a:extLst>
                  <a:ext uri="{0D108BD9-81ED-4DB2-BD59-A6C34878D82A}">
                    <a16:rowId xmlns:a16="http://schemas.microsoft.com/office/drawing/2014/main" val="10000"/>
                  </a:ext>
                </a:extLst>
              </a:tr>
              <a:tr h="118561">
                <a:tc rowSpan="4">
                  <a:txBody>
                    <a:bodyPr/>
                    <a:lstStyle/>
                    <a:p>
                      <a:pPr algn="ctr">
                        <a:spcAft>
                          <a:spcPts val="0"/>
                        </a:spcAft>
                      </a:pPr>
                      <a:r>
                        <a:rPr lang="en-US" sz="1400" dirty="0" err="1">
                          <a:latin typeface="Calibri" pitchFamily="34" charset="0"/>
                          <a:cs typeface="Calibri" pitchFamily="34" charset="0"/>
                        </a:rPr>
                        <a:t>Регион</a:t>
                      </a:r>
                      <a:r>
                        <a:rPr lang="en-US" sz="1400" dirty="0">
                          <a:latin typeface="Calibri" pitchFamily="34" charset="0"/>
                          <a:cs typeface="Calibri" pitchFamily="34" charset="0"/>
                        </a:rPr>
                        <a:t> </a:t>
                      </a:r>
                      <a:r>
                        <a:rPr lang="sr-Cyrl-RS" sz="1400" dirty="0">
                          <a:latin typeface="Calibri" pitchFamily="34" charset="0"/>
                          <a:cs typeface="Calibri" pitchFamily="34" charset="0"/>
                        </a:rPr>
                        <a:t>Ј</a:t>
                      </a:r>
                      <a:r>
                        <a:rPr lang="en-US" sz="1400" dirty="0" err="1">
                          <a:latin typeface="Calibri" pitchFamily="34" charset="0"/>
                          <a:cs typeface="Calibri" pitchFamily="34" charset="0"/>
                        </a:rPr>
                        <a:t>ужне</a:t>
                      </a:r>
                      <a:r>
                        <a:rPr lang="en-US" sz="1400" dirty="0">
                          <a:latin typeface="Calibri" pitchFamily="34" charset="0"/>
                          <a:cs typeface="Calibri" pitchFamily="34" charset="0"/>
                        </a:rPr>
                        <a:t> </a:t>
                      </a:r>
                      <a:r>
                        <a:rPr lang="en-US" sz="1400" dirty="0" err="1">
                          <a:latin typeface="Calibri" pitchFamily="34" charset="0"/>
                          <a:cs typeface="Calibri" pitchFamily="34" charset="0"/>
                        </a:rPr>
                        <a:t>Србије</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err="1">
                          <a:latin typeface="Calibri" pitchFamily="34" charset="0"/>
                          <a:cs typeface="Calibri" pitchFamily="34" charset="0"/>
                        </a:rPr>
                        <a:t>Нишавски</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err="1">
                          <a:latin typeface="Calibri" pitchFamily="34" charset="0"/>
                          <a:cs typeface="Calibri" pitchFamily="34" charset="0"/>
                        </a:rPr>
                        <a:t>Ниш</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a:latin typeface="Calibri" pitchFamily="34" charset="0"/>
                          <a:cs typeface="Calibri" pitchFamily="34" charset="0"/>
                        </a:rPr>
                        <a:t>43° 20’ N</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a:latin typeface="Calibri" pitchFamily="34" charset="0"/>
                          <a:cs typeface="Calibri" pitchFamily="34" charset="0"/>
                        </a:rPr>
                        <a:t>202</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a:latin typeface="Calibri" pitchFamily="34" charset="0"/>
                          <a:cs typeface="Calibri" pitchFamily="34" charset="0"/>
                        </a:rPr>
                        <a:t>86</a:t>
                      </a:r>
                      <a:endParaRPr lang="en-US" sz="1400" dirty="0">
                        <a:solidFill>
                          <a:srgbClr val="0000FF"/>
                        </a:solidFill>
                        <a:latin typeface="Calibri" pitchFamily="34" charset="0"/>
                        <a:ea typeface="MS Mincho"/>
                        <a:cs typeface="Calibri" pitchFamily="34" charset="0"/>
                      </a:endParaRPr>
                    </a:p>
                  </a:txBody>
                  <a:tcPr marL="55418" marR="55418" marT="0" marB="0"/>
                </a:tc>
                <a:extLst>
                  <a:ext uri="{0D108BD9-81ED-4DB2-BD59-A6C34878D82A}">
                    <a16:rowId xmlns:a16="http://schemas.microsoft.com/office/drawing/2014/main" val="10001"/>
                  </a:ext>
                </a:extLst>
              </a:tr>
              <a:tr h="118561">
                <a:tc vMerge="1">
                  <a:txBody>
                    <a:bodyPr/>
                    <a:lstStyle/>
                    <a:p>
                      <a:endParaRPr lang="en-US"/>
                    </a:p>
                  </a:txBody>
                  <a:tcPr/>
                </a:tc>
                <a:tc>
                  <a:txBody>
                    <a:bodyPr/>
                    <a:lstStyle/>
                    <a:p>
                      <a:pPr algn="ctr">
                        <a:spcAft>
                          <a:spcPts val="0"/>
                        </a:spcAft>
                      </a:pPr>
                      <a:r>
                        <a:rPr lang="en-US" sz="1400" dirty="0" err="1">
                          <a:latin typeface="Calibri" pitchFamily="34" charset="0"/>
                          <a:cs typeface="Calibri" pitchFamily="34" charset="0"/>
                        </a:rPr>
                        <a:t>Пиротски</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err="1">
                          <a:latin typeface="Calibri" pitchFamily="34" charset="0"/>
                          <a:cs typeface="Calibri" pitchFamily="34" charset="0"/>
                        </a:rPr>
                        <a:t>Димировград</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a:latin typeface="Calibri" pitchFamily="34" charset="0"/>
                          <a:cs typeface="Calibri" pitchFamily="34" charset="0"/>
                        </a:rPr>
                        <a:t>43° 01’ N</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a:latin typeface="Calibri" pitchFamily="34" charset="0"/>
                          <a:cs typeface="Calibri" pitchFamily="34" charset="0"/>
                        </a:rPr>
                        <a:t>448</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a:latin typeface="Calibri" pitchFamily="34" charset="0"/>
                          <a:cs typeface="Calibri" pitchFamily="34" charset="0"/>
                        </a:rPr>
                        <a:t>88</a:t>
                      </a:r>
                      <a:endParaRPr lang="en-US" sz="1400" dirty="0">
                        <a:solidFill>
                          <a:srgbClr val="0000FF"/>
                        </a:solidFill>
                        <a:latin typeface="Calibri" pitchFamily="34" charset="0"/>
                        <a:ea typeface="MS Mincho"/>
                        <a:cs typeface="Calibri" pitchFamily="34" charset="0"/>
                      </a:endParaRPr>
                    </a:p>
                  </a:txBody>
                  <a:tcPr marL="55418" marR="55418" marT="0" marB="0"/>
                </a:tc>
                <a:extLst>
                  <a:ext uri="{0D108BD9-81ED-4DB2-BD59-A6C34878D82A}">
                    <a16:rowId xmlns:a16="http://schemas.microsoft.com/office/drawing/2014/main" val="10002"/>
                  </a:ext>
                </a:extLst>
              </a:tr>
              <a:tr h="118561">
                <a:tc vMerge="1">
                  <a:txBody>
                    <a:bodyPr/>
                    <a:lstStyle/>
                    <a:p>
                      <a:endParaRPr lang="en-US"/>
                    </a:p>
                  </a:txBody>
                  <a:tcPr/>
                </a:tc>
                <a:tc>
                  <a:txBody>
                    <a:bodyPr/>
                    <a:lstStyle/>
                    <a:p>
                      <a:pPr algn="ctr">
                        <a:spcAft>
                          <a:spcPts val="0"/>
                        </a:spcAft>
                      </a:pPr>
                      <a:r>
                        <a:rPr lang="en-US" sz="1400">
                          <a:latin typeface="Calibri" pitchFamily="34" charset="0"/>
                          <a:cs typeface="Calibri" pitchFamily="34" charset="0"/>
                        </a:rPr>
                        <a:t>Јабланички</a:t>
                      </a:r>
                      <a:endParaRPr lang="en-US" sz="140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err="1">
                          <a:latin typeface="Calibri" pitchFamily="34" charset="0"/>
                          <a:cs typeface="Calibri" pitchFamily="34" charset="0"/>
                        </a:rPr>
                        <a:t>Лесковац</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a:latin typeface="Calibri" pitchFamily="34" charset="0"/>
                          <a:cs typeface="Calibri" pitchFamily="34" charset="0"/>
                        </a:rPr>
                        <a:t>42° 59’ N</a:t>
                      </a:r>
                      <a:endParaRPr lang="en-US" sz="140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a:latin typeface="Calibri" pitchFamily="34" charset="0"/>
                          <a:cs typeface="Calibri" pitchFamily="34" charset="0"/>
                        </a:rPr>
                        <a:t>231</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a:latin typeface="Calibri" pitchFamily="34" charset="0"/>
                          <a:cs typeface="Calibri" pitchFamily="34" charset="0"/>
                        </a:rPr>
                        <a:t>94</a:t>
                      </a:r>
                      <a:endParaRPr lang="en-US" sz="1400" dirty="0">
                        <a:solidFill>
                          <a:srgbClr val="0000FF"/>
                        </a:solidFill>
                        <a:latin typeface="Calibri" pitchFamily="34" charset="0"/>
                        <a:ea typeface="MS Mincho"/>
                        <a:cs typeface="Calibri" pitchFamily="34" charset="0"/>
                      </a:endParaRPr>
                    </a:p>
                  </a:txBody>
                  <a:tcPr marL="55418" marR="55418" marT="0" marB="0"/>
                </a:tc>
                <a:extLst>
                  <a:ext uri="{0D108BD9-81ED-4DB2-BD59-A6C34878D82A}">
                    <a16:rowId xmlns:a16="http://schemas.microsoft.com/office/drawing/2014/main" val="10003"/>
                  </a:ext>
                </a:extLst>
              </a:tr>
              <a:tr h="118561">
                <a:tc vMerge="1">
                  <a:txBody>
                    <a:bodyPr/>
                    <a:lstStyle/>
                    <a:p>
                      <a:endParaRPr lang="en-US"/>
                    </a:p>
                  </a:txBody>
                  <a:tcPr/>
                </a:tc>
                <a:tc>
                  <a:txBody>
                    <a:bodyPr/>
                    <a:lstStyle/>
                    <a:p>
                      <a:pPr algn="ctr">
                        <a:spcAft>
                          <a:spcPts val="0"/>
                        </a:spcAft>
                      </a:pPr>
                      <a:r>
                        <a:rPr lang="en-US" sz="1400" dirty="0" err="1">
                          <a:latin typeface="Calibri" pitchFamily="34" charset="0"/>
                          <a:cs typeface="Calibri" pitchFamily="34" charset="0"/>
                        </a:rPr>
                        <a:t>Пчињски</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err="1">
                          <a:latin typeface="Calibri" pitchFamily="34" charset="0"/>
                          <a:cs typeface="Calibri" pitchFamily="34" charset="0"/>
                        </a:rPr>
                        <a:t>Врање</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a:latin typeface="Calibri" pitchFamily="34" charset="0"/>
                          <a:cs typeface="Calibri" pitchFamily="34" charset="0"/>
                        </a:rPr>
                        <a:t>42° 33’ N</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a:latin typeface="Calibri" pitchFamily="34" charset="0"/>
                          <a:cs typeface="Calibri" pitchFamily="34" charset="0"/>
                        </a:rPr>
                        <a:t>433</a:t>
                      </a:r>
                      <a:endParaRPr lang="en-US" sz="1400" dirty="0">
                        <a:solidFill>
                          <a:srgbClr val="0000FF"/>
                        </a:solidFill>
                        <a:latin typeface="Calibri" pitchFamily="34" charset="0"/>
                        <a:ea typeface="MS Mincho"/>
                        <a:cs typeface="Calibri" pitchFamily="34" charset="0"/>
                      </a:endParaRPr>
                    </a:p>
                  </a:txBody>
                  <a:tcPr marL="55418" marR="55418" marT="0" marB="0" anchor="ctr"/>
                </a:tc>
                <a:tc>
                  <a:txBody>
                    <a:bodyPr/>
                    <a:lstStyle/>
                    <a:p>
                      <a:pPr algn="ctr">
                        <a:spcAft>
                          <a:spcPts val="0"/>
                        </a:spcAft>
                      </a:pPr>
                      <a:r>
                        <a:rPr lang="en-US" sz="1400" dirty="0">
                          <a:latin typeface="Calibri" pitchFamily="34" charset="0"/>
                          <a:cs typeface="Calibri" pitchFamily="34" charset="0"/>
                        </a:rPr>
                        <a:t>88</a:t>
                      </a:r>
                      <a:endParaRPr lang="en-US" sz="1400" dirty="0">
                        <a:solidFill>
                          <a:srgbClr val="0000FF"/>
                        </a:solidFill>
                        <a:latin typeface="Calibri" pitchFamily="34" charset="0"/>
                        <a:ea typeface="MS Mincho"/>
                        <a:cs typeface="Calibri" pitchFamily="34" charset="0"/>
                      </a:endParaRPr>
                    </a:p>
                  </a:txBody>
                  <a:tcPr marL="55418" marR="55418"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5" name="Rectangle 4"/>
          <p:cNvSpPr/>
          <p:nvPr/>
        </p:nvSpPr>
        <p:spPr>
          <a:xfrm>
            <a:off x="270163" y="1298864"/>
            <a:ext cx="11762509" cy="3785652"/>
          </a:xfrm>
          <a:prstGeom prst="rect">
            <a:avLst/>
          </a:prstGeom>
        </p:spPr>
        <p:txBody>
          <a:bodyPr wrap="square">
            <a:spAutoFit/>
          </a:bodyPr>
          <a:lstStyle/>
          <a:p>
            <a:pPr algn="just">
              <a:tabLst>
                <a:tab pos="457200" algn="l"/>
              </a:tabLst>
            </a:pPr>
            <a:r>
              <a:rPr lang="en-US" sz="2400" dirty="0" err="1">
                <a:solidFill>
                  <a:srgbClr val="0468B1"/>
                </a:solidFill>
                <a:latin typeface="Calibri" pitchFamily="34" charset="0"/>
                <a:cs typeface="Calibri" pitchFamily="34" charset="0"/>
              </a:rPr>
              <a:t>Коришћењем</a:t>
            </a:r>
            <a:r>
              <a:rPr lang="en-US" sz="2400" dirty="0">
                <a:solidFill>
                  <a:srgbClr val="0468B1"/>
                </a:solidFill>
                <a:latin typeface="Calibri" pitchFamily="34" charset="0"/>
                <a:cs typeface="Calibri" pitchFamily="34" charset="0"/>
              </a:rPr>
              <a:t> </a:t>
            </a:r>
            <a:r>
              <a:rPr lang="en-US" sz="2400" dirty="0">
                <a:solidFill>
                  <a:srgbClr val="FF0000"/>
                </a:solidFill>
                <a:latin typeface="Calibri" pitchFamily="34" charset="0"/>
                <a:cs typeface="Calibri" pitchFamily="34" charset="0"/>
              </a:rPr>
              <a:t>FAO IDP (</a:t>
            </a:r>
            <a:r>
              <a:rPr lang="en-US" sz="2400" i="1" dirty="0">
                <a:solidFill>
                  <a:srgbClr val="FF0000"/>
                </a:solidFill>
                <a:latin typeface="Calibri" pitchFamily="34" charset="0"/>
                <a:cs typeface="Calibri" pitchFamily="34" charset="0"/>
              </a:rPr>
              <a:t>Irrigation and Drainage Paper</a:t>
            </a:r>
            <a:r>
              <a:rPr lang="en-US" sz="2400" dirty="0">
                <a:solidFill>
                  <a:srgbClr val="FF0000"/>
                </a:solidFill>
                <a:latin typeface="Calibri" pitchFamily="34" charset="0"/>
                <a:cs typeface="Calibri" pitchFamily="34" charset="0"/>
              </a:rPr>
              <a:t>) 56 </a:t>
            </a:r>
            <a:r>
              <a:rPr lang="en-US" sz="2400" dirty="0" err="1">
                <a:solidFill>
                  <a:srgbClr val="FF0000"/>
                </a:solidFill>
                <a:latin typeface="Calibri" pitchFamily="34" charset="0"/>
                <a:cs typeface="Calibri" pitchFamily="34" charset="0"/>
              </a:rPr>
              <a:t>методологије</a:t>
            </a:r>
            <a:r>
              <a:rPr lang="sr-Cyrl-RS" sz="2400" dirty="0">
                <a:solidFill>
                  <a:srgbClr val="FF0000"/>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израчунат</a:t>
            </a:r>
            <a:r>
              <a:rPr lang="sr-Cyrl-RS" sz="2400" dirty="0">
                <a:solidFill>
                  <a:srgbClr val="0468B1"/>
                </a:solidFill>
                <a:latin typeface="Calibri" pitchFamily="34" charset="0"/>
                <a:cs typeface="Calibri" pitchFamily="34" charset="0"/>
              </a:rPr>
              <a:t>е су </a:t>
            </a:r>
            <a:r>
              <a:rPr lang="sr-Cyrl-RS" sz="2400" dirty="0">
                <a:solidFill>
                  <a:srgbClr val="FF0000"/>
                </a:solidFill>
                <a:latin typeface="Calibri" pitchFamily="34" charset="0"/>
                <a:cs typeface="Calibri" pitchFamily="34" charset="0"/>
              </a:rPr>
              <a:t>ефективне падавине</a:t>
            </a:r>
            <a:r>
              <a:rPr lang="sr-Cyrl-RS" sz="2400" dirty="0">
                <a:solidFill>
                  <a:srgbClr val="0468B1"/>
                </a:solidFill>
                <a:latin typeface="Calibri" pitchFamily="34" charset="0"/>
                <a:cs typeface="Calibri" pitchFamily="34" charset="0"/>
              </a:rPr>
              <a:t>, </a:t>
            </a:r>
            <a:r>
              <a:rPr lang="en-US" sz="2400" dirty="0" err="1">
                <a:solidFill>
                  <a:srgbClr val="FF0000"/>
                </a:solidFill>
                <a:latin typeface="Calibri" pitchFamily="34" charset="0"/>
                <a:cs typeface="Calibri" pitchFamily="34" charset="0"/>
              </a:rPr>
              <a:t>референтна</a:t>
            </a:r>
            <a:r>
              <a:rPr lang="en-US" sz="2400" dirty="0">
                <a:solidFill>
                  <a:srgbClr val="FF0000"/>
                </a:solidFill>
                <a:latin typeface="Calibri" pitchFamily="34" charset="0"/>
                <a:cs typeface="Calibri" pitchFamily="34" charset="0"/>
              </a:rPr>
              <a:t> </a:t>
            </a:r>
            <a:r>
              <a:rPr lang="en-US" sz="2400" dirty="0" err="1">
                <a:solidFill>
                  <a:srgbClr val="FF0000"/>
                </a:solidFill>
                <a:latin typeface="Calibri" pitchFamily="34" charset="0"/>
                <a:cs typeface="Calibri" pitchFamily="34" charset="0"/>
              </a:rPr>
              <a:t>евапотранспирација</a:t>
            </a:r>
            <a:r>
              <a:rPr lang="en-US" sz="2400" dirty="0">
                <a:solidFill>
                  <a:srgbClr val="FF0000"/>
                </a:solidFill>
                <a:latin typeface="Calibri" pitchFamily="34" charset="0"/>
                <a:cs typeface="Calibri" pitchFamily="34" charset="0"/>
              </a:rPr>
              <a:t> </a:t>
            </a:r>
            <a:r>
              <a:rPr lang="en-US" sz="2400" dirty="0">
                <a:solidFill>
                  <a:srgbClr val="0468B1"/>
                </a:solidFill>
                <a:latin typeface="Calibri" pitchFamily="34" charset="0"/>
                <a:cs typeface="Calibri" pitchFamily="34" charset="0"/>
              </a:rPr>
              <a:t>и </a:t>
            </a:r>
            <a:r>
              <a:rPr lang="en-US" sz="2400" dirty="0" err="1">
                <a:solidFill>
                  <a:srgbClr val="FF0000"/>
                </a:solidFill>
                <a:latin typeface="Calibri" pitchFamily="34" charset="0"/>
                <a:cs typeface="Calibri" pitchFamily="34" charset="0"/>
              </a:rPr>
              <a:t>евапотранспирација</a:t>
            </a:r>
            <a:r>
              <a:rPr lang="en-US" sz="2400" dirty="0">
                <a:solidFill>
                  <a:srgbClr val="FF0000"/>
                </a:solidFill>
                <a:latin typeface="Calibri" pitchFamily="34" charset="0"/>
                <a:cs typeface="Calibri" pitchFamily="34" charset="0"/>
              </a:rPr>
              <a:t> </a:t>
            </a:r>
            <a:r>
              <a:rPr lang="en-US" sz="2400" dirty="0" err="1">
                <a:solidFill>
                  <a:srgbClr val="FF0000"/>
                </a:solidFill>
                <a:latin typeface="Calibri" pitchFamily="34" charset="0"/>
                <a:cs typeface="Calibri" pitchFamily="34" charset="0"/>
              </a:rPr>
              <a:t>култура</a:t>
            </a:r>
            <a:r>
              <a:rPr lang="sr-Cyrl-RS" sz="2400" dirty="0">
                <a:solidFill>
                  <a:srgbClr val="0468B1"/>
                </a:solidFill>
                <a:latin typeface="Calibri" pitchFamily="34" charset="0"/>
                <a:cs typeface="Calibri" pitchFamily="34" charset="0"/>
              </a:rPr>
              <a:t>, </a:t>
            </a:r>
            <a:r>
              <a:rPr lang="sr-Cyrl-RS" sz="2400" dirty="0">
                <a:solidFill>
                  <a:srgbClr val="FF0000"/>
                </a:solidFill>
                <a:latin typeface="Calibri" pitchFamily="34" charset="0"/>
                <a:cs typeface="Calibri" pitchFamily="34" charset="0"/>
              </a:rPr>
              <a:t>нето</a:t>
            </a:r>
            <a:r>
              <a:rPr lang="sr-Cyrl-RS" sz="2400" dirty="0">
                <a:solidFill>
                  <a:srgbClr val="0468B1"/>
                </a:solidFill>
                <a:latin typeface="Calibri" pitchFamily="34" charset="0"/>
                <a:cs typeface="Calibri" pitchFamily="34" charset="0"/>
              </a:rPr>
              <a:t> и </a:t>
            </a:r>
            <a:r>
              <a:rPr lang="sr-Cyrl-RS" sz="2400" dirty="0">
                <a:solidFill>
                  <a:srgbClr val="FF0000"/>
                </a:solidFill>
                <a:latin typeface="Calibri" pitchFamily="34" charset="0"/>
                <a:cs typeface="Calibri" pitchFamily="34" charset="0"/>
              </a:rPr>
              <a:t>бруто</a:t>
            </a:r>
            <a:r>
              <a:rPr lang="sr-Cyrl-RS" sz="2400" dirty="0">
                <a:solidFill>
                  <a:srgbClr val="0468B1"/>
                </a:solidFill>
                <a:latin typeface="Calibri" pitchFamily="34" charset="0"/>
                <a:cs typeface="Calibri" pitchFamily="34" charset="0"/>
              </a:rPr>
              <a:t> дефицити воде и </a:t>
            </a:r>
            <a:r>
              <a:rPr lang="sr-Cyrl-RS" sz="2400" dirty="0">
                <a:solidFill>
                  <a:srgbClr val="FF0000"/>
                </a:solidFill>
                <a:latin typeface="Calibri" pitchFamily="34" charset="0"/>
                <a:cs typeface="Calibri" pitchFamily="34" charset="0"/>
              </a:rPr>
              <a:t>хидромодул система за наводњавање</a:t>
            </a:r>
            <a:r>
              <a:rPr lang="sr-Cyrl-RS" sz="2400" dirty="0">
                <a:solidFill>
                  <a:srgbClr val="0468B1"/>
                </a:solidFill>
                <a:latin typeface="Calibri" pitchFamily="34" charset="0"/>
                <a:cs typeface="Calibri" pitchFamily="34" charset="0"/>
              </a:rPr>
              <a:t>.</a:t>
            </a:r>
          </a:p>
          <a:p>
            <a:pPr algn="just">
              <a:tabLst>
                <a:tab pos="457200" algn="l"/>
              </a:tabLst>
            </a:pPr>
            <a:endParaRPr lang="sr-Cyrl-RS" sz="2400" dirty="0">
              <a:solidFill>
                <a:srgbClr val="0468B1"/>
              </a:solidFill>
              <a:latin typeface="Calibri" pitchFamily="34" charset="0"/>
              <a:cs typeface="Calibri" pitchFamily="34" charset="0"/>
            </a:endParaRPr>
          </a:p>
          <a:p>
            <a:pPr algn="just">
              <a:tabLst>
                <a:tab pos="0" algn="l"/>
                <a:tab pos="457200" algn="l"/>
              </a:tabLst>
            </a:pPr>
            <a:r>
              <a:rPr lang="sr-Cyrl-R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Анализом</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структуре</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биљне</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производње</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направљен</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је</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плодоред</a:t>
            </a:r>
            <a:r>
              <a:rPr lang="en-US" sz="2400" dirty="0">
                <a:solidFill>
                  <a:srgbClr val="0468B1"/>
                </a:solidFill>
                <a:latin typeface="Calibri" pitchFamily="34" charset="0"/>
                <a:cs typeface="Calibri" pitchFamily="34" charset="0"/>
              </a:rPr>
              <a:t> у </a:t>
            </a:r>
            <a:r>
              <a:rPr lang="en-US" sz="2400" dirty="0" err="1">
                <a:solidFill>
                  <a:srgbClr val="0468B1"/>
                </a:solidFill>
                <a:latin typeface="Calibri" pitchFamily="34" charset="0"/>
                <a:cs typeface="Calibri" pitchFamily="34" charset="0"/>
              </a:rPr>
              <a:t>систему</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за</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наводњавање</a:t>
            </a:r>
            <a:r>
              <a:rPr lang="en-US" sz="2400" dirty="0">
                <a:solidFill>
                  <a:srgbClr val="0468B1"/>
                </a:solidFill>
                <a:latin typeface="Calibri" pitchFamily="34" charset="0"/>
                <a:cs typeface="Calibri" pitchFamily="34" charset="0"/>
              </a:rPr>
              <a:t>. </a:t>
            </a:r>
            <a:endParaRPr lang="sr-Cyrl-RS" sz="2400" dirty="0">
              <a:solidFill>
                <a:srgbClr val="0468B1"/>
              </a:solidFill>
              <a:latin typeface="Calibri" pitchFamily="34" charset="0"/>
              <a:cs typeface="Calibri" pitchFamily="34" charset="0"/>
            </a:endParaRPr>
          </a:p>
          <a:p>
            <a:pPr algn="just">
              <a:tabLst>
                <a:tab pos="0" algn="l"/>
                <a:tab pos="457200" algn="l"/>
              </a:tabLst>
            </a:pPr>
            <a:endParaRPr lang="sr-Cyrl-RS" sz="2400" dirty="0">
              <a:solidFill>
                <a:srgbClr val="0468B1"/>
              </a:solidFill>
              <a:latin typeface="Calibri" pitchFamily="34" charset="0"/>
              <a:cs typeface="Calibri" pitchFamily="34" charset="0"/>
            </a:endParaRPr>
          </a:p>
          <a:p>
            <a:pPr algn="just">
              <a:tabLst>
                <a:tab pos="0" algn="l"/>
                <a:tab pos="457200" algn="l"/>
              </a:tabLst>
            </a:pPr>
            <a:r>
              <a:rPr lang="en-US" sz="2400" dirty="0" err="1">
                <a:solidFill>
                  <a:srgbClr val="0468B1"/>
                </a:solidFill>
                <a:latin typeface="Calibri" pitchFamily="34" charset="0"/>
                <a:cs typeface="Calibri" pitchFamily="34" charset="0"/>
              </a:rPr>
              <a:t>Подаци</a:t>
            </a:r>
            <a:r>
              <a:rPr lang="en-US" sz="2400" dirty="0">
                <a:solidFill>
                  <a:srgbClr val="0468B1"/>
                </a:solidFill>
                <a:latin typeface="Calibri" pitchFamily="34" charset="0"/>
                <a:cs typeface="Calibri" pitchFamily="34" charset="0"/>
              </a:rPr>
              <a:t> о </a:t>
            </a:r>
            <a:r>
              <a:rPr lang="en-US" sz="2400" dirty="0" err="1">
                <a:solidFill>
                  <a:srgbClr val="0468B1"/>
                </a:solidFill>
                <a:latin typeface="Calibri" pitchFamily="34" charset="0"/>
                <a:cs typeface="Calibri" pitchFamily="34" charset="0"/>
              </a:rPr>
              <a:t>површинама</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коришћеног</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пољопривредног</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земљишта</a:t>
            </a:r>
            <a:r>
              <a:rPr lang="en-US" sz="2400" dirty="0">
                <a:solidFill>
                  <a:srgbClr val="0468B1"/>
                </a:solidFill>
                <a:latin typeface="Calibri" pitchFamily="34" charset="0"/>
                <a:cs typeface="Calibri" pitchFamily="34" charset="0"/>
              </a:rPr>
              <a:t> и </a:t>
            </a:r>
            <a:r>
              <a:rPr lang="en-US" sz="2400" dirty="0" err="1">
                <a:solidFill>
                  <a:srgbClr val="0468B1"/>
                </a:solidFill>
                <a:latin typeface="Calibri" pitchFamily="34" charset="0"/>
                <a:cs typeface="Calibri" pitchFamily="34" charset="0"/>
              </a:rPr>
              <a:t>структури</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биљне</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производње</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преузети</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су</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из</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статистичких</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годишњака</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Републичког</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завода</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за</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статистику</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Републике</a:t>
            </a:r>
            <a:r>
              <a:rPr lang="en-US" sz="2400" dirty="0">
                <a:solidFill>
                  <a:srgbClr val="0468B1"/>
                </a:solidFill>
                <a:latin typeface="Calibri" pitchFamily="34" charset="0"/>
                <a:cs typeface="Calibri" pitchFamily="34" charset="0"/>
              </a:rPr>
              <a:t> </a:t>
            </a:r>
            <a:r>
              <a:rPr lang="en-US" sz="2400" dirty="0" err="1">
                <a:solidFill>
                  <a:srgbClr val="0468B1"/>
                </a:solidFill>
                <a:latin typeface="Calibri" pitchFamily="34" charset="0"/>
                <a:cs typeface="Calibri" pitchFamily="34" charset="0"/>
              </a:rPr>
              <a:t>Србије</a:t>
            </a:r>
            <a:r>
              <a:rPr lang="sr-Cyrl-RS" sz="2400" dirty="0">
                <a:solidFill>
                  <a:srgbClr val="0468B1"/>
                </a:solidFill>
                <a:latin typeface="Calibri" pitchFamily="34" charset="0"/>
                <a:cs typeface="Calibri" pitchFamily="34"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17" name="Rectangle 16"/>
          <p:cNvSpPr/>
          <p:nvPr/>
        </p:nvSpPr>
        <p:spPr>
          <a:xfrm>
            <a:off x="311727" y="5580087"/>
            <a:ext cx="11720946" cy="830997"/>
          </a:xfrm>
          <a:prstGeom prst="rect">
            <a:avLst/>
          </a:prstGeom>
        </p:spPr>
        <p:txBody>
          <a:bodyPr wrap="square">
            <a:spAutoFit/>
          </a:bodyPr>
          <a:lstStyle/>
          <a:p>
            <a:pPr algn="ctr"/>
            <a:r>
              <a:rPr lang="sr-Cyrl-RS" sz="2400" dirty="0">
                <a:solidFill>
                  <a:srgbClr val="376092"/>
                </a:solidFill>
                <a:latin typeface="Calibri" pitchFamily="34" charset="0"/>
                <a:cs typeface="Calibri" pitchFamily="34" charset="0"/>
              </a:rPr>
              <a:t>а) Референтна евапотранспирација; б) Ефективне падавине; в) Водни дефицит током вегетационог периода 2000-2019. године</a:t>
            </a:r>
            <a:endParaRPr lang="en-US" sz="2400" dirty="0">
              <a:solidFill>
                <a:srgbClr val="376092"/>
              </a:solidFill>
              <a:latin typeface="Calibri" pitchFamily="34" charset="0"/>
              <a:cs typeface="Calibri" pitchFamily="34" charset="0"/>
            </a:endParaRPr>
          </a:p>
        </p:txBody>
      </p:sp>
      <p:sp>
        <p:nvSpPr>
          <p:cNvPr id="18" name="TextBox 17"/>
          <p:cNvSpPr txBox="1"/>
          <p:nvPr/>
        </p:nvSpPr>
        <p:spPr>
          <a:xfrm>
            <a:off x="68235" y="1307329"/>
            <a:ext cx="11964438" cy="830997"/>
          </a:xfrm>
          <a:prstGeom prst="rect">
            <a:avLst/>
          </a:prstGeom>
          <a:noFill/>
        </p:spPr>
        <p:txBody>
          <a:bodyPr wrap="square" rtlCol="0">
            <a:spAutoFit/>
          </a:bodyPr>
          <a:lstStyle/>
          <a:p>
            <a:pPr algn="ctr"/>
            <a:r>
              <a:rPr lang="sr-Cyrl-RS" sz="2400" dirty="0">
                <a:latin typeface="Calibri" pitchFamily="34" charset="0"/>
                <a:cs typeface="Calibri" pitchFamily="34" charset="0"/>
              </a:rPr>
              <a:t>Анализа потребе за водом (Нишавски, Пиротски, Јабланички, Пчињски)</a:t>
            </a:r>
          </a:p>
          <a:p>
            <a:pPr algn="ctr"/>
            <a:r>
              <a:rPr lang="sr-Cyrl-RS" sz="2400" dirty="0">
                <a:latin typeface="Calibri" pitchFamily="34" charset="0"/>
                <a:cs typeface="Calibri" pitchFamily="34" charset="0"/>
              </a:rPr>
              <a:t>Вегетациони период (април – септембар)</a:t>
            </a:r>
            <a:endParaRPr lang="en-US" sz="2400" dirty="0">
              <a:latin typeface="Calibri" pitchFamily="34" charset="0"/>
              <a:cs typeface="Calibri" pitchFamily="34" charset="0"/>
            </a:endParaRPr>
          </a:p>
        </p:txBody>
      </p:sp>
      <p:grpSp>
        <p:nvGrpSpPr>
          <p:cNvPr id="34" name="Group 33"/>
          <p:cNvGrpSpPr/>
          <p:nvPr/>
        </p:nvGrpSpPr>
        <p:grpSpPr>
          <a:xfrm>
            <a:off x="2021747" y="2445305"/>
            <a:ext cx="8137525" cy="2835275"/>
            <a:chOff x="2021747" y="2445305"/>
            <a:chExt cx="8137525" cy="2835275"/>
          </a:xfrm>
        </p:grpSpPr>
        <p:grpSp>
          <p:nvGrpSpPr>
            <p:cNvPr id="10" name="Group 9"/>
            <p:cNvGrpSpPr/>
            <p:nvPr/>
          </p:nvGrpSpPr>
          <p:grpSpPr>
            <a:xfrm>
              <a:off x="2021747" y="2445305"/>
              <a:ext cx="8137525" cy="2835275"/>
              <a:chOff x="457200" y="3048000"/>
              <a:chExt cx="8137525" cy="2835275"/>
            </a:xfrm>
          </p:grpSpPr>
          <p:pic>
            <p:nvPicPr>
              <p:cNvPr id="11" name="Picture 10"/>
              <p:cNvPicPr>
                <a:picLocks noChangeAspect="1" noChangeArrowheads="1"/>
              </p:cNvPicPr>
              <p:nvPr/>
            </p:nvPicPr>
            <p:blipFill>
              <a:blip r:embed="rId4" cstate="print"/>
              <a:srcRect/>
              <a:stretch>
                <a:fillRect/>
              </a:stretch>
            </p:blipFill>
            <p:spPr bwMode="auto">
              <a:xfrm>
                <a:off x="457200" y="3048000"/>
                <a:ext cx="8137525" cy="2835275"/>
              </a:xfrm>
              <a:prstGeom prst="rect">
                <a:avLst/>
              </a:prstGeom>
              <a:noFill/>
              <a:ln w="9525">
                <a:noFill/>
                <a:miter lim="800000"/>
                <a:headEnd/>
                <a:tailEnd/>
              </a:ln>
              <a:effectLst/>
            </p:spPr>
          </p:pic>
          <p:grpSp>
            <p:nvGrpSpPr>
              <p:cNvPr id="12" name="Group 10"/>
              <p:cNvGrpSpPr/>
              <p:nvPr/>
            </p:nvGrpSpPr>
            <p:grpSpPr>
              <a:xfrm>
                <a:off x="1968499" y="3229802"/>
                <a:ext cx="973667" cy="1503065"/>
                <a:chOff x="1968499" y="3229802"/>
                <a:chExt cx="973667" cy="1503065"/>
              </a:xfrm>
            </p:grpSpPr>
            <p:cxnSp>
              <p:nvCxnSpPr>
                <p:cNvPr id="24" name="Straight Arrow Connector 23"/>
                <p:cNvCxnSpPr/>
                <p:nvPr/>
              </p:nvCxnSpPr>
              <p:spPr>
                <a:xfrm flipH="1">
                  <a:off x="2567823" y="3551885"/>
                  <a:ext cx="65312" cy="1180982"/>
                </a:xfrm>
                <a:prstGeom prst="straightConnector1">
                  <a:avLst/>
                </a:prstGeom>
                <a:ln w="127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968499" y="3229802"/>
                  <a:ext cx="973667" cy="461665"/>
                </a:xfrm>
                <a:prstGeom prst="rect">
                  <a:avLst/>
                </a:prstGeom>
                <a:noFill/>
              </p:spPr>
              <p:txBody>
                <a:bodyPr wrap="square" rtlCol="0">
                  <a:spAutoFit/>
                </a:bodyPr>
                <a:lstStyle/>
                <a:p>
                  <a:pPr algn="ctr"/>
                  <a:r>
                    <a:rPr lang="sr-Cyrl-RS" sz="1200" b="1" dirty="0">
                      <a:solidFill>
                        <a:srgbClr val="0000CC"/>
                      </a:solidFill>
                      <a:latin typeface="Calibri" pitchFamily="34" charset="0"/>
                      <a:cs typeface="Calibri" pitchFamily="34" charset="0"/>
                    </a:rPr>
                    <a:t>825-885</a:t>
                  </a:r>
                </a:p>
                <a:p>
                  <a:pPr algn="ctr"/>
                  <a:r>
                    <a:rPr lang="sr-Latn-RS" sz="1200" b="1" dirty="0">
                      <a:solidFill>
                        <a:srgbClr val="0000CC"/>
                      </a:solidFill>
                      <a:latin typeface="Calibri" pitchFamily="34" charset="0"/>
                      <a:cs typeface="Calibri" pitchFamily="34" charset="0"/>
                    </a:rPr>
                    <a:t>mm</a:t>
                  </a:r>
                  <a:endParaRPr lang="en-US" sz="1200" b="1" dirty="0">
                    <a:solidFill>
                      <a:srgbClr val="0000CC"/>
                    </a:solidFill>
                    <a:latin typeface="Calibri" pitchFamily="34" charset="0"/>
                    <a:cs typeface="Calibri" pitchFamily="34" charset="0"/>
                  </a:endParaRPr>
                </a:p>
              </p:txBody>
            </p:sp>
          </p:grpSp>
          <p:grpSp>
            <p:nvGrpSpPr>
              <p:cNvPr id="13" name="Group 12"/>
              <p:cNvGrpSpPr/>
              <p:nvPr/>
            </p:nvGrpSpPr>
            <p:grpSpPr>
              <a:xfrm>
                <a:off x="4715933" y="3229802"/>
                <a:ext cx="973667" cy="2209170"/>
                <a:chOff x="1968499" y="3229802"/>
                <a:chExt cx="973667" cy="2209170"/>
              </a:xfrm>
            </p:grpSpPr>
            <p:sp>
              <p:nvSpPr>
                <p:cNvPr id="20" name="Oval 19"/>
                <p:cNvSpPr/>
                <p:nvPr/>
              </p:nvSpPr>
              <p:spPr>
                <a:xfrm>
                  <a:off x="2215671" y="4732867"/>
                  <a:ext cx="634267" cy="706105"/>
                </a:xfrm>
                <a:prstGeom prst="ellipse">
                  <a:avLst/>
                </a:prstGeom>
                <a:no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2060"/>
                      </a:solidFill>
                    </a:ln>
                  </a:endParaRPr>
                </a:p>
              </p:txBody>
            </p:sp>
            <p:cxnSp>
              <p:nvCxnSpPr>
                <p:cNvPr id="21" name="Straight Arrow Connector 20"/>
                <p:cNvCxnSpPr/>
                <p:nvPr/>
              </p:nvCxnSpPr>
              <p:spPr>
                <a:xfrm flipH="1">
                  <a:off x="2440517" y="3691467"/>
                  <a:ext cx="14816" cy="1041400"/>
                </a:xfrm>
                <a:prstGeom prst="straightConnector1">
                  <a:avLst/>
                </a:prstGeom>
                <a:ln w="127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68499" y="3229802"/>
                  <a:ext cx="973667" cy="461665"/>
                </a:xfrm>
                <a:prstGeom prst="rect">
                  <a:avLst/>
                </a:prstGeom>
                <a:noFill/>
              </p:spPr>
              <p:txBody>
                <a:bodyPr wrap="square" rtlCol="0">
                  <a:spAutoFit/>
                </a:bodyPr>
                <a:lstStyle/>
                <a:p>
                  <a:pPr algn="ctr"/>
                  <a:r>
                    <a:rPr lang="sr-Latn-RS" sz="1200" b="1" dirty="0">
                      <a:solidFill>
                        <a:srgbClr val="0000CC"/>
                      </a:solidFill>
                      <a:latin typeface="Calibri" pitchFamily="34" charset="0"/>
                      <a:cs typeface="Calibri" pitchFamily="34" charset="0"/>
                    </a:rPr>
                    <a:t>250-350</a:t>
                  </a:r>
                  <a:endParaRPr lang="sr-Cyrl-RS" sz="1200" b="1" dirty="0">
                    <a:solidFill>
                      <a:srgbClr val="0000CC"/>
                    </a:solidFill>
                    <a:latin typeface="Calibri" pitchFamily="34" charset="0"/>
                    <a:cs typeface="Calibri" pitchFamily="34" charset="0"/>
                  </a:endParaRPr>
                </a:p>
                <a:p>
                  <a:pPr algn="ctr"/>
                  <a:r>
                    <a:rPr lang="sr-Latn-RS" sz="1200" b="1" dirty="0">
                      <a:solidFill>
                        <a:srgbClr val="0000CC"/>
                      </a:solidFill>
                      <a:latin typeface="Calibri" pitchFamily="34" charset="0"/>
                      <a:cs typeface="Calibri" pitchFamily="34" charset="0"/>
                    </a:rPr>
                    <a:t>mm</a:t>
                  </a:r>
                  <a:endParaRPr lang="en-US" sz="1200" b="1" dirty="0">
                    <a:solidFill>
                      <a:srgbClr val="0000CC"/>
                    </a:solidFill>
                    <a:latin typeface="Calibri" pitchFamily="34" charset="0"/>
                    <a:cs typeface="Calibri" pitchFamily="34" charset="0"/>
                  </a:endParaRPr>
                </a:p>
              </p:txBody>
            </p:sp>
          </p:grpSp>
          <p:grpSp>
            <p:nvGrpSpPr>
              <p:cNvPr id="14" name="Group 16"/>
              <p:cNvGrpSpPr/>
              <p:nvPr/>
            </p:nvGrpSpPr>
            <p:grpSpPr>
              <a:xfrm>
                <a:off x="7277035" y="3229802"/>
                <a:ext cx="973667" cy="1503065"/>
                <a:chOff x="1968499" y="3229802"/>
                <a:chExt cx="973667" cy="1503065"/>
              </a:xfrm>
            </p:grpSpPr>
            <p:cxnSp>
              <p:nvCxnSpPr>
                <p:cNvPr id="16" name="Straight Arrow Connector 15"/>
                <p:cNvCxnSpPr/>
                <p:nvPr/>
              </p:nvCxnSpPr>
              <p:spPr>
                <a:xfrm flipH="1">
                  <a:off x="2366433" y="3691467"/>
                  <a:ext cx="88900" cy="1041400"/>
                </a:xfrm>
                <a:prstGeom prst="straightConnector1">
                  <a:avLst/>
                </a:prstGeom>
                <a:ln w="127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968499" y="3229802"/>
                  <a:ext cx="973667" cy="461665"/>
                </a:xfrm>
                <a:prstGeom prst="rect">
                  <a:avLst/>
                </a:prstGeom>
                <a:noFill/>
              </p:spPr>
              <p:txBody>
                <a:bodyPr wrap="square" rtlCol="0">
                  <a:spAutoFit/>
                </a:bodyPr>
                <a:lstStyle/>
                <a:p>
                  <a:pPr algn="ctr"/>
                  <a:r>
                    <a:rPr lang="sr-Latn-RS" sz="1200" b="1" dirty="0">
                      <a:solidFill>
                        <a:srgbClr val="0000CC"/>
                      </a:solidFill>
                      <a:latin typeface="Calibri" pitchFamily="34" charset="0"/>
                      <a:cs typeface="Calibri" pitchFamily="34" charset="0"/>
                    </a:rPr>
                    <a:t>500</a:t>
                  </a:r>
                  <a:r>
                    <a:rPr lang="sr-Cyrl-RS" sz="1200" b="1" dirty="0">
                      <a:solidFill>
                        <a:srgbClr val="0000CC"/>
                      </a:solidFill>
                      <a:latin typeface="Calibri" pitchFamily="34" charset="0"/>
                      <a:cs typeface="Calibri" pitchFamily="34" charset="0"/>
                    </a:rPr>
                    <a:t>-</a:t>
                  </a:r>
                  <a:r>
                    <a:rPr lang="sr-Latn-RS" sz="1200" b="1" dirty="0">
                      <a:solidFill>
                        <a:srgbClr val="0000CC"/>
                      </a:solidFill>
                      <a:latin typeface="Calibri" pitchFamily="34" charset="0"/>
                      <a:cs typeface="Calibri" pitchFamily="34" charset="0"/>
                    </a:rPr>
                    <a:t>584</a:t>
                  </a:r>
                  <a:endParaRPr lang="sr-Cyrl-RS" sz="1200" b="1" dirty="0">
                    <a:solidFill>
                      <a:srgbClr val="0000CC"/>
                    </a:solidFill>
                    <a:latin typeface="Calibri" pitchFamily="34" charset="0"/>
                    <a:cs typeface="Calibri" pitchFamily="34" charset="0"/>
                  </a:endParaRPr>
                </a:p>
                <a:p>
                  <a:pPr algn="ctr"/>
                  <a:r>
                    <a:rPr lang="sr-Latn-RS" sz="1200" b="1" dirty="0">
                      <a:solidFill>
                        <a:srgbClr val="0000CC"/>
                      </a:solidFill>
                      <a:latin typeface="Calibri" pitchFamily="34" charset="0"/>
                      <a:cs typeface="Calibri" pitchFamily="34" charset="0"/>
                    </a:rPr>
                    <a:t>mm</a:t>
                  </a:r>
                  <a:endParaRPr lang="en-US" sz="1200" b="1" dirty="0">
                    <a:solidFill>
                      <a:srgbClr val="0000CC"/>
                    </a:solidFill>
                    <a:latin typeface="Calibri" pitchFamily="34" charset="0"/>
                    <a:cs typeface="Calibri" pitchFamily="34" charset="0"/>
                  </a:endParaRPr>
                </a:p>
              </p:txBody>
            </p:sp>
          </p:grpSp>
        </p:grpSp>
        <p:sp>
          <p:nvSpPr>
            <p:cNvPr id="32" name="Oval 31"/>
            <p:cNvSpPr/>
            <p:nvPr/>
          </p:nvSpPr>
          <p:spPr>
            <a:xfrm>
              <a:off x="3815236" y="4130172"/>
              <a:ext cx="634267" cy="706105"/>
            </a:xfrm>
            <a:prstGeom prst="ellipse">
              <a:avLst/>
            </a:prstGeom>
            <a:no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2060"/>
                  </a:solidFill>
                </a:ln>
              </a:endParaRPr>
            </a:p>
          </p:txBody>
        </p:sp>
        <p:sp>
          <p:nvSpPr>
            <p:cNvPr id="33" name="Oval 32"/>
            <p:cNvSpPr/>
            <p:nvPr/>
          </p:nvSpPr>
          <p:spPr>
            <a:xfrm>
              <a:off x="9091143" y="4060381"/>
              <a:ext cx="634267" cy="706105"/>
            </a:xfrm>
            <a:prstGeom prst="ellipse">
              <a:avLst/>
            </a:prstGeom>
            <a:no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2060"/>
                  </a:solidFill>
                </a:ln>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5" name="Rectangle 4"/>
          <p:cNvSpPr/>
          <p:nvPr/>
        </p:nvSpPr>
        <p:spPr>
          <a:xfrm>
            <a:off x="135081" y="1288473"/>
            <a:ext cx="11928763" cy="830997"/>
          </a:xfrm>
          <a:prstGeom prst="rect">
            <a:avLst/>
          </a:prstGeom>
        </p:spPr>
        <p:txBody>
          <a:bodyPr wrap="square">
            <a:spAutoFit/>
          </a:bodyPr>
          <a:lstStyle/>
          <a:p>
            <a:pPr algn="ctr"/>
            <a:r>
              <a:rPr lang="sr-Cyrl-RS" sz="2400" dirty="0">
                <a:latin typeface="Calibri" pitchFamily="34" charset="0"/>
                <a:cs typeface="Calibri" pitchFamily="34" charset="0"/>
              </a:rPr>
              <a:t>Анализа потребе за водом (Нишавски, Пиротски, Јабланички, Пчињски)</a:t>
            </a:r>
          </a:p>
          <a:p>
            <a:pPr algn="ctr"/>
            <a:r>
              <a:rPr lang="sr-Cyrl-RS" sz="2400" dirty="0">
                <a:latin typeface="Calibri" pitchFamily="34" charset="0"/>
                <a:cs typeface="Calibri" pitchFamily="34" charset="0"/>
              </a:rPr>
              <a:t>Ванвегетациони период (октобар – март)</a:t>
            </a:r>
            <a:endParaRPr lang="en-US" sz="2400" dirty="0">
              <a:latin typeface="Calibri" pitchFamily="34" charset="0"/>
              <a:cs typeface="Calibri" pitchFamily="34" charset="0"/>
            </a:endParaRPr>
          </a:p>
        </p:txBody>
      </p:sp>
      <p:sp>
        <p:nvSpPr>
          <p:cNvPr id="20" name="Rectangle 19"/>
          <p:cNvSpPr/>
          <p:nvPr/>
        </p:nvSpPr>
        <p:spPr>
          <a:xfrm>
            <a:off x="135081" y="5793589"/>
            <a:ext cx="11783292" cy="830997"/>
          </a:xfrm>
          <a:prstGeom prst="rect">
            <a:avLst/>
          </a:prstGeom>
        </p:spPr>
        <p:txBody>
          <a:bodyPr wrap="square">
            <a:spAutoFit/>
          </a:bodyPr>
          <a:lstStyle/>
          <a:p>
            <a:pPr algn="ctr"/>
            <a:r>
              <a:rPr lang="sr-Cyrl-RS" sz="2400" dirty="0">
                <a:solidFill>
                  <a:srgbClr val="376092"/>
                </a:solidFill>
                <a:latin typeface="Calibri" pitchFamily="34" charset="0"/>
                <a:cs typeface="Calibri" pitchFamily="34" charset="0"/>
              </a:rPr>
              <a:t>Референтна евапотранспирација; б) Ефективне падавине; в) Водни дефицит током ванвегетационог периода 2000-2019. године</a:t>
            </a:r>
            <a:endParaRPr lang="en-US" sz="2400" dirty="0">
              <a:solidFill>
                <a:srgbClr val="376092"/>
              </a:solidFill>
              <a:latin typeface="Calibri" pitchFamily="34" charset="0"/>
              <a:cs typeface="Calibri" pitchFamily="34" charset="0"/>
            </a:endParaRPr>
          </a:p>
        </p:txBody>
      </p:sp>
      <p:grpSp>
        <p:nvGrpSpPr>
          <p:cNvPr id="28" name="Group 27"/>
          <p:cNvGrpSpPr/>
          <p:nvPr/>
        </p:nvGrpSpPr>
        <p:grpSpPr>
          <a:xfrm>
            <a:off x="1945757" y="2316126"/>
            <a:ext cx="8138160" cy="2770707"/>
            <a:chOff x="1945757" y="2316126"/>
            <a:chExt cx="8138160" cy="2770707"/>
          </a:xfrm>
        </p:grpSpPr>
        <p:grpSp>
          <p:nvGrpSpPr>
            <p:cNvPr id="13" name="Group 12"/>
            <p:cNvGrpSpPr/>
            <p:nvPr/>
          </p:nvGrpSpPr>
          <p:grpSpPr>
            <a:xfrm>
              <a:off x="1945757" y="2316126"/>
              <a:ext cx="8138160" cy="2770707"/>
              <a:chOff x="1945757" y="2316126"/>
              <a:chExt cx="8138160" cy="2770707"/>
            </a:xfrm>
          </p:grpSpPr>
          <p:grpSp>
            <p:nvGrpSpPr>
              <p:cNvPr id="14" name="Group 8"/>
              <p:cNvGrpSpPr/>
              <p:nvPr/>
            </p:nvGrpSpPr>
            <p:grpSpPr>
              <a:xfrm>
                <a:off x="1945757" y="2316126"/>
                <a:ext cx="8138160" cy="2770707"/>
                <a:chOff x="1945757" y="2316126"/>
                <a:chExt cx="8138160" cy="2770707"/>
              </a:xfrm>
            </p:grpSpPr>
            <p:pic>
              <p:nvPicPr>
                <p:cNvPr id="22" name="Picture 2"/>
                <p:cNvPicPr>
                  <a:picLocks noChangeAspect="1" noChangeArrowheads="1"/>
                </p:cNvPicPr>
                <p:nvPr/>
              </p:nvPicPr>
              <p:blipFill>
                <a:blip r:embed="rId4" cstate="print"/>
                <a:srcRect/>
                <a:stretch>
                  <a:fillRect/>
                </a:stretch>
              </p:blipFill>
              <p:spPr bwMode="auto">
                <a:xfrm>
                  <a:off x="1945757" y="2316126"/>
                  <a:ext cx="8138160" cy="2770707"/>
                </a:xfrm>
                <a:prstGeom prst="rect">
                  <a:avLst/>
                </a:prstGeom>
                <a:noFill/>
                <a:ln w="9525">
                  <a:noFill/>
                  <a:miter lim="800000"/>
                  <a:headEnd/>
                  <a:tailEnd/>
                </a:ln>
                <a:effectLst/>
              </p:spPr>
            </p:pic>
            <p:sp>
              <p:nvSpPr>
                <p:cNvPr id="23" name="Oval 2"/>
                <p:cNvSpPr/>
                <p:nvPr/>
              </p:nvSpPr>
              <p:spPr>
                <a:xfrm>
                  <a:off x="3678741" y="3943846"/>
                  <a:ext cx="535449" cy="718008"/>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stCxn id="25" idx="2"/>
                </p:cNvCxnSpPr>
                <p:nvPr/>
              </p:nvCxnSpPr>
              <p:spPr>
                <a:xfrm>
                  <a:off x="3872753" y="3051260"/>
                  <a:ext cx="11799" cy="892586"/>
                </a:xfrm>
                <a:prstGeom prst="straightConnector1">
                  <a:avLst/>
                </a:prstGeom>
                <a:ln w="127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459017" y="2528040"/>
                  <a:ext cx="827471" cy="523220"/>
                </a:xfrm>
                <a:prstGeom prst="rect">
                  <a:avLst/>
                </a:prstGeom>
                <a:noFill/>
              </p:spPr>
              <p:txBody>
                <a:bodyPr wrap="none" rtlCol="0">
                  <a:spAutoFit/>
                </a:bodyPr>
                <a:lstStyle/>
                <a:p>
                  <a:pPr algn="ctr"/>
                  <a:r>
                    <a:rPr lang="sr-Cyrl-RS" sz="1400" b="1" dirty="0">
                      <a:solidFill>
                        <a:srgbClr val="0000CC"/>
                      </a:solidFill>
                      <a:latin typeface="Calibri" pitchFamily="34" charset="0"/>
                      <a:cs typeface="Calibri" pitchFamily="34" charset="0"/>
                    </a:rPr>
                    <a:t>225-237 </a:t>
                  </a:r>
                </a:p>
                <a:p>
                  <a:pPr algn="ctr"/>
                  <a:r>
                    <a:rPr lang="sr-Latn-RS" sz="1400" b="1" dirty="0">
                      <a:solidFill>
                        <a:srgbClr val="0000CC"/>
                      </a:solidFill>
                      <a:latin typeface="Calibri" pitchFamily="34" charset="0"/>
                      <a:cs typeface="Calibri" pitchFamily="34" charset="0"/>
                    </a:rPr>
                    <a:t>mm</a:t>
                  </a:r>
                  <a:endParaRPr lang="en-US" sz="1400" b="1" dirty="0">
                    <a:solidFill>
                      <a:srgbClr val="0000CC"/>
                    </a:solidFill>
                    <a:latin typeface="Calibri" pitchFamily="34" charset="0"/>
                    <a:cs typeface="Calibri" pitchFamily="34" charset="0"/>
                  </a:endParaRPr>
                </a:p>
              </p:txBody>
            </p:sp>
          </p:grpSp>
          <p:cxnSp>
            <p:nvCxnSpPr>
              <p:cNvPr id="16" name="Straight Arrow Connector 15"/>
              <p:cNvCxnSpPr>
                <a:stCxn id="17" idx="2"/>
              </p:cNvCxnSpPr>
              <p:nvPr/>
            </p:nvCxnSpPr>
            <p:spPr>
              <a:xfrm flipH="1">
                <a:off x="6466058" y="3051260"/>
                <a:ext cx="79419" cy="892586"/>
              </a:xfrm>
              <a:prstGeom prst="straightConnector1">
                <a:avLst/>
              </a:prstGeom>
              <a:ln w="127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131741" y="2528040"/>
                <a:ext cx="827471" cy="523220"/>
              </a:xfrm>
              <a:prstGeom prst="rect">
                <a:avLst/>
              </a:prstGeom>
              <a:noFill/>
            </p:spPr>
            <p:txBody>
              <a:bodyPr wrap="none" rtlCol="0">
                <a:spAutoFit/>
              </a:bodyPr>
              <a:lstStyle/>
              <a:p>
                <a:pPr algn="ctr"/>
                <a:r>
                  <a:rPr lang="sr-Cyrl-RS" sz="1400" b="1" dirty="0">
                    <a:solidFill>
                      <a:srgbClr val="0000CC"/>
                    </a:solidFill>
                    <a:latin typeface="Calibri" pitchFamily="34" charset="0"/>
                    <a:cs typeface="Calibri" pitchFamily="34" charset="0"/>
                  </a:rPr>
                  <a:t>250-350 </a:t>
                </a:r>
              </a:p>
              <a:p>
                <a:pPr algn="ctr"/>
                <a:r>
                  <a:rPr lang="sr-Latn-RS" sz="1400" b="1" dirty="0">
                    <a:solidFill>
                      <a:srgbClr val="0000CC"/>
                    </a:solidFill>
                    <a:latin typeface="Calibri" pitchFamily="34" charset="0"/>
                    <a:cs typeface="Calibri" pitchFamily="34" charset="0"/>
                  </a:rPr>
                  <a:t>mm</a:t>
                </a:r>
                <a:endParaRPr lang="en-US" sz="1400" b="1" dirty="0">
                  <a:solidFill>
                    <a:srgbClr val="0000CC"/>
                  </a:solidFill>
                  <a:latin typeface="Calibri" pitchFamily="34" charset="0"/>
                  <a:cs typeface="Calibri" pitchFamily="34" charset="0"/>
                </a:endParaRPr>
              </a:p>
            </p:txBody>
          </p:sp>
          <p:cxnSp>
            <p:nvCxnSpPr>
              <p:cNvPr id="19" name="Straight Arrow Connector 18"/>
              <p:cNvCxnSpPr>
                <a:stCxn id="21" idx="2"/>
              </p:cNvCxnSpPr>
              <p:nvPr/>
            </p:nvCxnSpPr>
            <p:spPr>
              <a:xfrm flipH="1">
                <a:off x="9214454" y="3051260"/>
                <a:ext cx="49774" cy="892586"/>
              </a:xfrm>
              <a:prstGeom prst="straightConnector1">
                <a:avLst/>
              </a:prstGeom>
              <a:ln w="127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914613" y="2528040"/>
                <a:ext cx="699229" cy="523220"/>
              </a:xfrm>
              <a:prstGeom prst="rect">
                <a:avLst/>
              </a:prstGeom>
              <a:noFill/>
            </p:spPr>
            <p:txBody>
              <a:bodyPr wrap="none" rtlCol="0">
                <a:spAutoFit/>
              </a:bodyPr>
              <a:lstStyle/>
              <a:p>
                <a:pPr algn="ctr"/>
                <a:r>
                  <a:rPr lang="sr-Cyrl-RS" sz="1400" b="1" dirty="0">
                    <a:solidFill>
                      <a:srgbClr val="0000CC"/>
                    </a:solidFill>
                    <a:latin typeface="Calibri" pitchFamily="34" charset="0"/>
                    <a:cs typeface="Calibri" pitchFamily="34" charset="0"/>
                  </a:rPr>
                  <a:t>-100-0 </a:t>
                </a:r>
              </a:p>
              <a:p>
                <a:pPr algn="ctr"/>
                <a:r>
                  <a:rPr lang="sr-Latn-RS" sz="1400" b="1" dirty="0">
                    <a:solidFill>
                      <a:srgbClr val="0000CC"/>
                    </a:solidFill>
                    <a:latin typeface="Calibri" pitchFamily="34" charset="0"/>
                    <a:cs typeface="Calibri" pitchFamily="34" charset="0"/>
                  </a:rPr>
                  <a:t>mm</a:t>
                </a:r>
                <a:endParaRPr lang="en-US" sz="1400" b="1" dirty="0">
                  <a:solidFill>
                    <a:srgbClr val="0000CC"/>
                  </a:solidFill>
                  <a:latin typeface="Calibri" pitchFamily="34" charset="0"/>
                  <a:cs typeface="Calibri" pitchFamily="34" charset="0"/>
                </a:endParaRPr>
              </a:p>
            </p:txBody>
          </p:sp>
        </p:grpSp>
        <p:sp>
          <p:nvSpPr>
            <p:cNvPr id="26" name="Oval 2"/>
            <p:cNvSpPr/>
            <p:nvPr/>
          </p:nvSpPr>
          <p:spPr>
            <a:xfrm>
              <a:off x="6346336" y="3839321"/>
              <a:ext cx="535449" cy="718008"/>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
            <p:cNvSpPr/>
            <p:nvPr/>
          </p:nvSpPr>
          <p:spPr>
            <a:xfrm>
              <a:off x="9063108" y="3839321"/>
              <a:ext cx="535449" cy="718008"/>
            </a:xfrm>
            <a:prstGeom prst="ellipse">
              <a:avLst/>
            </a:prstGeom>
            <a:no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5" name="Rectangle 4"/>
          <p:cNvSpPr/>
          <p:nvPr/>
        </p:nvSpPr>
        <p:spPr>
          <a:xfrm>
            <a:off x="8534400" y="1288473"/>
            <a:ext cx="3456708" cy="3908762"/>
          </a:xfrm>
          <a:prstGeom prst="rect">
            <a:avLst/>
          </a:prstGeom>
        </p:spPr>
        <p:txBody>
          <a:bodyPr wrap="square">
            <a:spAutoFit/>
          </a:bodyPr>
          <a:lstStyle/>
          <a:p>
            <a:pPr lvl="0" algn="just" fontAlgn="base">
              <a:spcBef>
                <a:spcPct val="0"/>
              </a:spcBef>
              <a:spcAft>
                <a:spcPct val="0"/>
              </a:spcAft>
            </a:pPr>
            <a:r>
              <a:rPr lang="en-US" altLang="ja-JP" sz="2000" b="1" dirty="0" err="1">
                <a:solidFill>
                  <a:srgbClr val="0468B1"/>
                </a:solidFill>
                <a:latin typeface="Calibri" pitchFamily="34" charset="0"/>
                <a:ea typeface="MS Mincho" pitchFamily="49" charset="-128"/>
                <a:cs typeface="Calibri" pitchFamily="34" charset="0"/>
              </a:rPr>
              <a:t>Сезонске</a:t>
            </a:r>
            <a:r>
              <a:rPr lang="en-US" altLang="ja-JP" sz="2000" b="1" dirty="0">
                <a:solidFill>
                  <a:srgbClr val="0468B1"/>
                </a:solidFill>
                <a:latin typeface="Calibri" pitchFamily="34" charset="0"/>
                <a:ea typeface="MS Mincho" pitchFamily="49" charset="-128"/>
                <a:cs typeface="Calibri" pitchFamily="34" charset="0"/>
              </a:rPr>
              <a:t> </a:t>
            </a:r>
            <a:r>
              <a:rPr lang="en-US" altLang="ja-JP" sz="2000" b="1" dirty="0" err="1">
                <a:solidFill>
                  <a:srgbClr val="0468B1"/>
                </a:solidFill>
                <a:latin typeface="Calibri" pitchFamily="34" charset="0"/>
                <a:ea typeface="MS Mincho" pitchFamily="49" charset="-128"/>
                <a:cs typeface="Calibri" pitchFamily="34" charset="0"/>
              </a:rPr>
              <a:t>потребе</a:t>
            </a:r>
            <a:r>
              <a:rPr lang="en-US" altLang="ja-JP" sz="2000" b="1" dirty="0">
                <a:solidFill>
                  <a:srgbClr val="0468B1"/>
                </a:solidFill>
                <a:latin typeface="Calibri" pitchFamily="34" charset="0"/>
                <a:ea typeface="MS Mincho" pitchFamily="49" charset="-128"/>
                <a:cs typeface="Calibri" pitchFamily="34" charset="0"/>
              </a:rPr>
              <a:t> </a:t>
            </a:r>
            <a:r>
              <a:rPr lang="en-US" altLang="ja-JP" sz="2000" b="1" dirty="0" err="1">
                <a:solidFill>
                  <a:srgbClr val="0468B1"/>
                </a:solidFill>
                <a:latin typeface="Calibri" pitchFamily="34" charset="0"/>
                <a:ea typeface="MS Mincho" pitchFamily="49" charset="-128"/>
                <a:cs typeface="Calibri" pitchFamily="34" charset="0"/>
              </a:rPr>
              <a:t>за</a:t>
            </a:r>
            <a:r>
              <a:rPr lang="en-US" altLang="ja-JP" sz="2000" b="1" dirty="0">
                <a:solidFill>
                  <a:srgbClr val="0468B1"/>
                </a:solidFill>
                <a:latin typeface="Calibri" pitchFamily="34" charset="0"/>
                <a:ea typeface="MS Mincho" pitchFamily="49" charset="-128"/>
                <a:cs typeface="Calibri" pitchFamily="34" charset="0"/>
              </a:rPr>
              <a:t> </a:t>
            </a:r>
            <a:r>
              <a:rPr lang="en-US" altLang="ja-JP" sz="2000" b="1" dirty="0" err="1">
                <a:solidFill>
                  <a:srgbClr val="0468B1"/>
                </a:solidFill>
                <a:latin typeface="Calibri" pitchFamily="34" charset="0"/>
                <a:ea typeface="MS Mincho" pitchFamily="49" charset="-128"/>
                <a:cs typeface="Calibri" pitchFamily="34" charset="0"/>
              </a:rPr>
              <a:t>водом</a:t>
            </a:r>
            <a:r>
              <a:rPr lang="en-US" altLang="ja-JP" sz="2000" b="1" dirty="0">
                <a:solidFill>
                  <a:srgbClr val="0468B1"/>
                </a:solidFill>
                <a:latin typeface="Calibri" pitchFamily="34" charset="0"/>
                <a:ea typeface="MS Mincho" pitchFamily="49" charset="-128"/>
                <a:cs typeface="Calibri" pitchFamily="34" charset="0"/>
              </a:rPr>
              <a:t> </a:t>
            </a:r>
            <a:r>
              <a:rPr lang="en-US" altLang="ja-JP" sz="2000" b="1" dirty="0" err="1">
                <a:solidFill>
                  <a:srgbClr val="0468B1"/>
                </a:solidFill>
                <a:latin typeface="Calibri" pitchFamily="34" charset="0"/>
                <a:ea typeface="MS Mincho" pitchFamily="49" charset="-128"/>
                <a:cs typeface="Calibri" pitchFamily="34" charset="0"/>
              </a:rPr>
              <a:t>пољопривредних</a:t>
            </a:r>
            <a:r>
              <a:rPr lang="en-US" altLang="ja-JP" sz="2000" b="1" dirty="0">
                <a:solidFill>
                  <a:srgbClr val="0468B1"/>
                </a:solidFill>
                <a:latin typeface="Calibri" pitchFamily="34" charset="0"/>
                <a:ea typeface="MS Mincho" pitchFamily="49" charset="-128"/>
                <a:cs typeface="Calibri" pitchFamily="34" charset="0"/>
              </a:rPr>
              <a:t> </a:t>
            </a:r>
            <a:r>
              <a:rPr lang="en-US" altLang="ja-JP" sz="2000" b="1" dirty="0" err="1">
                <a:solidFill>
                  <a:srgbClr val="0468B1"/>
                </a:solidFill>
                <a:latin typeface="Calibri" pitchFamily="34" charset="0"/>
                <a:ea typeface="MS Mincho" pitchFamily="49" charset="-128"/>
                <a:cs typeface="Calibri" pitchFamily="34" charset="0"/>
              </a:rPr>
              <a:t>култура</a:t>
            </a:r>
            <a:r>
              <a:rPr lang="en-US" altLang="ja-JP" sz="2000" b="1" dirty="0">
                <a:solidFill>
                  <a:srgbClr val="0468B1"/>
                </a:solidFill>
                <a:latin typeface="Calibri" pitchFamily="34" charset="0"/>
                <a:ea typeface="MS Mincho" pitchFamily="49" charset="-128"/>
                <a:cs typeface="Calibri" pitchFamily="34" charset="0"/>
              </a:rPr>
              <a:t> </a:t>
            </a:r>
            <a:r>
              <a:rPr lang="en-US" altLang="ja-JP" sz="2000" b="1" dirty="0" err="1">
                <a:solidFill>
                  <a:srgbClr val="0468B1"/>
                </a:solidFill>
                <a:latin typeface="Calibri" pitchFamily="34" charset="0"/>
                <a:ea typeface="MS Mincho" pitchFamily="49" charset="-128"/>
                <a:cs typeface="Calibri" pitchFamily="34" charset="0"/>
              </a:rPr>
              <a:t>које</a:t>
            </a:r>
            <a:r>
              <a:rPr lang="en-US" altLang="ja-JP" sz="2000" b="1" dirty="0">
                <a:solidFill>
                  <a:srgbClr val="0468B1"/>
                </a:solidFill>
                <a:latin typeface="Calibri" pitchFamily="34" charset="0"/>
                <a:ea typeface="MS Mincho" pitchFamily="49" charset="-128"/>
                <a:cs typeface="Calibri" pitchFamily="34" charset="0"/>
              </a:rPr>
              <a:t> </a:t>
            </a:r>
            <a:r>
              <a:rPr lang="en-US" altLang="ja-JP" sz="2000" b="1" dirty="0" err="1">
                <a:solidFill>
                  <a:srgbClr val="0468B1"/>
                </a:solidFill>
                <a:latin typeface="Calibri" pitchFamily="34" charset="0"/>
                <a:ea typeface="MS Mincho" pitchFamily="49" charset="-128"/>
                <a:cs typeface="Calibri" pitchFamily="34" charset="0"/>
              </a:rPr>
              <a:t>су</a:t>
            </a:r>
            <a:r>
              <a:rPr lang="en-US" altLang="ja-JP" sz="2000" b="1" dirty="0">
                <a:solidFill>
                  <a:srgbClr val="0468B1"/>
                </a:solidFill>
                <a:latin typeface="Calibri" pitchFamily="34" charset="0"/>
                <a:ea typeface="MS Mincho" pitchFamily="49" charset="-128"/>
                <a:cs typeface="Calibri" pitchFamily="34" charset="0"/>
              </a:rPr>
              <a:t> </a:t>
            </a:r>
            <a:r>
              <a:rPr lang="en-US" altLang="ja-JP" sz="2000" b="1" dirty="0" err="1">
                <a:solidFill>
                  <a:srgbClr val="0468B1"/>
                </a:solidFill>
                <a:latin typeface="Calibri" pitchFamily="34" charset="0"/>
                <a:ea typeface="MS Mincho" pitchFamily="49" charset="-128"/>
                <a:cs typeface="Calibri" pitchFamily="34" charset="0"/>
              </a:rPr>
              <a:t>укључене</a:t>
            </a:r>
            <a:r>
              <a:rPr lang="en-US" altLang="ja-JP" sz="2000" b="1" dirty="0">
                <a:solidFill>
                  <a:srgbClr val="0468B1"/>
                </a:solidFill>
                <a:latin typeface="Calibri" pitchFamily="34" charset="0"/>
                <a:ea typeface="MS Mincho" pitchFamily="49" charset="-128"/>
                <a:cs typeface="Calibri" pitchFamily="34" charset="0"/>
              </a:rPr>
              <a:t> у </a:t>
            </a:r>
            <a:r>
              <a:rPr lang="en-US" altLang="ja-JP" sz="2000" b="1" dirty="0" err="1">
                <a:solidFill>
                  <a:srgbClr val="0468B1"/>
                </a:solidFill>
                <a:latin typeface="Calibri" pitchFamily="34" charset="0"/>
                <a:ea typeface="MS Mincho" pitchFamily="49" charset="-128"/>
                <a:cs typeface="Calibri" pitchFamily="34" charset="0"/>
              </a:rPr>
              <a:t>анализу</a:t>
            </a:r>
            <a:r>
              <a:rPr lang="en-US" altLang="ja-JP" sz="2000" b="1" dirty="0">
                <a:solidFill>
                  <a:srgbClr val="0468B1"/>
                </a:solidFill>
                <a:latin typeface="Calibri" pitchFamily="34" charset="0"/>
                <a:ea typeface="MS Mincho" pitchFamily="49" charset="-128"/>
                <a:cs typeface="Calibri" pitchFamily="34" charset="0"/>
              </a:rPr>
              <a:t> </a:t>
            </a:r>
            <a:r>
              <a:rPr lang="en-US" altLang="ja-JP" sz="2000" b="1" dirty="0" err="1">
                <a:solidFill>
                  <a:srgbClr val="0468B1"/>
                </a:solidFill>
                <a:latin typeface="Calibri" pitchFamily="34" charset="0"/>
                <a:ea typeface="MS Mincho" pitchFamily="49" charset="-128"/>
                <a:cs typeface="Calibri" pitchFamily="34" charset="0"/>
              </a:rPr>
              <a:t>за</a:t>
            </a:r>
            <a:r>
              <a:rPr lang="en-US" altLang="ja-JP" sz="2000" b="1" dirty="0">
                <a:solidFill>
                  <a:srgbClr val="0468B1"/>
                </a:solidFill>
                <a:latin typeface="Calibri" pitchFamily="34" charset="0"/>
                <a:ea typeface="MS Mincho" pitchFamily="49" charset="-128"/>
                <a:cs typeface="Calibri" pitchFamily="34" charset="0"/>
              </a:rPr>
              <a:t> </a:t>
            </a:r>
            <a:r>
              <a:rPr lang="en-US" altLang="ja-JP" sz="2000" b="1" dirty="0" err="1">
                <a:solidFill>
                  <a:srgbClr val="0468B1"/>
                </a:solidFill>
                <a:latin typeface="Calibri" pitchFamily="34" charset="0"/>
                <a:ea typeface="MS Mincho" pitchFamily="49" charset="-128"/>
                <a:cs typeface="Calibri" pitchFamily="34" charset="0"/>
              </a:rPr>
              <a:t>осмотрени</a:t>
            </a:r>
            <a:r>
              <a:rPr lang="en-US" altLang="ja-JP" sz="2000" b="1" dirty="0">
                <a:solidFill>
                  <a:srgbClr val="0468B1"/>
                </a:solidFill>
                <a:latin typeface="Calibri" pitchFamily="34" charset="0"/>
                <a:ea typeface="MS Mincho" pitchFamily="49" charset="-128"/>
                <a:cs typeface="Calibri" pitchFamily="34" charset="0"/>
              </a:rPr>
              <a:t> </a:t>
            </a:r>
            <a:r>
              <a:rPr lang="en-US" altLang="ja-JP" sz="2000" b="1" dirty="0" err="1">
                <a:solidFill>
                  <a:srgbClr val="0468B1"/>
                </a:solidFill>
                <a:latin typeface="Calibri" pitchFamily="34" charset="0"/>
                <a:ea typeface="MS Mincho" pitchFamily="49" charset="-128"/>
                <a:cs typeface="Calibri" pitchFamily="34" charset="0"/>
              </a:rPr>
              <a:t>период</a:t>
            </a:r>
            <a:r>
              <a:rPr lang="en-US" altLang="ja-JP" sz="2000" b="1" dirty="0">
                <a:solidFill>
                  <a:srgbClr val="0468B1"/>
                </a:solidFill>
                <a:latin typeface="Calibri" pitchFamily="34" charset="0"/>
                <a:ea typeface="MS Mincho" pitchFamily="49" charset="-128"/>
                <a:cs typeface="Calibri" pitchFamily="34" charset="0"/>
              </a:rPr>
              <a:t> (2000-2019)</a:t>
            </a:r>
            <a:endParaRPr lang="sr-Cyrl-RS" altLang="ja-JP" sz="2000" b="1" dirty="0">
              <a:solidFill>
                <a:srgbClr val="0468B1"/>
              </a:solidFill>
              <a:latin typeface="Calibri" pitchFamily="34" charset="0"/>
              <a:ea typeface="MS Mincho" pitchFamily="49" charset="-128"/>
              <a:cs typeface="Calibri" pitchFamily="34" charset="0"/>
            </a:endParaRPr>
          </a:p>
          <a:p>
            <a:pPr lvl="0" algn="just" fontAlgn="base">
              <a:spcBef>
                <a:spcPct val="0"/>
              </a:spcBef>
              <a:spcAft>
                <a:spcPct val="0"/>
              </a:spcAft>
            </a:pPr>
            <a:endParaRPr lang="sr-Cyrl-RS" altLang="ja-JP" sz="2000" b="1" dirty="0">
              <a:solidFill>
                <a:srgbClr val="0468B1"/>
              </a:solidFill>
              <a:latin typeface="Calibri" pitchFamily="34" charset="0"/>
              <a:ea typeface="MS Mincho" pitchFamily="49" charset="-128"/>
              <a:cs typeface="Calibri" pitchFamily="34" charset="0"/>
            </a:endParaRPr>
          </a:p>
          <a:p>
            <a:pPr lvl="0" fontAlgn="base">
              <a:spcBef>
                <a:spcPct val="0"/>
              </a:spcBef>
              <a:spcAft>
                <a:spcPct val="0"/>
              </a:spcAft>
            </a:pPr>
            <a:r>
              <a:rPr lang="sr-Cyrl-RS" altLang="ja-JP" sz="1600" b="1" dirty="0">
                <a:solidFill>
                  <a:srgbClr val="7030A0"/>
                </a:solidFill>
                <a:latin typeface="Calibri" pitchFamily="34" charset="0"/>
                <a:ea typeface="MS Mincho" pitchFamily="49" charset="-128"/>
                <a:cs typeface="Calibri" pitchFamily="34" charset="0"/>
              </a:rPr>
              <a:t>Позитивни ефекти затрављивања:</a:t>
            </a:r>
          </a:p>
          <a:p>
            <a:pPr lvl="0" fontAlgn="base">
              <a:spcBef>
                <a:spcPct val="0"/>
              </a:spcBef>
              <a:spcAft>
                <a:spcPct val="0"/>
              </a:spcAft>
            </a:pPr>
            <a:r>
              <a:rPr lang="sr-Cyrl-RS" altLang="ja-JP" sz="1600" b="1" dirty="0">
                <a:solidFill>
                  <a:srgbClr val="7030A0"/>
                </a:solidFill>
                <a:latin typeface="Calibri" pitchFamily="34" charset="0"/>
                <a:ea typeface="MS Mincho" pitchFamily="49" charset="-128"/>
                <a:cs typeface="Calibri" pitchFamily="34" charset="0"/>
              </a:rPr>
              <a:t>Микроклима у воћњаку – побољшање квалитета плодова</a:t>
            </a:r>
          </a:p>
          <a:p>
            <a:pPr lvl="0" fontAlgn="base">
              <a:spcBef>
                <a:spcPct val="0"/>
              </a:spcBef>
              <a:spcAft>
                <a:spcPct val="0"/>
              </a:spcAft>
            </a:pPr>
            <a:r>
              <a:rPr lang="sr-Cyrl-RS" altLang="ja-JP" sz="1600" b="1" dirty="0">
                <a:solidFill>
                  <a:srgbClr val="7030A0"/>
                </a:solidFill>
                <a:latin typeface="Calibri" pitchFamily="34" charset="0"/>
                <a:ea typeface="MS Mincho" pitchFamily="49" charset="-128"/>
                <a:cs typeface="Calibri" pitchFamily="34" charset="0"/>
              </a:rPr>
              <a:t>Заштита земљишта од ерозије и деградације</a:t>
            </a:r>
          </a:p>
          <a:p>
            <a:pPr lvl="0" fontAlgn="base">
              <a:spcBef>
                <a:spcPct val="0"/>
              </a:spcBef>
              <a:spcAft>
                <a:spcPct val="0"/>
              </a:spcAft>
            </a:pPr>
            <a:r>
              <a:rPr lang="sr-Cyrl-RS" altLang="ja-JP" sz="1600" b="1" dirty="0">
                <a:solidFill>
                  <a:srgbClr val="7030A0"/>
                </a:solidFill>
                <a:latin typeface="Calibri" pitchFamily="34" charset="0"/>
                <a:ea typeface="MS Mincho" pitchFamily="49" charset="-128"/>
                <a:cs typeface="Calibri" pitchFamily="34" charset="0"/>
              </a:rPr>
              <a:t>Смањење површинског отицаја, повећање задржавања воде и конзервација влаге.</a:t>
            </a:r>
            <a:endParaRPr lang="en-US" altLang="ja-JP" sz="1600" b="1" dirty="0">
              <a:solidFill>
                <a:srgbClr val="7030A0"/>
              </a:solidFill>
              <a:latin typeface="Calibri" pitchFamily="34" charset="0"/>
              <a:cs typeface="Calibri" pitchFamily="34" charset="0"/>
            </a:endParaRPr>
          </a:p>
        </p:txBody>
      </p:sp>
      <p:graphicFrame>
        <p:nvGraphicFramePr>
          <p:cNvPr id="6" name="Table 5"/>
          <p:cNvGraphicFramePr>
            <a:graphicFrameLocks noGrp="1"/>
          </p:cNvGraphicFramePr>
          <p:nvPr/>
        </p:nvGraphicFramePr>
        <p:xfrm>
          <a:off x="0" y="1153187"/>
          <a:ext cx="8293395" cy="5710563"/>
        </p:xfrm>
        <a:graphic>
          <a:graphicData uri="http://schemas.openxmlformats.org/drawingml/2006/table">
            <a:tbl>
              <a:tblPr>
                <a:tableStyleId>{775DCB02-9BB8-47FD-8907-85C794F793BA}</a:tableStyleId>
              </a:tblPr>
              <a:tblGrid>
                <a:gridCol w="2381805">
                  <a:extLst>
                    <a:ext uri="{9D8B030D-6E8A-4147-A177-3AD203B41FA5}">
                      <a16:colId xmlns:a16="http://schemas.microsoft.com/office/drawing/2014/main" val="20000"/>
                    </a:ext>
                  </a:extLst>
                </a:gridCol>
                <a:gridCol w="1577140">
                  <a:extLst>
                    <a:ext uri="{9D8B030D-6E8A-4147-A177-3AD203B41FA5}">
                      <a16:colId xmlns:a16="http://schemas.microsoft.com/office/drawing/2014/main" val="20001"/>
                    </a:ext>
                  </a:extLst>
                </a:gridCol>
                <a:gridCol w="1587868">
                  <a:extLst>
                    <a:ext uri="{9D8B030D-6E8A-4147-A177-3AD203B41FA5}">
                      <a16:colId xmlns:a16="http://schemas.microsoft.com/office/drawing/2014/main" val="20002"/>
                    </a:ext>
                  </a:extLst>
                </a:gridCol>
                <a:gridCol w="1373291">
                  <a:extLst>
                    <a:ext uri="{9D8B030D-6E8A-4147-A177-3AD203B41FA5}">
                      <a16:colId xmlns:a16="http://schemas.microsoft.com/office/drawing/2014/main" val="20003"/>
                    </a:ext>
                  </a:extLst>
                </a:gridCol>
                <a:gridCol w="1373291">
                  <a:extLst>
                    <a:ext uri="{9D8B030D-6E8A-4147-A177-3AD203B41FA5}">
                      <a16:colId xmlns:a16="http://schemas.microsoft.com/office/drawing/2014/main" val="20004"/>
                    </a:ext>
                  </a:extLst>
                </a:gridCol>
              </a:tblGrid>
              <a:tr h="200391">
                <a:tc rowSpan="3">
                  <a:txBody>
                    <a:bodyPr/>
                    <a:lstStyle/>
                    <a:p>
                      <a:pPr algn="ctr" fontAlgn="ctr"/>
                      <a:r>
                        <a:rPr lang="en-US" sz="1400" u="none" strike="noStrike" dirty="0" err="1">
                          <a:solidFill>
                            <a:srgbClr val="7030A0"/>
                          </a:solidFill>
                          <a:latin typeface="Calibri" pitchFamily="34" charset="0"/>
                          <a:cs typeface="Calibri" pitchFamily="34" charset="0"/>
                        </a:rPr>
                        <a:t>Култура</a:t>
                      </a:r>
                      <a:endParaRPr lang="en-US" sz="14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gridSpan="4">
                  <a:txBody>
                    <a:bodyPr/>
                    <a:lstStyle/>
                    <a:p>
                      <a:pPr algn="ctr" fontAlgn="ctr"/>
                      <a:r>
                        <a:rPr lang="en-US" sz="1400" b="1" u="none" strike="noStrike" dirty="0" err="1">
                          <a:solidFill>
                            <a:srgbClr val="7030A0"/>
                          </a:solidFill>
                          <a:latin typeface="Calibri" pitchFamily="34" charset="0"/>
                          <a:cs typeface="Calibri" pitchFamily="34" charset="0"/>
                        </a:rPr>
                        <a:t>Сезонски</a:t>
                      </a:r>
                      <a:r>
                        <a:rPr lang="en-US" sz="1400" b="1" u="none" strike="noStrike" dirty="0">
                          <a:solidFill>
                            <a:srgbClr val="7030A0"/>
                          </a:solidFill>
                          <a:latin typeface="Calibri" pitchFamily="34" charset="0"/>
                          <a:cs typeface="Calibri" pitchFamily="34" charset="0"/>
                        </a:rPr>
                        <a:t> </a:t>
                      </a:r>
                      <a:r>
                        <a:rPr lang="en-US" sz="1400" b="1" u="none" strike="noStrike" dirty="0" err="1">
                          <a:solidFill>
                            <a:srgbClr val="7030A0"/>
                          </a:solidFill>
                          <a:latin typeface="Calibri" pitchFamily="34" charset="0"/>
                          <a:cs typeface="Calibri" pitchFamily="34" charset="0"/>
                        </a:rPr>
                        <a:t>дефицит</a:t>
                      </a:r>
                      <a:r>
                        <a:rPr lang="en-US" sz="1400" b="1" u="none" strike="noStrike" dirty="0">
                          <a:solidFill>
                            <a:srgbClr val="7030A0"/>
                          </a:solidFill>
                          <a:latin typeface="Calibri" pitchFamily="34" charset="0"/>
                          <a:cs typeface="Calibri" pitchFamily="34" charset="0"/>
                        </a:rPr>
                        <a:t> </a:t>
                      </a:r>
                      <a:r>
                        <a:rPr lang="en-US" sz="1400" b="1" u="none" strike="noStrike" dirty="0" err="1">
                          <a:solidFill>
                            <a:srgbClr val="7030A0"/>
                          </a:solidFill>
                          <a:latin typeface="Calibri" pitchFamily="34" charset="0"/>
                          <a:cs typeface="Calibri" pitchFamily="34" charset="0"/>
                        </a:rPr>
                        <a:t>воде</a:t>
                      </a:r>
                      <a:endParaRPr lang="en-US" sz="1400" b="1"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pPr algn="ctr" fontAlgn="ctr"/>
                      <a:endParaRPr lang="en-US" sz="1400" b="1"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extLst>
                  <a:ext uri="{0D108BD9-81ED-4DB2-BD59-A6C34878D82A}">
                    <a16:rowId xmlns:a16="http://schemas.microsoft.com/office/drawing/2014/main" val="10000"/>
                  </a:ext>
                </a:extLst>
              </a:tr>
              <a:tr h="200391">
                <a:tc vMerge="1">
                  <a:txBody>
                    <a:bodyPr/>
                    <a:lstStyle/>
                    <a:p>
                      <a:endParaRPr lang="en-US"/>
                    </a:p>
                  </a:txBody>
                  <a:tcPr/>
                </a:tc>
                <a:tc gridSpan="4">
                  <a:txBody>
                    <a:bodyPr/>
                    <a:lstStyle/>
                    <a:p>
                      <a:pPr algn="ctr" fontAlgn="ctr"/>
                      <a:r>
                        <a:rPr lang="en-US" sz="1400" u="none" strike="noStrike" dirty="0">
                          <a:solidFill>
                            <a:srgbClr val="7030A0"/>
                          </a:solidFill>
                          <a:latin typeface="Calibri" pitchFamily="34" charset="0"/>
                          <a:cs typeface="Calibri" pitchFamily="34" charset="0"/>
                          <a:sym typeface="Symbol"/>
                        </a:rPr>
                        <a:t></a:t>
                      </a:r>
                      <a:r>
                        <a:rPr lang="en-US" sz="1400" u="none" strike="noStrike" dirty="0">
                          <a:solidFill>
                            <a:srgbClr val="7030A0"/>
                          </a:solidFill>
                          <a:latin typeface="Calibri" pitchFamily="34" charset="0"/>
                          <a:cs typeface="Calibri" pitchFamily="34" charset="0"/>
                        </a:rPr>
                        <a:t>In (mm)</a:t>
                      </a:r>
                      <a:endParaRPr lang="en-US" sz="14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pPr algn="ctr" fontAlgn="ctr"/>
                      <a:endParaRPr lang="en-US" sz="14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extLst>
                  <a:ext uri="{0D108BD9-81ED-4DB2-BD59-A6C34878D82A}">
                    <a16:rowId xmlns:a16="http://schemas.microsoft.com/office/drawing/2014/main" val="10001"/>
                  </a:ext>
                </a:extLst>
              </a:tr>
              <a:tr h="207320">
                <a:tc vMerge="1">
                  <a:txBody>
                    <a:bodyPr/>
                    <a:lstStyle/>
                    <a:p>
                      <a:endParaRPr lang="en-US"/>
                    </a:p>
                  </a:txBody>
                  <a:tcPr/>
                </a:tc>
                <a:tc>
                  <a:txBody>
                    <a:bodyPr/>
                    <a:lstStyle/>
                    <a:p>
                      <a:pPr algn="ctr" fontAlgn="ctr"/>
                      <a:r>
                        <a:rPr lang="sr-Cyrl-RS" sz="1400" b="1" i="0" u="none" strike="noStrike">
                          <a:solidFill>
                            <a:srgbClr val="7030A0"/>
                          </a:solidFill>
                          <a:latin typeface="Calibri" pitchFamily="34" charset="0"/>
                          <a:cs typeface="Calibri" pitchFamily="34" charset="0"/>
                        </a:rPr>
                        <a:t>Нишавски</a:t>
                      </a:r>
                    </a:p>
                  </a:txBody>
                  <a:tcPr marL="6350" marR="6350" marT="6350" marB="0" anchor="ctr">
                    <a:solidFill>
                      <a:schemeClr val="accent1">
                        <a:lumMod val="20000"/>
                        <a:lumOff val="80000"/>
                      </a:schemeClr>
                    </a:solidFill>
                  </a:tcPr>
                </a:tc>
                <a:tc>
                  <a:txBody>
                    <a:bodyPr/>
                    <a:lstStyle/>
                    <a:p>
                      <a:pPr algn="ctr" fontAlgn="ctr"/>
                      <a:r>
                        <a:rPr lang="sr-Cyrl-RS" sz="1400" b="1" i="0" u="none" strike="noStrike" dirty="0">
                          <a:solidFill>
                            <a:srgbClr val="7030A0"/>
                          </a:solidFill>
                          <a:latin typeface="Calibri" pitchFamily="34" charset="0"/>
                          <a:cs typeface="Calibri" pitchFamily="34" charset="0"/>
                        </a:rPr>
                        <a:t>Пиротски</a:t>
                      </a:r>
                    </a:p>
                  </a:txBody>
                  <a:tcPr marL="6350" marR="6350" marT="6350" marB="0" anchor="ctr">
                    <a:solidFill>
                      <a:schemeClr val="accent1">
                        <a:lumMod val="20000"/>
                        <a:lumOff val="80000"/>
                      </a:schemeClr>
                    </a:solidFill>
                  </a:tcPr>
                </a:tc>
                <a:tc>
                  <a:txBody>
                    <a:bodyPr/>
                    <a:lstStyle/>
                    <a:p>
                      <a:pPr algn="ctr" fontAlgn="ctr"/>
                      <a:r>
                        <a:rPr lang="sr-Cyrl-RS" sz="1400" b="1" i="0" u="none" strike="noStrike">
                          <a:solidFill>
                            <a:srgbClr val="7030A0"/>
                          </a:solidFill>
                          <a:latin typeface="Calibri" pitchFamily="34" charset="0"/>
                          <a:cs typeface="Calibri" pitchFamily="34" charset="0"/>
                        </a:rPr>
                        <a:t>Јабланички</a:t>
                      </a:r>
                    </a:p>
                  </a:txBody>
                  <a:tcPr marL="6350" marR="6350" marT="6350" marB="0" anchor="ctr">
                    <a:solidFill>
                      <a:schemeClr val="accent1">
                        <a:lumMod val="20000"/>
                        <a:lumOff val="80000"/>
                      </a:schemeClr>
                    </a:solidFill>
                  </a:tcPr>
                </a:tc>
                <a:tc>
                  <a:txBody>
                    <a:bodyPr/>
                    <a:lstStyle/>
                    <a:p>
                      <a:pPr algn="ctr" fontAlgn="ctr"/>
                      <a:r>
                        <a:rPr lang="sr-Cyrl-RS" sz="1400" b="1" i="0" u="none" strike="noStrike" dirty="0">
                          <a:solidFill>
                            <a:srgbClr val="7030A0"/>
                          </a:solidFill>
                          <a:latin typeface="Calibri" pitchFamily="34" charset="0"/>
                          <a:cs typeface="Calibri" pitchFamily="34" charset="0"/>
                        </a:rPr>
                        <a:t>Пчињски</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2"/>
                  </a:ext>
                </a:extLst>
              </a:tr>
              <a:tr h="207320">
                <a:tc>
                  <a:txBody>
                    <a:bodyPr/>
                    <a:lstStyle/>
                    <a:p>
                      <a:pPr algn="ctr" fontAlgn="ctr"/>
                      <a:r>
                        <a:rPr lang="en-US" sz="1400" u="none" strike="noStrike" dirty="0" err="1">
                          <a:solidFill>
                            <a:srgbClr val="7030A0"/>
                          </a:solidFill>
                          <a:latin typeface="Calibri" pitchFamily="34" charset="0"/>
                          <a:cs typeface="Calibri" pitchFamily="34" charset="0"/>
                        </a:rPr>
                        <a:t>Кукуруз</a:t>
                      </a:r>
                      <a:endParaRPr lang="en-US" sz="14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en-US" sz="1400" b="1" i="0" u="none" strike="noStrike" dirty="0">
                          <a:solidFill>
                            <a:srgbClr val="7030A0"/>
                          </a:solidFill>
                          <a:latin typeface="Calibri" pitchFamily="34" charset="0"/>
                          <a:cs typeface="Calibri" pitchFamily="34" charset="0"/>
                        </a:rPr>
                        <a:t>414.0</a:t>
                      </a:r>
                    </a:p>
                  </a:txBody>
                  <a:tcPr marL="6350" marR="6350" marT="6350" marB="0" anchor="ctr">
                    <a:solidFill>
                      <a:schemeClr val="accent1">
                        <a:lumMod val="20000"/>
                        <a:lumOff val="80000"/>
                      </a:schemeClr>
                    </a:solidFill>
                  </a:tcPr>
                </a:tc>
                <a:tc>
                  <a:txBody>
                    <a:bodyPr/>
                    <a:lstStyle/>
                    <a:p>
                      <a:pPr algn="ctr" fontAlgn="ctr"/>
                      <a:r>
                        <a:rPr lang="en-US" sz="1400" b="1" i="0" u="none" strike="noStrike" dirty="0">
                          <a:solidFill>
                            <a:srgbClr val="7030A0"/>
                          </a:solidFill>
                          <a:latin typeface="Calibri" pitchFamily="34" charset="0"/>
                          <a:cs typeface="Calibri" pitchFamily="34" charset="0"/>
                        </a:rPr>
                        <a:t>357.4</a:t>
                      </a:r>
                    </a:p>
                  </a:txBody>
                  <a:tcPr marL="6350" marR="6350" marT="6350" marB="0" anchor="ctr">
                    <a:solidFill>
                      <a:schemeClr val="accent1">
                        <a:lumMod val="20000"/>
                        <a:lumOff val="80000"/>
                      </a:schemeClr>
                    </a:solidFill>
                  </a:tcPr>
                </a:tc>
                <a:tc>
                  <a:txBody>
                    <a:bodyPr/>
                    <a:lstStyle/>
                    <a:p>
                      <a:pPr algn="ctr" fontAlgn="ctr"/>
                      <a:r>
                        <a:rPr lang="en-US" sz="1400" b="1" i="0" u="none" strike="noStrike" dirty="0">
                          <a:solidFill>
                            <a:srgbClr val="7030A0"/>
                          </a:solidFill>
                          <a:latin typeface="Calibri" pitchFamily="34" charset="0"/>
                          <a:cs typeface="Calibri" pitchFamily="34" charset="0"/>
                        </a:rPr>
                        <a:t>415.2</a:t>
                      </a:r>
                    </a:p>
                  </a:txBody>
                  <a:tcPr marL="6350" marR="6350" marT="6350" marB="0" anchor="ctr">
                    <a:solidFill>
                      <a:schemeClr val="accent1">
                        <a:lumMod val="20000"/>
                        <a:lumOff val="80000"/>
                      </a:schemeClr>
                    </a:solidFill>
                  </a:tcPr>
                </a:tc>
                <a:tc>
                  <a:txBody>
                    <a:bodyPr/>
                    <a:lstStyle/>
                    <a:p>
                      <a:pPr algn="ctr" fontAlgn="ctr"/>
                      <a:r>
                        <a:rPr lang="en-US" sz="1400" b="1" i="0" u="none" strike="noStrike" dirty="0">
                          <a:solidFill>
                            <a:srgbClr val="7030A0"/>
                          </a:solidFill>
                          <a:latin typeface="Calibri" pitchFamily="34" charset="0"/>
                          <a:cs typeface="Calibri" pitchFamily="34" charset="0"/>
                        </a:rPr>
                        <a:t>420.4</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3"/>
                  </a:ext>
                </a:extLst>
              </a:tr>
              <a:tr h="207320">
                <a:tc>
                  <a:txBody>
                    <a:bodyPr/>
                    <a:lstStyle/>
                    <a:p>
                      <a:pPr algn="ctr" fontAlgn="ctr"/>
                      <a:r>
                        <a:rPr lang="en-US" sz="1400" u="none" strike="noStrike" dirty="0" err="1">
                          <a:solidFill>
                            <a:srgbClr val="7030A0"/>
                          </a:solidFill>
                          <a:latin typeface="Calibri" pitchFamily="34" charset="0"/>
                          <a:cs typeface="Calibri" pitchFamily="34" charset="0"/>
                        </a:rPr>
                        <a:t>Стрна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жита</a:t>
                      </a:r>
                      <a:endParaRPr lang="en-US" sz="14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6.7</a:t>
                      </a:r>
                    </a:p>
                  </a:txBody>
                  <a:tcPr marL="6350" marR="6350" marT="6350"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-12.9</a:t>
                      </a:r>
                    </a:p>
                  </a:txBody>
                  <a:tcPr marL="6350" marR="6350" marT="6350"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-17.2</a:t>
                      </a:r>
                    </a:p>
                  </a:txBody>
                  <a:tcPr marL="6350" marR="6350" marT="6350"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8.3</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4"/>
                  </a:ext>
                </a:extLst>
              </a:tr>
              <a:tr h="207320">
                <a:tc>
                  <a:txBody>
                    <a:bodyPr/>
                    <a:lstStyle/>
                    <a:p>
                      <a:pPr algn="ctr" fontAlgn="ctr"/>
                      <a:r>
                        <a:rPr lang="en-US" sz="1400" u="none" strike="noStrike" dirty="0" err="1">
                          <a:solidFill>
                            <a:srgbClr val="7030A0"/>
                          </a:solidFill>
                          <a:latin typeface="Calibri" pitchFamily="34" charset="0"/>
                          <a:cs typeface="Calibri" pitchFamily="34" charset="0"/>
                        </a:rPr>
                        <a:t>Сунцокрет</a:t>
                      </a:r>
                      <a:endParaRPr lang="en-US" sz="14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251.7</a:t>
                      </a:r>
                    </a:p>
                  </a:txBody>
                  <a:tcPr marL="6350" marR="6350" marT="6350" marB="0" anchor="ctr">
                    <a:solidFill>
                      <a:schemeClr val="accent1">
                        <a:lumMod val="20000"/>
                        <a:lumOff val="80000"/>
                      </a:schemeClr>
                    </a:solidFill>
                  </a:tcPr>
                </a:tc>
                <a:tc>
                  <a:txBody>
                    <a:bodyPr/>
                    <a:lstStyle/>
                    <a:p>
                      <a:pPr algn="ctr" fontAlgn="ctr"/>
                      <a:r>
                        <a:rPr lang="sr-Cyrl-RS" sz="1400" b="0" i="0" u="none" strike="noStrike" dirty="0">
                          <a:solidFill>
                            <a:srgbClr val="7030A0"/>
                          </a:solidFill>
                          <a:latin typeface="Calibri" pitchFamily="34" charset="0"/>
                          <a:cs typeface="Calibri" pitchFamily="34" charset="0"/>
                        </a:rPr>
                        <a:t>-</a:t>
                      </a:r>
                      <a:r>
                        <a:rPr lang="en-US" sz="1400" b="0" i="0" u="none" strike="noStrike" dirty="0">
                          <a:solidFill>
                            <a:srgbClr val="7030A0"/>
                          </a:solidFill>
                          <a:latin typeface="Calibri" pitchFamily="34" charset="0"/>
                          <a:cs typeface="Calibri" pitchFamily="34" charset="0"/>
                        </a:rPr>
                        <a:t> </a:t>
                      </a:r>
                    </a:p>
                  </a:txBody>
                  <a:tcPr marL="6350" marR="6350" marT="6350" marB="0" anchor="ctr">
                    <a:solidFill>
                      <a:schemeClr val="accent1">
                        <a:lumMod val="20000"/>
                        <a:lumOff val="80000"/>
                      </a:schemeClr>
                    </a:solidFill>
                  </a:tcPr>
                </a:tc>
                <a:tc>
                  <a:txBody>
                    <a:bodyPr/>
                    <a:lstStyle/>
                    <a:p>
                      <a:pPr algn="ctr" fontAlgn="ctr"/>
                      <a:r>
                        <a:rPr lang="sr-Cyrl-RS" sz="1400" b="0" i="0" u="none" strike="noStrike" dirty="0">
                          <a:solidFill>
                            <a:srgbClr val="7030A0"/>
                          </a:solidFill>
                          <a:latin typeface="Calibri" pitchFamily="34" charset="0"/>
                          <a:cs typeface="Calibri" pitchFamily="34" charset="0"/>
                        </a:rPr>
                        <a:t>-</a:t>
                      </a:r>
                      <a:r>
                        <a:rPr lang="en-US" sz="1400" b="0" i="0" u="none" strike="noStrike" dirty="0">
                          <a:solidFill>
                            <a:srgbClr val="7030A0"/>
                          </a:solidFill>
                          <a:latin typeface="Calibri" pitchFamily="34" charset="0"/>
                          <a:cs typeface="Calibri" pitchFamily="34" charset="0"/>
                        </a:rPr>
                        <a:t> </a:t>
                      </a:r>
                    </a:p>
                  </a:txBody>
                  <a:tcPr marL="6350" marR="6350" marT="6350" marB="0" anchor="ctr">
                    <a:solidFill>
                      <a:schemeClr val="accent1">
                        <a:lumMod val="20000"/>
                        <a:lumOff val="80000"/>
                      </a:schemeClr>
                    </a:solidFill>
                  </a:tcPr>
                </a:tc>
                <a:tc>
                  <a:txBody>
                    <a:bodyPr/>
                    <a:lstStyle/>
                    <a:p>
                      <a:pPr algn="ctr" fontAlgn="ctr"/>
                      <a:r>
                        <a:rPr lang="sr-Cyrl-RS" sz="1400" b="0" i="0" u="none" strike="noStrike" dirty="0">
                          <a:solidFill>
                            <a:srgbClr val="7030A0"/>
                          </a:solidFill>
                          <a:latin typeface="Calibri" pitchFamily="34" charset="0"/>
                          <a:cs typeface="Calibri" pitchFamily="34" charset="0"/>
                        </a:rPr>
                        <a:t>-</a:t>
                      </a:r>
                      <a:r>
                        <a:rPr lang="en-US" sz="1400" b="0" i="0" u="none" strike="noStrike" dirty="0">
                          <a:solidFill>
                            <a:srgbClr val="7030A0"/>
                          </a:solidFill>
                          <a:latin typeface="Calibri" pitchFamily="34" charset="0"/>
                          <a:cs typeface="Calibri" pitchFamily="34" charset="0"/>
                        </a:rPr>
                        <a:t> </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5"/>
                  </a:ext>
                </a:extLst>
              </a:tr>
              <a:tr h="207320">
                <a:tc>
                  <a:txBody>
                    <a:bodyPr/>
                    <a:lstStyle/>
                    <a:p>
                      <a:pPr algn="ctr" fontAlgn="ctr"/>
                      <a:r>
                        <a:rPr lang="en-US" sz="1400" b="1" u="none" strike="noStrike" dirty="0" err="1">
                          <a:solidFill>
                            <a:srgbClr val="7030A0"/>
                          </a:solidFill>
                          <a:latin typeface="Calibri" pitchFamily="34" charset="0"/>
                          <a:cs typeface="Calibri" pitchFamily="34" charset="0"/>
                        </a:rPr>
                        <a:t>Шећерна</a:t>
                      </a:r>
                      <a:r>
                        <a:rPr lang="en-US" sz="1400" b="1" u="none" strike="noStrike" dirty="0">
                          <a:solidFill>
                            <a:srgbClr val="7030A0"/>
                          </a:solidFill>
                          <a:latin typeface="Calibri" pitchFamily="34" charset="0"/>
                          <a:cs typeface="Calibri" pitchFamily="34" charset="0"/>
                        </a:rPr>
                        <a:t> </a:t>
                      </a:r>
                      <a:r>
                        <a:rPr lang="en-US" sz="1400" b="1" u="none" strike="noStrike" dirty="0" err="1">
                          <a:solidFill>
                            <a:srgbClr val="7030A0"/>
                          </a:solidFill>
                          <a:latin typeface="Calibri" pitchFamily="34" charset="0"/>
                          <a:cs typeface="Calibri" pitchFamily="34" charset="0"/>
                        </a:rPr>
                        <a:t>репа</a:t>
                      </a:r>
                      <a:endParaRPr lang="en-US" sz="1400" b="1"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sr-Cyrl-RS" sz="1400" b="0" i="0" u="none" strike="noStrike" dirty="0">
                          <a:solidFill>
                            <a:srgbClr val="7030A0"/>
                          </a:solidFill>
                          <a:latin typeface="Calibri" pitchFamily="34" charset="0"/>
                          <a:cs typeface="Calibri" pitchFamily="34" charset="0"/>
                        </a:rPr>
                        <a:t>-</a:t>
                      </a:r>
                      <a:r>
                        <a:rPr lang="en-US" sz="1400" b="0" i="0" u="none" strike="noStrike" dirty="0">
                          <a:solidFill>
                            <a:srgbClr val="7030A0"/>
                          </a:solidFill>
                          <a:latin typeface="Calibri" pitchFamily="34" charset="0"/>
                          <a:cs typeface="Calibri" pitchFamily="34" charset="0"/>
                        </a:rPr>
                        <a:t> </a:t>
                      </a:r>
                    </a:p>
                  </a:txBody>
                  <a:tcPr marL="6350" marR="6350" marT="6350" marB="0" anchor="ctr">
                    <a:solidFill>
                      <a:schemeClr val="accent1">
                        <a:lumMod val="20000"/>
                        <a:lumOff val="80000"/>
                      </a:schemeClr>
                    </a:solidFill>
                  </a:tcPr>
                </a:tc>
                <a:tc>
                  <a:txBody>
                    <a:bodyPr/>
                    <a:lstStyle/>
                    <a:p>
                      <a:pPr algn="ctr" fontAlgn="ctr"/>
                      <a:r>
                        <a:rPr lang="sr-Cyrl-RS" sz="1400" b="0" i="0" u="none" strike="noStrike" dirty="0">
                          <a:solidFill>
                            <a:srgbClr val="7030A0"/>
                          </a:solidFill>
                          <a:latin typeface="Calibri" pitchFamily="34" charset="0"/>
                          <a:cs typeface="Calibri" pitchFamily="34" charset="0"/>
                        </a:rPr>
                        <a:t>-</a:t>
                      </a:r>
                      <a:r>
                        <a:rPr lang="en-US" sz="1400" b="0" i="0" u="none" strike="noStrike" dirty="0">
                          <a:solidFill>
                            <a:srgbClr val="7030A0"/>
                          </a:solidFill>
                          <a:latin typeface="Calibri" pitchFamily="34" charset="0"/>
                          <a:cs typeface="Calibri" pitchFamily="34" charset="0"/>
                        </a:rPr>
                        <a:t> </a:t>
                      </a:r>
                    </a:p>
                  </a:txBody>
                  <a:tcPr marL="6350" marR="6350" marT="6350" marB="0" anchor="ctr">
                    <a:solidFill>
                      <a:schemeClr val="accent1">
                        <a:lumMod val="20000"/>
                        <a:lumOff val="80000"/>
                      </a:schemeClr>
                    </a:solidFill>
                  </a:tcPr>
                </a:tc>
                <a:tc>
                  <a:txBody>
                    <a:bodyPr/>
                    <a:lstStyle/>
                    <a:p>
                      <a:pPr algn="ctr" fontAlgn="ctr"/>
                      <a:r>
                        <a:rPr lang="sr-Cyrl-RS" sz="1400" b="0" i="0" u="none" strike="noStrike" dirty="0">
                          <a:solidFill>
                            <a:srgbClr val="7030A0"/>
                          </a:solidFill>
                          <a:latin typeface="Calibri" pitchFamily="34" charset="0"/>
                          <a:cs typeface="Calibri" pitchFamily="34" charset="0"/>
                        </a:rPr>
                        <a:t>-</a:t>
                      </a:r>
                      <a:r>
                        <a:rPr lang="en-US" sz="1400" b="0" i="0" u="none" strike="noStrike" dirty="0">
                          <a:solidFill>
                            <a:srgbClr val="7030A0"/>
                          </a:solidFill>
                          <a:latin typeface="Calibri" pitchFamily="34" charset="0"/>
                          <a:cs typeface="Calibri" pitchFamily="34" charset="0"/>
                        </a:rPr>
                        <a:t> </a:t>
                      </a:r>
                    </a:p>
                  </a:txBody>
                  <a:tcPr marL="6350" marR="6350" marT="6350" marB="0" anchor="ctr">
                    <a:solidFill>
                      <a:schemeClr val="accent1">
                        <a:lumMod val="20000"/>
                        <a:lumOff val="80000"/>
                      </a:schemeClr>
                    </a:solidFill>
                  </a:tcPr>
                </a:tc>
                <a:tc>
                  <a:txBody>
                    <a:bodyPr/>
                    <a:lstStyle/>
                    <a:p>
                      <a:pPr algn="ctr" fontAlgn="ctr"/>
                      <a:r>
                        <a:rPr lang="sr-Cyrl-RS" sz="1400" b="0" i="0" u="none" strike="noStrike" dirty="0">
                          <a:solidFill>
                            <a:srgbClr val="7030A0"/>
                          </a:solidFill>
                          <a:latin typeface="Calibri" pitchFamily="34" charset="0"/>
                          <a:cs typeface="Calibri" pitchFamily="34" charset="0"/>
                        </a:rPr>
                        <a:t>-</a:t>
                      </a:r>
                      <a:r>
                        <a:rPr lang="en-US" sz="1400" b="0" i="0" u="none" strike="noStrike" dirty="0">
                          <a:solidFill>
                            <a:srgbClr val="7030A0"/>
                          </a:solidFill>
                          <a:latin typeface="Calibri" pitchFamily="34" charset="0"/>
                          <a:cs typeface="Calibri" pitchFamily="34" charset="0"/>
                        </a:rPr>
                        <a:t> </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6"/>
                  </a:ext>
                </a:extLst>
              </a:tr>
              <a:tr h="207320">
                <a:tc>
                  <a:txBody>
                    <a:bodyPr/>
                    <a:lstStyle/>
                    <a:p>
                      <a:pPr algn="ctr" fontAlgn="ctr"/>
                      <a:r>
                        <a:rPr lang="en-US" sz="1400" u="none" strike="noStrike">
                          <a:solidFill>
                            <a:srgbClr val="7030A0"/>
                          </a:solidFill>
                          <a:latin typeface="Calibri" pitchFamily="34" charset="0"/>
                          <a:cs typeface="Calibri" pitchFamily="34" charset="0"/>
                        </a:rPr>
                        <a:t>Ливаде и пашњаци</a:t>
                      </a:r>
                      <a:endParaRPr lang="en-US" sz="1400" b="0" i="0" u="none" strike="noStrike">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201.3</a:t>
                      </a:r>
                    </a:p>
                  </a:txBody>
                  <a:tcPr marL="6350" marR="6350" marT="6350"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156.8</a:t>
                      </a:r>
                    </a:p>
                  </a:txBody>
                  <a:tcPr marL="6350" marR="6350" marT="6350"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193.2</a:t>
                      </a:r>
                    </a:p>
                  </a:txBody>
                  <a:tcPr marL="6350" marR="6350" marT="6350"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205.0</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7"/>
                  </a:ext>
                </a:extLst>
              </a:tr>
              <a:tr h="207320">
                <a:tc>
                  <a:txBody>
                    <a:bodyPr/>
                    <a:lstStyle/>
                    <a:p>
                      <a:pPr algn="ctr" fontAlgn="ctr"/>
                      <a:r>
                        <a:rPr lang="en-US" sz="1400" u="none" strike="noStrike">
                          <a:solidFill>
                            <a:srgbClr val="7030A0"/>
                          </a:solidFill>
                          <a:latin typeface="Calibri" pitchFamily="34" charset="0"/>
                          <a:cs typeface="Calibri" pitchFamily="34" charset="0"/>
                        </a:rPr>
                        <a:t>Винова лоза</a:t>
                      </a:r>
                      <a:endParaRPr lang="en-US" sz="1400" b="0" i="0" u="none" strike="noStrike">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284.0</a:t>
                      </a:r>
                    </a:p>
                  </a:txBody>
                  <a:tcPr marL="6350" marR="6350" marT="6350"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223.3</a:t>
                      </a:r>
                    </a:p>
                  </a:txBody>
                  <a:tcPr marL="6350" marR="6350" marT="6350"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279.4</a:t>
                      </a:r>
                    </a:p>
                  </a:txBody>
                  <a:tcPr marL="6350" marR="6350" marT="6350"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291.2</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8"/>
                  </a:ext>
                </a:extLst>
              </a:tr>
              <a:tr h="597311">
                <a:tc>
                  <a:txBody>
                    <a:bodyPr/>
                    <a:lstStyle/>
                    <a:p>
                      <a:pPr algn="ctr" fontAlgn="ctr"/>
                      <a:r>
                        <a:rPr lang="en-US" sz="1400" u="none" strike="noStrike" dirty="0" err="1">
                          <a:solidFill>
                            <a:srgbClr val="7030A0"/>
                          </a:solidFill>
                          <a:latin typeface="Calibri" pitchFamily="34" charset="0"/>
                          <a:cs typeface="Calibri" pitchFamily="34" charset="0"/>
                        </a:rPr>
                        <a:t>Јабука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крушка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шљива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орах</a:t>
                      </a:r>
                      <a:r>
                        <a:rPr lang="en-US" sz="1400" u="none" strike="noStrike" dirty="0">
                          <a:solidFill>
                            <a:srgbClr val="7030A0"/>
                          </a:solidFill>
                          <a:latin typeface="Calibri" pitchFamily="34" charset="0"/>
                          <a:cs typeface="Calibri" pitchFamily="34" charset="0"/>
                        </a:rPr>
                        <a:t> и </a:t>
                      </a:r>
                      <a:r>
                        <a:rPr lang="en-US" sz="1400" u="none" strike="noStrike" dirty="0" err="1">
                          <a:solidFill>
                            <a:srgbClr val="7030A0"/>
                          </a:solidFill>
                          <a:latin typeface="Calibri" pitchFamily="34" charset="0"/>
                          <a:cs typeface="Calibri" pitchFamily="34" charset="0"/>
                        </a:rPr>
                        <a:t>леска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воћњак</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без</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травног</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покривача</a:t>
                      </a:r>
                      <a:endParaRPr lang="en-US" sz="14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452.5</a:t>
                      </a:r>
                    </a:p>
                  </a:txBody>
                  <a:tcPr marL="6350" marR="6350" marT="6350"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387.7</a:t>
                      </a:r>
                    </a:p>
                  </a:txBody>
                  <a:tcPr marL="6350" marR="6350" marT="6350"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451.2</a:t>
                      </a:r>
                    </a:p>
                  </a:txBody>
                  <a:tcPr marL="6350" marR="6350" marT="6350"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457.8</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09"/>
                  </a:ext>
                </a:extLst>
              </a:tr>
              <a:tr h="597311">
                <a:tc>
                  <a:txBody>
                    <a:bodyPr/>
                    <a:lstStyle/>
                    <a:p>
                      <a:pPr algn="ctr" fontAlgn="ctr"/>
                      <a:r>
                        <a:rPr lang="en-US" sz="1400" b="1" u="none" strike="noStrike" dirty="0" err="1">
                          <a:solidFill>
                            <a:srgbClr val="7030A0"/>
                          </a:solidFill>
                          <a:latin typeface="Calibri" pitchFamily="34" charset="0"/>
                          <a:cs typeface="Calibri" pitchFamily="34" charset="0"/>
                        </a:rPr>
                        <a:t>Јабука</a:t>
                      </a:r>
                      <a:r>
                        <a:rPr lang="en-US" sz="1400" b="1" u="none" strike="noStrike" dirty="0">
                          <a:solidFill>
                            <a:srgbClr val="7030A0"/>
                          </a:solidFill>
                          <a:latin typeface="Calibri" pitchFamily="34" charset="0"/>
                          <a:cs typeface="Calibri" pitchFamily="34" charset="0"/>
                        </a:rPr>
                        <a:t>, </a:t>
                      </a:r>
                      <a:r>
                        <a:rPr lang="en-US" sz="1400" b="1" u="none" strike="noStrike" dirty="0" err="1">
                          <a:solidFill>
                            <a:srgbClr val="7030A0"/>
                          </a:solidFill>
                          <a:latin typeface="Calibri" pitchFamily="34" charset="0"/>
                          <a:cs typeface="Calibri" pitchFamily="34" charset="0"/>
                        </a:rPr>
                        <a:t>крушка</a:t>
                      </a:r>
                      <a:r>
                        <a:rPr lang="en-US" sz="1400" b="1" u="none" strike="noStrike" dirty="0">
                          <a:solidFill>
                            <a:srgbClr val="7030A0"/>
                          </a:solidFill>
                          <a:latin typeface="Calibri" pitchFamily="34" charset="0"/>
                          <a:cs typeface="Calibri" pitchFamily="34" charset="0"/>
                        </a:rPr>
                        <a:t>, </a:t>
                      </a:r>
                      <a:r>
                        <a:rPr lang="en-US" sz="1400" b="1" u="none" strike="noStrike" dirty="0" err="1">
                          <a:solidFill>
                            <a:srgbClr val="7030A0"/>
                          </a:solidFill>
                          <a:latin typeface="Calibri" pitchFamily="34" charset="0"/>
                          <a:cs typeface="Calibri" pitchFamily="34" charset="0"/>
                        </a:rPr>
                        <a:t>шљива</a:t>
                      </a:r>
                      <a:r>
                        <a:rPr lang="en-US" sz="1400" b="1" u="none" strike="noStrike" dirty="0">
                          <a:solidFill>
                            <a:srgbClr val="7030A0"/>
                          </a:solidFill>
                          <a:latin typeface="Calibri" pitchFamily="34" charset="0"/>
                          <a:cs typeface="Calibri" pitchFamily="34" charset="0"/>
                        </a:rPr>
                        <a:t>, </a:t>
                      </a:r>
                      <a:r>
                        <a:rPr lang="en-US" sz="1400" b="1" u="none" strike="noStrike" dirty="0" err="1">
                          <a:solidFill>
                            <a:srgbClr val="7030A0"/>
                          </a:solidFill>
                          <a:latin typeface="Calibri" pitchFamily="34" charset="0"/>
                          <a:cs typeface="Calibri" pitchFamily="34" charset="0"/>
                        </a:rPr>
                        <a:t>орах</a:t>
                      </a:r>
                      <a:r>
                        <a:rPr lang="en-US" sz="1400" b="1" u="none" strike="noStrike" dirty="0">
                          <a:solidFill>
                            <a:srgbClr val="7030A0"/>
                          </a:solidFill>
                          <a:latin typeface="Calibri" pitchFamily="34" charset="0"/>
                          <a:cs typeface="Calibri" pitchFamily="34" charset="0"/>
                        </a:rPr>
                        <a:t> и </a:t>
                      </a:r>
                      <a:r>
                        <a:rPr lang="en-US" sz="1400" b="1" u="none" strike="noStrike" dirty="0" err="1">
                          <a:solidFill>
                            <a:srgbClr val="7030A0"/>
                          </a:solidFill>
                          <a:latin typeface="Calibri" pitchFamily="34" charset="0"/>
                          <a:cs typeface="Calibri" pitchFamily="34" charset="0"/>
                        </a:rPr>
                        <a:t>леска</a:t>
                      </a:r>
                      <a:r>
                        <a:rPr lang="en-US" sz="1400" b="1" u="none" strike="noStrike" dirty="0">
                          <a:solidFill>
                            <a:srgbClr val="7030A0"/>
                          </a:solidFill>
                          <a:latin typeface="Calibri" pitchFamily="34" charset="0"/>
                          <a:cs typeface="Calibri" pitchFamily="34" charset="0"/>
                        </a:rPr>
                        <a:t> </a:t>
                      </a:r>
                      <a:r>
                        <a:rPr lang="en-US" sz="1400" b="1" u="none" strike="noStrike" dirty="0" err="1">
                          <a:solidFill>
                            <a:srgbClr val="7030A0"/>
                          </a:solidFill>
                          <a:latin typeface="Calibri" pitchFamily="34" charset="0"/>
                          <a:cs typeface="Calibri" pitchFamily="34" charset="0"/>
                        </a:rPr>
                        <a:t>затрављен</a:t>
                      </a:r>
                      <a:r>
                        <a:rPr lang="en-US" sz="1400" b="1" u="none" strike="noStrike" dirty="0">
                          <a:solidFill>
                            <a:srgbClr val="7030A0"/>
                          </a:solidFill>
                          <a:latin typeface="Calibri" pitchFamily="34" charset="0"/>
                          <a:cs typeface="Calibri" pitchFamily="34" charset="0"/>
                        </a:rPr>
                        <a:t> </a:t>
                      </a:r>
                      <a:r>
                        <a:rPr lang="en-US" sz="1400" b="1" u="none" strike="noStrike" dirty="0" err="1">
                          <a:solidFill>
                            <a:srgbClr val="7030A0"/>
                          </a:solidFill>
                          <a:latin typeface="Calibri" pitchFamily="34" charset="0"/>
                          <a:cs typeface="Calibri" pitchFamily="34" charset="0"/>
                        </a:rPr>
                        <a:t>воћњак</a:t>
                      </a:r>
                      <a:endParaRPr lang="en-US" sz="1400" b="1"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en-US" sz="1400" b="1" i="0" u="none" strike="noStrike" dirty="0">
                          <a:solidFill>
                            <a:srgbClr val="FF0000"/>
                          </a:solidFill>
                          <a:latin typeface="Calibri" pitchFamily="34" charset="0"/>
                          <a:cs typeface="Calibri" pitchFamily="34" charset="0"/>
                        </a:rPr>
                        <a:t>655.0</a:t>
                      </a:r>
                    </a:p>
                  </a:txBody>
                  <a:tcPr marL="6350" marR="6350" marT="6350" marB="0" anchor="ctr">
                    <a:solidFill>
                      <a:schemeClr val="accent1">
                        <a:lumMod val="20000"/>
                        <a:lumOff val="80000"/>
                      </a:schemeClr>
                    </a:solidFill>
                  </a:tcPr>
                </a:tc>
                <a:tc>
                  <a:txBody>
                    <a:bodyPr/>
                    <a:lstStyle/>
                    <a:p>
                      <a:pPr algn="ctr" fontAlgn="ctr"/>
                      <a:r>
                        <a:rPr lang="en-US" sz="1400" b="1" i="0" u="none" strike="noStrike" dirty="0">
                          <a:solidFill>
                            <a:srgbClr val="FF0000"/>
                          </a:solidFill>
                          <a:latin typeface="Calibri" pitchFamily="34" charset="0"/>
                          <a:cs typeface="Calibri" pitchFamily="34" charset="0"/>
                        </a:rPr>
                        <a:t>584.7</a:t>
                      </a:r>
                    </a:p>
                  </a:txBody>
                  <a:tcPr marL="6350" marR="6350" marT="6350" marB="0" anchor="ctr">
                    <a:solidFill>
                      <a:schemeClr val="accent1">
                        <a:lumMod val="20000"/>
                        <a:lumOff val="80000"/>
                      </a:schemeClr>
                    </a:solidFill>
                  </a:tcPr>
                </a:tc>
                <a:tc>
                  <a:txBody>
                    <a:bodyPr/>
                    <a:lstStyle/>
                    <a:p>
                      <a:pPr algn="ctr" fontAlgn="ctr"/>
                      <a:r>
                        <a:rPr lang="en-US" sz="1400" b="1" i="0" u="none" strike="noStrike" dirty="0">
                          <a:solidFill>
                            <a:srgbClr val="FF0000"/>
                          </a:solidFill>
                          <a:latin typeface="Calibri" pitchFamily="34" charset="0"/>
                          <a:cs typeface="Calibri" pitchFamily="34" charset="0"/>
                        </a:rPr>
                        <a:t>657.0</a:t>
                      </a:r>
                    </a:p>
                  </a:txBody>
                  <a:tcPr marL="6350" marR="6350" marT="6350" marB="0" anchor="ctr">
                    <a:solidFill>
                      <a:schemeClr val="accent1">
                        <a:lumMod val="20000"/>
                        <a:lumOff val="80000"/>
                      </a:schemeClr>
                    </a:solidFill>
                  </a:tcPr>
                </a:tc>
                <a:tc>
                  <a:txBody>
                    <a:bodyPr/>
                    <a:lstStyle/>
                    <a:p>
                      <a:pPr algn="ctr" fontAlgn="ctr"/>
                      <a:r>
                        <a:rPr lang="en-US" sz="1400" b="1" i="0" u="none" strike="noStrike" dirty="0">
                          <a:solidFill>
                            <a:srgbClr val="FF0000"/>
                          </a:solidFill>
                          <a:latin typeface="Calibri" pitchFamily="34" charset="0"/>
                          <a:cs typeface="Calibri" pitchFamily="34" charset="0"/>
                        </a:rPr>
                        <a:t>657.4</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10"/>
                  </a:ext>
                </a:extLst>
              </a:tr>
              <a:tr h="597311">
                <a:tc>
                  <a:txBody>
                    <a:bodyPr/>
                    <a:lstStyle/>
                    <a:p>
                      <a:pPr algn="ctr" fontAlgn="ctr"/>
                      <a:r>
                        <a:rPr lang="en-US" sz="1400" u="none" strike="noStrike" dirty="0" err="1">
                          <a:solidFill>
                            <a:srgbClr val="7030A0"/>
                          </a:solidFill>
                          <a:latin typeface="Calibri" pitchFamily="34" charset="0"/>
                          <a:cs typeface="Calibri" pitchFamily="34" charset="0"/>
                        </a:rPr>
                        <a:t>Кајсија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бресква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нектарина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воћњак</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без</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травног</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покривача</a:t>
                      </a:r>
                      <a:endParaRPr lang="en-US" sz="14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213.1</a:t>
                      </a:r>
                    </a:p>
                  </a:txBody>
                  <a:tcPr marL="6350" marR="6350" marT="6350"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174.6</a:t>
                      </a:r>
                    </a:p>
                  </a:txBody>
                  <a:tcPr marL="6350" marR="6350" marT="6350"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204.1</a:t>
                      </a:r>
                    </a:p>
                  </a:txBody>
                  <a:tcPr marL="6350" marR="6350" marT="6350"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219.2</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11"/>
                  </a:ext>
                </a:extLst>
              </a:tr>
              <a:tr h="398851">
                <a:tc>
                  <a:txBody>
                    <a:bodyPr/>
                    <a:lstStyle/>
                    <a:p>
                      <a:pPr algn="ctr" fontAlgn="ctr"/>
                      <a:r>
                        <a:rPr lang="en-US" sz="1400" u="none" strike="noStrike" dirty="0" err="1">
                          <a:solidFill>
                            <a:srgbClr val="7030A0"/>
                          </a:solidFill>
                          <a:latin typeface="Calibri" pitchFamily="34" charset="0"/>
                          <a:cs typeface="Calibri" pitchFamily="34" charset="0"/>
                        </a:rPr>
                        <a:t>Кајсија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бресква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нектарина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затрављен</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воћњак</a:t>
                      </a:r>
                      <a:endParaRPr lang="en-US" sz="14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337.2</a:t>
                      </a:r>
                    </a:p>
                  </a:txBody>
                  <a:tcPr marL="6350" marR="6350" marT="6350"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295.0</a:t>
                      </a:r>
                    </a:p>
                  </a:txBody>
                  <a:tcPr marL="6350" marR="6350" marT="6350"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329.9</a:t>
                      </a:r>
                    </a:p>
                  </a:txBody>
                  <a:tcPr marL="6350" marR="6350" marT="6350"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340.6</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12"/>
                  </a:ext>
                </a:extLst>
              </a:tr>
              <a:tr h="398851">
                <a:tc>
                  <a:txBody>
                    <a:bodyPr/>
                    <a:lstStyle/>
                    <a:p>
                      <a:pPr algn="ctr" fontAlgn="ctr"/>
                      <a:r>
                        <a:rPr lang="en-US" sz="1400" u="none" strike="noStrike" dirty="0" err="1">
                          <a:solidFill>
                            <a:srgbClr val="7030A0"/>
                          </a:solidFill>
                          <a:latin typeface="Calibri" pitchFamily="34" charset="0"/>
                          <a:cs typeface="Calibri" pitchFamily="34" charset="0"/>
                        </a:rPr>
                        <a:t>Вишња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трешња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воћњак</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без</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травног</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покривача</a:t>
                      </a:r>
                      <a:endParaRPr lang="en-US" sz="14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174.1</a:t>
                      </a:r>
                    </a:p>
                  </a:txBody>
                  <a:tcPr marL="6350" marR="6350" marT="6350"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142.7</a:t>
                      </a:r>
                    </a:p>
                  </a:txBody>
                  <a:tcPr marL="6350" marR="6350" marT="6350"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166.4</a:t>
                      </a:r>
                    </a:p>
                  </a:txBody>
                  <a:tcPr marL="6350" marR="6350" marT="6350"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179.5</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13"/>
                  </a:ext>
                </a:extLst>
              </a:tr>
              <a:tr h="398851">
                <a:tc>
                  <a:txBody>
                    <a:bodyPr/>
                    <a:lstStyle/>
                    <a:p>
                      <a:pPr algn="ctr" fontAlgn="ctr"/>
                      <a:r>
                        <a:rPr lang="en-US" sz="1400" u="none" strike="noStrike" dirty="0" err="1">
                          <a:solidFill>
                            <a:srgbClr val="7030A0"/>
                          </a:solidFill>
                          <a:latin typeface="Calibri" pitchFamily="34" charset="0"/>
                          <a:cs typeface="Calibri" pitchFamily="34" charset="0"/>
                        </a:rPr>
                        <a:t>Вишња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трешња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затрављен</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воћњак</a:t>
                      </a:r>
                      <a:endParaRPr lang="en-US" sz="14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274.5</a:t>
                      </a:r>
                    </a:p>
                  </a:txBody>
                  <a:tcPr marL="6350" marR="6350" marT="6350"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240.1</a:t>
                      </a:r>
                    </a:p>
                  </a:txBody>
                  <a:tcPr marL="6350" marR="6350" marT="6350"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268.2</a:t>
                      </a:r>
                    </a:p>
                  </a:txBody>
                  <a:tcPr marL="6350" marR="6350" marT="6350"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277.6</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14"/>
                  </a:ext>
                </a:extLst>
              </a:tr>
              <a:tr h="398851">
                <a:tc>
                  <a:txBody>
                    <a:bodyPr/>
                    <a:lstStyle/>
                    <a:p>
                      <a:pPr algn="ctr" fontAlgn="ctr"/>
                      <a:r>
                        <a:rPr lang="en-US" sz="1400" u="none" strike="noStrike" dirty="0" err="1">
                          <a:solidFill>
                            <a:srgbClr val="7030A0"/>
                          </a:solidFill>
                          <a:latin typeface="Calibri" pitchFamily="34" charset="0"/>
                          <a:cs typeface="Calibri" pitchFamily="34" charset="0"/>
                        </a:rPr>
                        <a:t>Малина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купина</a:t>
                      </a:r>
                      <a:r>
                        <a:rPr lang="en-US" sz="1400" u="none" strike="noStrike" dirty="0">
                          <a:solidFill>
                            <a:srgbClr val="7030A0"/>
                          </a:solidFill>
                          <a:latin typeface="Calibri" pitchFamily="34" charset="0"/>
                          <a:cs typeface="Calibri" pitchFamily="34" charset="0"/>
                        </a:rPr>
                        <a:t>, </a:t>
                      </a:r>
                      <a:r>
                        <a:rPr lang="en-US" sz="1400" u="none" strike="noStrike" dirty="0" err="1">
                          <a:solidFill>
                            <a:srgbClr val="7030A0"/>
                          </a:solidFill>
                          <a:latin typeface="Calibri" pitchFamily="34" charset="0"/>
                          <a:cs typeface="Calibri" pitchFamily="34" charset="0"/>
                        </a:rPr>
                        <a:t>боровница</a:t>
                      </a:r>
                      <a:endParaRPr lang="en-US" sz="1400" b="0" i="0" u="none" strike="noStrike" dirty="0">
                        <a:solidFill>
                          <a:srgbClr val="7030A0"/>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268.0</a:t>
                      </a:r>
                    </a:p>
                  </a:txBody>
                  <a:tcPr marL="6350" marR="6350" marT="6350"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287.0</a:t>
                      </a:r>
                    </a:p>
                  </a:txBody>
                  <a:tcPr marL="6350" marR="6350" marT="6350" marB="0" anchor="ctr">
                    <a:solidFill>
                      <a:schemeClr val="accent1">
                        <a:lumMod val="20000"/>
                        <a:lumOff val="80000"/>
                      </a:schemeClr>
                    </a:solidFill>
                  </a:tcPr>
                </a:tc>
                <a:tc>
                  <a:txBody>
                    <a:bodyPr/>
                    <a:lstStyle/>
                    <a:p>
                      <a:pPr algn="ctr" fontAlgn="ctr"/>
                      <a:r>
                        <a:rPr lang="en-US" sz="1400" b="0" i="0" u="none" strike="noStrike">
                          <a:solidFill>
                            <a:srgbClr val="7030A0"/>
                          </a:solidFill>
                          <a:latin typeface="Calibri" pitchFamily="34" charset="0"/>
                          <a:cs typeface="Calibri" pitchFamily="34" charset="0"/>
                        </a:rPr>
                        <a:t>260.8</a:t>
                      </a:r>
                    </a:p>
                  </a:txBody>
                  <a:tcPr marL="6350" marR="6350" marT="6350" marB="0" anchor="ctr">
                    <a:solidFill>
                      <a:schemeClr val="accent1">
                        <a:lumMod val="20000"/>
                        <a:lumOff val="80000"/>
                      </a:schemeClr>
                    </a:solidFill>
                  </a:tcPr>
                </a:tc>
                <a:tc>
                  <a:txBody>
                    <a:bodyPr/>
                    <a:lstStyle/>
                    <a:p>
                      <a:pPr algn="ctr" fontAlgn="ctr"/>
                      <a:r>
                        <a:rPr lang="en-US" sz="1400" b="0" i="0" u="none" strike="noStrike" dirty="0">
                          <a:solidFill>
                            <a:srgbClr val="7030A0"/>
                          </a:solidFill>
                          <a:latin typeface="Calibri" pitchFamily="34" charset="0"/>
                          <a:cs typeface="Calibri" pitchFamily="34" charset="0"/>
                        </a:rPr>
                        <a:t>270.1</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15"/>
                  </a:ext>
                </a:extLst>
              </a:tr>
              <a:tr h="207320">
                <a:tc>
                  <a:txBody>
                    <a:bodyPr/>
                    <a:lstStyle/>
                    <a:p>
                      <a:pPr algn="ctr" fontAlgn="ctr"/>
                      <a:r>
                        <a:rPr lang="en-US" sz="1400" b="1" u="none" strike="noStrike" dirty="0" err="1">
                          <a:solidFill>
                            <a:srgbClr val="0000FF"/>
                          </a:solidFill>
                          <a:latin typeface="Calibri" pitchFamily="34" charset="0"/>
                          <a:cs typeface="Calibri" pitchFamily="34" charset="0"/>
                        </a:rPr>
                        <a:t>Просек</a:t>
                      </a:r>
                      <a:endParaRPr lang="en-US" sz="1400" b="1" i="0" u="none" strike="noStrike" dirty="0">
                        <a:solidFill>
                          <a:srgbClr val="0000FF"/>
                        </a:solidFill>
                        <a:latin typeface="Calibri" pitchFamily="34" charset="0"/>
                        <a:cs typeface="Calibri" pitchFamily="34" charset="0"/>
                      </a:endParaRPr>
                    </a:p>
                  </a:txBody>
                  <a:tcPr marL="2075" marR="2075" marT="2075" marB="0" anchor="ctr">
                    <a:solidFill>
                      <a:schemeClr val="accent1">
                        <a:lumMod val="20000"/>
                        <a:lumOff val="80000"/>
                      </a:schemeClr>
                    </a:solidFill>
                  </a:tcPr>
                </a:tc>
                <a:tc>
                  <a:txBody>
                    <a:bodyPr/>
                    <a:lstStyle/>
                    <a:p>
                      <a:pPr algn="ctr" fontAlgn="ctr"/>
                      <a:r>
                        <a:rPr lang="en-US" sz="1400" b="1" i="0" u="none" strike="noStrike" dirty="0">
                          <a:solidFill>
                            <a:srgbClr val="0000CC"/>
                          </a:solidFill>
                          <a:latin typeface="Calibri" pitchFamily="34" charset="0"/>
                          <a:cs typeface="Calibri" pitchFamily="34" charset="0"/>
                        </a:rPr>
                        <a:t>294.3</a:t>
                      </a:r>
                    </a:p>
                  </a:txBody>
                  <a:tcPr marL="6350" marR="6350" marT="6350" marB="0" anchor="ctr">
                    <a:solidFill>
                      <a:schemeClr val="accent1">
                        <a:lumMod val="20000"/>
                        <a:lumOff val="80000"/>
                      </a:schemeClr>
                    </a:solidFill>
                  </a:tcPr>
                </a:tc>
                <a:tc>
                  <a:txBody>
                    <a:bodyPr/>
                    <a:lstStyle/>
                    <a:p>
                      <a:pPr algn="ctr" fontAlgn="ctr"/>
                      <a:r>
                        <a:rPr lang="en-US" sz="1400" b="1" i="0" u="none" strike="noStrike" dirty="0">
                          <a:solidFill>
                            <a:srgbClr val="0000CC"/>
                          </a:solidFill>
                          <a:latin typeface="Calibri" pitchFamily="34" charset="0"/>
                          <a:cs typeface="Calibri" pitchFamily="34" charset="0"/>
                        </a:rPr>
                        <a:t>257.9</a:t>
                      </a:r>
                    </a:p>
                  </a:txBody>
                  <a:tcPr marL="6350" marR="6350" marT="6350" marB="0" anchor="ctr">
                    <a:solidFill>
                      <a:schemeClr val="accent1">
                        <a:lumMod val="20000"/>
                        <a:lumOff val="80000"/>
                      </a:schemeClr>
                    </a:solidFill>
                  </a:tcPr>
                </a:tc>
                <a:tc>
                  <a:txBody>
                    <a:bodyPr/>
                    <a:lstStyle/>
                    <a:p>
                      <a:pPr algn="ctr" fontAlgn="ctr"/>
                      <a:r>
                        <a:rPr lang="en-US" sz="1400" b="1" i="0" u="none" strike="noStrike" dirty="0">
                          <a:solidFill>
                            <a:srgbClr val="0000CC"/>
                          </a:solidFill>
                          <a:latin typeface="Calibri" pitchFamily="34" charset="0"/>
                          <a:cs typeface="Calibri" pitchFamily="34" charset="0"/>
                        </a:rPr>
                        <a:t>291.6</a:t>
                      </a:r>
                    </a:p>
                  </a:txBody>
                  <a:tcPr marL="6350" marR="6350" marT="6350" marB="0" anchor="ctr">
                    <a:solidFill>
                      <a:schemeClr val="accent1">
                        <a:lumMod val="20000"/>
                        <a:lumOff val="80000"/>
                      </a:schemeClr>
                    </a:solidFill>
                  </a:tcPr>
                </a:tc>
                <a:tc>
                  <a:txBody>
                    <a:bodyPr/>
                    <a:lstStyle/>
                    <a:p>
                      <a:pPr algn="ctr" fontAlgn="ctr"/>
                      <a:r>
                        <a:rPr lang="en-US" sz="1400" b="1" i="0" u="none" strike="noStrike" dirty="0">
                          <a:solidFill>
                            <a:srgbClr val="0000CC"/>
                          </a:solidFill>
                          <a:latin typeface="Calibri" pitchFamily="34" charset="0"/>
                          <a:cs typeface="Calibri" pitchFamily="34" charset="0"/>
                        </a:rPr>
                        <a:t>302.5</a:t>
                      </a:r>
                    </a:p>
                  </a:txBody>
                  <a:tcPr marL="6350" marR="6350" marT="6350" marB="0" anchor="ctr">
                    <a:solidFill>
                      <a:schemeClr val="accent1">
                        <a:lumMod val="20000"/>
                        <a:lumOff val="80000"/>
                      </a:schemeClr>
                    </a:solid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4309" y="0"/>
            <a:ext cx="5953166" cy="1447121"/>
            <a:chOff x="754309" y="0"/>
            <a:chExt cx="5953166" cy="1447121"/>
          </a:xfrm>
        </p:grpSpPr>
        <p:pic>
          <p:nvPicPr>
            <p:cNvPr id="3" name="Picture 2" descr="A picture containing logo&#10;&#10;Description automatically generated">
              <a:extLst>
                <a:ext uri="{FF2B5EF4-FFF2-40B4-BE49-F238E27FC236}">
                  <a16:creationId xmlns:a16="http://schemas.microsoft.com/office/drawing/2014/main" id="{5D767557-2254-4ECF-BA61-021856DF9106}"/>
                </a:ext>
              </a:extLst>
            </p:cNvPr>
            <p:cNvPicPr>
              <a:picLocks noChangeAspect="1"/>
            </p:cNvPicPr>
            <p:nvPr/>
          </p:nvPicPr>
          <p:blipFill>
            <a:blip r:embed="rId2"/>
            <a:stretch>
              <a:fillRect/>
            </a:stretch>
          </p:blipFill>
          <p:spPr>
            <a:xfrm>
              <a:off x="754309" y="179683"/>
              <a:ext cx="1267438" cy="1267438"/>
            </a:xfrm>
            <a:prstGeom prst="rect">
              <a:avLst/>
            </a:prstGeom>
          </p:spPr>
        </p:pic>
        <p:pic>
          <p:nvPicPr>
            <p:cNvPr id="4" name="Picture 3" descr="Logo, company name&#10;&#10;Description automatically generated">
              <a:extLst>
                <a:ext uri="{FF2B5EF4-FFF2-40B4-BE49-F238E27FC236}">
                  <a16:creationId xmlns:a16="http://schemas.microsoft.com/office/drawing/2014/main" id="{5AD1EE46-C9A5-48C4-9EDF-19BD304F4571}"/>
                </a:ext>
              </a:extLst>
            </p:cNvPr>
            <p:cNvPicPr>
              <a:picLocks noChangeAspect="1"/>
            </p:cNvPicPr>
            <p:nvPr/>
          </p:nvPicPr>
          <p:blipFill>
            <a:blip r:embed="rId3"/>
            <a:stretch>
              <a:fillRect/>
            </a:stretch>
          </p:blipFill>
          <p:spPr>
            <a:xfrm>
              <a:off x="5662569" y="0"/>
              <a:ext cx="1044906" cy="1153186"/>
            </a:xfrm>
            <a:prstGeom prst="rect">
              <a:avLst/>
            </a:prstGeom>
          </p:spPr>
        </p:pic>
      </p:grpSp>
      <p:sp>
        <p:nvSpPr>
          <p:cNvPr id="5" name="Rectangle 4"/>
          <p:cNvSpPr/>
          <p:nvPr/>
        </p:nvSpPr>
        <p:spPr>
          <a:xfrm>
            <a:off x="4799718" y="1247066"/>
            <a:ext cx="7248848" cy="4339650"/>
          </a:xfrm>
          <a:prstGeom prst="rect">
            <a:avLst/>
          </a:prstGeom>
        </p:spPr>
        <p:txBody>
          <a:bodyPr wrap="square">
            <a:spAutoFit/>
          </a:bodyPr>
          <a:lstStyle/>
          <a:p>
            <a:pPr algn="ctr" fontAlgn="base">
              <a:spcBef>
                <a:spcPct val="0"/>
              </a:spcBef>
              <a:spcAft>
                <a:spcPct val="0"/>
              </a:spcAft>
            </a:pPr>
            <a:r>
              <a:rPr lang="en-US" altLang="ja-JP" sz="2400" b="1" dirty="0" err="1">
                <a:solidFill>
                  <a:srgbClr val="0468B1"/>
                </a:solidFill>
                <a:latin typeface="Calibri" pitchFamily="34" charset="0"/>
                <a:ea typeface="MS Mincho" pitchFamily="49" charset="-128"/>
                <a:cs typeface="Calibri" pitchFamily="34" charset="0"/>
              </a:rPr>
              <a:t>Просторна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расподела</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норми</a:t>
            </a:r>
            <a:r>
              <a:rPr lang="en-US" altLang="ja-JP" sz="2400" b="1" dirty="0">
                <a:solidFill>
                  <a:srgbClr val="0468B1"/>
                </a:solidFill>
                <a:latin typeface="Calibri" pitchFamily="34" charset="0"/>
                <a:ea typeface="MS Mincho" pitchFamily="49" charset="-128"/>
                <a:cs typeface="Calibri" pitchFamily="34" charset="0"/>
              </a:rPr>
              <a:t> </a:t>
            </a:r>
            <a:r>
              <a:rPr lang="en-US" altLang="ja-JP" sz="2400" b="1" dirty="0" err="1">
                <a:solidFill>
                  <a:srgbClr val="0468B1"/>
                </a:solidFill>
                <a:latin typeface="Calibri" pitchFamily="34" charset="0"/>
                <a:ea typeface="MS Mincho" pitchFamily="49" charset="-128"/>
                <a:cs typeface="Calibri" pitchFamily="34" charset="0"/>
              </a:rPr>
              <a:t>наводњавања</a:t>
            </a:r>
            <a:r>
              <a:rPr lang="en-US" sz="2400" b="1" dirty="0" err="1">
                <a:solidFill>
                  <a:srgbClr val="0468B1"/>
                </a:solidFill>
                <a:latin typeface="Calibri" pitchFamily="34" charset="0"/>
                <a:ea typeface="Times New Roman" pitchFamily="18" charset="0"/>
                <a:cs typeface="Calibri" pitchFamily="34" charset="0"/>
              </a:rPr>
              <a:t>за</a:t>
            </a:r>
            <a:r>
              <a:rPr lang="en-US" sz="2400" b="1" dirty="0">
                <a:solidFill>
                  <a:srgbClr val="0468B1"/>
                </a:solidFill>
                <a:latin typeface="Calibri" pitchFamily="34" charset="0"/>
                <a:ea typeface="Times New Roman" pitchFamily="18" charset="0"/>
                <a:cs typeface="Calibri" pitchFamily="34" charset="0"/>
              </a:rPr>
              <a:t> </a:t>
            </a:r>
            <a:r>
              <a:rPr lang="en-US" sz="2400" b="1" dirty="0" err="1">
                <a:solidFill>
                  <a:srgbClr val="0468B1"/>
                </a:solidFill>
                <a:latin typeface="Calibri" pitchFamily="34" charset="0"/>
                <a:ea typeface="Times New Roman" pitchFamily="18" charset="0"/>
                <a:cs typeface="Calibri" pitchFamily="34" charset="0"/>
              </a:rPr>
              <a:t>период</a:t>
            </a:r>
            <a:r>
              <a:rPr lang="en-US" sz="2400" b="1" dirty="0">
                <a:solidFill>
                  <a:srgbClr val="0468B1"/>
                </a:solidFill>
                <a:latin typeface="Calibri" pitchFamily="34" charset="0"/>
                <a:ea typeface="Times New Roman" pitchFamily="18" charset="0"/>
                <a:cs typeface="Calibri" pitchFamily="34" charset="0"/>
              </a:rPr>
              <a:t> 2000-2019. </a:t>
            </a:r>
            <a:r>
              <a:rPr lang="en-US" sz="2400" b="1" dirty="0" err="1">
                <a:solidFill>
                  <a:srgbClr val="0468B1"/>
                </a:solidFill>
                <a:latin typeface="Calibri" pitchFamily="34" charset="0"/>
                <a:ea typeface="Times New Roman" pitchFamily="18" charset="0"/>
                <a:cs typeface="Calibri" pitchFamily="34" charset="0"/>
              </a:rPr>
              <a:t>године</a:t>
            </a:r>
            <a:endParaRPr lang="sr-Latn-RS" sz="2400" b="1" dirty="0">
              <a:solidFill>
                <a:srgbClr val="0468B1"/>
              </a:solidFill>
              <a:latin typeface="Calibri" pitchFamily="34" charset="0"/>
              <a:ea typeface="Times New Roman" pitchFamily="18" charset="0"/>
              <a:cs typeface="Calibri" pitchFamily="34" charset="0"/>
            </a:endParaRPr>
          </a:p>
          <a:p>
            <a:pPr algn="just" fontAlgn="base">
              <a:spcBef>
                <a:spcPct val="0"/>
              </a:spcBef>
              <a:spcAft>
                <a:spcPct val="0"/>
              </a:spcAft>
            </a:pPr>
            <a:endParaRPr lang="sr-Cyrl-RS" sz="2400" b="1" dirty="0">
              <a:solidFill>
                <a:srgbClr val="0468B1"/>
              </a:solidFill>
              <a:latin typeface="Calibri" pitchFamily="34" charset="0"/>
              <a:ea typeface="Times New Roman" pitchFamily="18" charset="0"/>
              <a:cs typeface="Calibri" pitchFamily="34" charset="0"/>
            </a:endParaRPr>
          </a:p>
          <a:p>
            <a:pPr algn="just" fontAlgn="base">
              <a:spcBef>
                <a:spcPct val="0"/>
              </a:spcBef>
              <a:spcAft>
                <a:spcPct val="0"/>
              </a:spcAft>
            </a:pPr>
            <a:r>
              <a:rPr lang="sr-Cyrl-RS" sz="2400" b="1" dirty="0">
                <a:solidFill>
                  <a:srgbClr val="0468B1"/>
                </a:solidFill>
                <a:latin typeface="Calibri" pitchFamily="34" charset="0"/>
                <a:ea typeface="Times New Roman" pitchFamily="18" charset="0"/>
                <a:cs typeface="Calibri" pitchFamily="34" charset="0"/>
              </a:rPr>
              <a:t>Највеће потребе у Јабланичком, најмање Пиротски округ.</a:t>
            </a:r>
          </a:p>
          <a:p>
            <a:pPr algn="just" fontAlgn="base">
              <a:spcBef>
                <a:spcPct val="0"/>
              </a:spcBef>
              <a:spcAft>
                <a:spcPct val="0"/>
              </a:spcAft>
            </a:pPr>
            <a:endParaRPr lang="sr-Cyrl-RS" sz="2400" b="1" dirty="0">
              <a:solidFill>
                <a:srgbClr val="0468B1"/>
              </a:solidFill>
              <a:latin typeface="Calibri" pitchFamily="34" charset="0"/>
              <a:ea typeface="Times New Roman" pitchFamily="18" charset="0"/>
              <a:cs typeface="Calibri" pitchFamily="34" charset="0"/>
            </a:endParaRPr>
          </a:p>
          <a:p>
            <a:pPr algn="just" fontAlgn="base">
              <a:spcBef>
                <a:spcPct val="0"/>
              </a:spcBef>
              <a:spcAft>
                <a:spcPct val="0"/>
              </a:spcAft>
            </a:pPr>
            <a:r>
              <a:rPr lang="sr-Cyrl-RS" sz="1600" b="1" dirty="0">
                <a:solidFill>
                  <a:srgbClr val="7030A0"/>
                </a:solidFill>
                <a:latin typeface="Calibri" pitchFamily="34" charset="0"/>
                <a:ea typeface="Times New Roman" pitchFamily="18" charset="0"/>
                <a:cs typeface="Calibri" pitchFamily="34" charset="0"/>
              </a:rPr>
              <a:t>Резултати су у сагласности са подацима приказаним у Стратегији управљања водама на територији Р. Србије до 2034. године </a:t>
            </a:r>
          </a:p>
          <a:p>
            <a:pPr algn="just" fontAlgn="base">
              <a:spcBef>
                <a:spcPct val="0"/>
              </a:spcBef>
              <a:spcAft>
                <a:spcPct val="0"/>
              </a:spcAft>
            </a:pPr>
            <a:r>
              <a:rPr lang="sr-Cyrl-RS" sz="1600" b="1" dirty="0">
                <a:solidFill>
                  <a:srgbClr val="7030A0"/>
                </a:solidFill>
                <a:latin typeface="Calibri" pitchFamily="34" charset="0"/>
                <a:ea typeface="Times New Roman" pitchFamily="18" charset="0"/>
                <a:cs typeface="Calibri" pitchFamily="34" charset="0"/>
              </a:rPr>
              <a:t>Нема података о расположивим количинама воде (водни ресурси) и количинама захваћене воде за наводњавање </a:t>
            </a:r>
            <a:endParaRPr lang="sr-Latn-RS" sz="1600" b="1" dirty="0">
              <a:solidFill>
                <a:srgbClr val="7030A0"/>
              </a:solidFill>
              <a:latin typeface="Calibri" pitchFamily="34" charset="0"/>
              <a:ea typeface="Times New Roman" pitchFamily="18" charset="0"/>
              <a:cs typeface="Calibri" pitchFamily="34" charset="0"/>
            </a:endParaRPr>
          </a:p>
          <a:p>
            <a:pPr algn="just" fontAlgn="base">
              <a:spcBef>
                <a:spcPct val="0"/>
              </a:spcBef>
              <a:spcAft>
                <a:spcPct val="0"/>
              </a:spcAft>
            </a:pPr>
            <a:endParaRPr lang="sr-Latn-RS" sz="2400" b="1" dirty="0">
              <a:solidFill>
                <a:srgbClr val="0468B1"/>
              </a:solidFill>
              <a:latin typeface="Calibri" pitchFamily="34" charset="0"/>
              <a:ea typeface="Times New Roman" pitchFamily="18" charset="0"/>
              <a:cs typeface="Calibri" pitchFamily="34" charset="0"/>
            </a:endParaRPr>
          </a:p>
          <a:p>
            <a:pPr algn="just" fontAlgn="base">
              <a:spcBef>
                <a:spcPct val="0"/>
              </a:spcBef>
              <a:spcAft>
                <a:spcPct val="0"/>
              </a:spcAft>
            </a:pPr>
            <a:endParaRPr lang="en-US" sz="2400" b="1" dirty="0" err="1">
              <a:solidFill>
                <a:srgbClr val="0468B1"/>
              </a:solidFill>
              <a:latin typeface="Calibri" pitchFamily="34" charset="0"/>
              <a:ea typeface="Times New Roman" pitchFamily="18" charset="0"/>
              <a:cs typeface="Calibri" pitchFamily="34" charset="0"/>
            </a:endParaRPr>
          </a:p>
          <a:p>
            <a:pPr lvl="0" fontAlgn="base">
              <a:spcBef>
                <a:spcPct val="0"/>
              </a:spcBef>
              <a:spcAft>
                <a:spcPct val="0"/>
              </a:spcAft>
            </a:pPr>
            <a:endParaRPr lang="en-US" altLang="ja-JP" sz="2000" dirty="0">
              <a:solidFill>
                <a:srgbClr val="7030A0"/>
              </a:solidFill>
              <a:latin typeface="Calibri" pitchFamily="34" charset="0"/>
              <a:cs typeface="Calibri" pitchFamily="34" charset="0"/>
            </a:endParaRPr>
          </a:p>
        </p:txBody>
      </p:sp>
      <p:grpSp>
        <p:nvGrpSpPr>
          <p:cNvPr id="16" name="Group 15"/>
          <p:cNvGrpSpPr/>
          <p:nvPr/>
        </p:nvGrpSpPr>
        <p:grpSpPr>
          <a:xfrm>
            <a:off x="227718" y="1247066"/>
            <a:ext cx="4572000" cy="5486400"/>
            <a:chOff x="590737" y="1247066"/>
            <a:chExt cx="4572000" cy="5486400"/>
          </a:xfrm>
        </p:grpSpPr>
        <p:pic>
          <p:nvPicPr>
            <p:cNvPr id="7" name="Picture 6" descr="D:\Svi Podaci\Korisnik\Desktop\NAP PROJEKAT FAZA 2\Izveštaj_cc\NIR_final.jpg"/>
            <p:cNvPicPr/>
            <p:nvPr/>
          </p:nvPicPr>
          <p:blipFill>
            <a:blip r:embed="rId4" cstate="print"/>
            <a:srcRect/>
            <a:stretch>
              <a:fillRect/>
            </a:stretch>
          </p:blipFill>
          <p:spPr bwMode="auto">
            <a:xfrm>
              <a:off x="590737" y="1247066"/>
              <a:ext cx="4572000" cy="5486400"/>
            </a:xfrm>
            <a:prstGeom prst="rect">
              <a:avLst/>
            </a:prstGeom>
            <a:noFill/>
            <a:ln w="9525">
              <a:noFill/>
              <a:miter lim="800000"/>
              <a:headEnd/>
              <a:tailEnd/>
            </a:ln>
          </p:spPr>
        </p:pic>
        <p:sp>
          <p:nvSpPr>
            <p:cNvPr id="8" name="Oval 7"/>
            <p:cNvSpPr/>
            <p:nvPr/>
          </p:nvSpPr>
          <p:spPr>
            <a:xfrm>
              <a:off x="3520888" y="4337050"/>
              <a:ext cx="1622577" cy="165971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4065006" y="2252432"/>
              <a:ext cx="0" cy="216566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150424" y="1729212"/>
              <a:ext cx="1503937" cy="523220"/>
            </a:xfrm>
            <a:prstGeom prst="rect">
              <a:avLst/>
            </a:prstGeom>
            <a:noFill/>
          </p:spPr>
          <p:txBody>
            <a:bodyPr wrap="none" rtlCol="0">
              <a:spAutoFit/>
            </a:bodyPr>
            <a:lstStyle/>
            <a:p>
              <a:pPr algn="ctr"/>
              <a:r>
                <a:rPr lang="sr-Cyrl-RS" sz="1400" b="1" dirty="0">
                  <a:solidFill>
                    <a:srgbClr val="FF0000"/>
                  </a:solidFill>
                  <a:latin typeface="Calibri" pitchFamily="34" charset="0"/>
                  <a:cs typeface="Calibri" pitchFamily="34" charset="0"/>
                </a:rPr>
                <a:t>2000 -3142 </a:t>
              </a:r>
              <a:r>
                <a:rPr lang="sr-Latn-RS" sz="1400" b="1" dirty="0">
                  <a:solidFill>
                    <a:srgbClr val="FF0000"/>
                  </a:solidFill>
                  <a:latin typeface="Calibri" pitchFamily="34" charset="0"/>
                  <a:cs typeface="Calibri" pitchFamily="34" charset="0"/>
                </a:rPr>
                <a:t>m</a:t>
              </a:r>
              <a:r>
                <a:rPr lang="sr-Latn-RS" sz="1400" b="1" baseline="30000" dirty="0">
                  <a:solidFill>
                    <a:srgbClr val="FF0000"/>
                  </a:solidFill>
                  <a:latin typeface="Calibri" pitchFamily="34" charset="0"/>
                  <a:cs typeface="Calibri" pitchFamily="34" charset="0"/>
                </a:rPr>
                <a:t>3</a:t>
              </a:r>
              <a:r>
                <a:rPr lang="sr-Latn-RS" sz="1400" b="1" dirty="0">
                  <a:solidFill>
                    <a:srgbClr val="FF0000"/>
                  </a:solidFill>
                  <a:latin typeface="Calibri" pitchFamily="34" charset="0"/>
                  <a:cs typeface="Calibri" pitchFamily="34" charset="0"/>
                </a:rPr>
                <a:t>/ha</a:t>
              </a:r>
            </a:p>
            <a:p>
              <a:pPr algn="ctr"/>
              <a:r>
                <a:rPr lang="sr-Latn-RS" sz="1400" b="1" dirty="0">
                  <a:solidFill>
                    <a:srgbClr val="FF0000"/>
                  </a:solidFill>
                  <a:latin typeface="Calibri" pitchFamily="34" charset="0"/>
                  <a:cs typeface="Calibri" pitchFamily="34" charset="0"/>
                </a:rPr>
                <a:t>200-315 mm</a:t>
              </a:r>
              <a:endParaRPr lang="en-US" sz="1400" b="1" dirty="0">
                <a:solidFill>
                  <a:srgbClr val="FF0000"/>
                </a:solidFill>
                <a:latin typeface="Calibri" pitchFamily="34" charset="0"/>
                <a:cs typeface="Calibri" pitchFamily="34" charset="0"/>
              </a:endParaRPr>
            </a:p>
          </p:txBody>
        </p:sp>
      </p:grpSp>
    </p:spTree>
  </p:cSld>
  <p:clrMapOvr>
    <a:masterClrMapping/>
  </p:clrMapOvr>
</p:sld>
</file>

<file path=ppt/theme/theme1.xml><?xml version="1.0" encoding="utf-8"?>
<a:theme xmlns:a="http://schemas.openxmlformats.org/drawingml/2006/main" name="Custom Design">
  <a:themeElements>
    <a:clrScheme name="UNDP">
      <a:dk1>
        <a:srgbClr val="0468B1"/>
      </a:dk1>
      <a:lt1>
        <a:srgbClr val="FFFFFF"/>
      </a:lt1>
      <a:dk2>
        <a:srgbClr val="44546A"/>
      </a:dk2>
      <a:lt2>
        <a:srgbClr val="E7E6E6"/>
      </a:lt2>
      <a:accent1>
        <a:srgbClr val="0468B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humbnail xmlns="d6d9d182-1b51-4d13-91b7-4a83422f327c">
      <Url xsi:nil="true"/>
      <Description xsi:nil="true"/>
    </Thumbnail>
    <_x0023_ xmlns="d6d9d182-1b51-4d13-91b7-4a83422f327c" xsi:nil="true"/>
    <_dlc_DocId xmlns="059678d3-0933-4798-85ce-4e8030ba05bc">UNITPB-486-54015</_dlc_DocId>
    <_dlc_DocIdUrl xmlns="059678d3-0933-4798-85ce-4e8030ba05bc">
      <Url>https://intranet.undp.org/unit/pb/communicate/_layouts/15/DocIdRedir.aspx?ID=UNITPB-486-54015</Url>
      <Description>UNITPB-486-54015</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4981E8A26D6C246AE44E9FDAFE54C35" ma:contentTypeVersion="2" ma:contentTypeDescription="Create a new document." ma:contentTypeScope="" ma:versionID="2bafee30312a17e35afbe94b7810dbe1">
  <xsd:schema xmlns:xsd="http://www.w3.org/2001/XMLSchema" xmlns:xs="http://www.w3.org/2001/XMLSchema" xmlns:p="http://schemas.microsoft.com/office/2006/metadata/properties" xmlns:ns2="059678d3-0933-4798-85ce-4e8030ba05bc" xmlns:ns3="d6d9d182-1b51-4d13-91b7-4a83422f327c" targetNamespace="http://schemas.microsoft.com/office/2006/metadata/properties" ma:root="true" ma:fieldsID="9e25fca6862e2cb423d20a055f158612" ns2:_="" ns3:_="">
    <xsd:import namespace="059678d3-0933-4798-85ce-4e8030ba05bc"/>
    <xsd:import namespace="d6d9d182-1b51-4d13-91b7-4a83422f327c"/>
    <xsd:element name="properties">
      <xsd:complexType>
        <xsd:sequence>
          <xsd:element name="documentManagement">
            <xsd:complexType>
              <xsd:all>
                <xsd:element ref="ns2:_dlc_DocId" minOccurs="0"/>
                <xsd:element ref="ns2:_dlc_DocIdUrl" minOccurs="0"/>
                <xsd:element ref="ns2:_dlc_DocIdPersistId" minOccurs="0"/>
                <xsd:element ref="ns3:Thumbnail" minOccurs="0"/>
                <xsd:element ref="ns3:_x0023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9678d3-0933-4798-85ce-4e8030ba05b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6d9d182-1b51-4d13-91b7-4a83422f327c" elementFormDefault="qualified">
    <xsd:import namespace="http://schemas.microsoft.com/office/2006/documentManagement/types"/>
    <xsd:import namespace="http://schemas.microsoft.com/office/infopath/2007/PartnerControls"/>
    <xsd:element name="Thumbnail" ma:index="11"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_x0023_" ma:index="12" nillable="true" ma:displayName="#" ma:internalName="_x0023_">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741DC0A-1DCC-4F03-AFCC-17E26D6995C9}">
  <ds:schemaRefs>
    <ds:schemaRef ds:uri="http://schemas.microsoft.com/sharepoint/v3/contenttype/forms"/>
  </ds:schemaRefs>
</ds:datastoreItem>
</file>

<file path=customXml/itemProps2.xml><?xml version="1.0" encoding="utf-8"?>
<ds:datastoreItem xmlns:ds="http://schemas.openxmlformats.org/officeDocument/2006/customXml" ds:itemID="{41504553-3E3C-4767-9D24-7D5707FBF882}">
  <ds:schemaRefs>
    <ds:schemaRef ds:uri="http://purl.org/dc/terms/"/>
    <ds:schemaRef ds:uri="http://schemas.microsoft.com/office/infopath/2007/PartnerControls"/>
    <ds:schemaRef ds:uri="http://schemas.microsoft.com/office/2006/metadata/properties"/>
    <ds:schemaRef ds:uri="d6d9d182-1b51-4d13-91b7-4a83422f327c"/>
    <ds:schemaRef ds:uri="http://www.w3.org/XML/1998/namespace"/>
    <ds:schemaRef ds:uri="http://purl.org/dc/elements/1.1/"/>
    <ds:schemaRef ds:uri="http://schemas.microsoft.com/office/2006/documentManagement/types"/>
    <ds:schemaRef ds:uri="http://schemas.openxmlformats.org/package/2006/metadata/core-properties"/>
    <ds:schemaRef ds:uri="059678d3-0933-4798-85ce-4e8030ba05bc"/>
    <ds:schemaRef ds:uri="http://purl.org/dc/dcmitype/"/>
  </ds:schemaRefs>
</ds:datastoreItem>
</file>

<file path=customXml/itemProps3.xml><?xml version="1.0" encoding="utf-8"?>
<ds:datastoreItem xmlns:ds="http://schemas.openxmlformats.org/officeDocument/2006/customXml" ds:itemID="{90F3DEA2-9199-4D75-AE55-25BE911D27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9678d3-0933-4798-85ce-4e8030ba05bc"/>
    <ds:schemaRef ds:uri="d6d9d182-1b51-4d13-91b7-4a83422f32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298140E-C229-4DEF-9022-DBD93A78311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4580</TotalTime>
  <Words>2925</Words>
  <Application>Microsoft Office PowerPoint</Application>
  <PresentationFormat>Widescreen</PresentationFormat>
  <Paragraphs>747</Paragraphs>
  <Slides>24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Custom Design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NAP radionica i sastanak Radne grupe projekta</dc:title>
  <dc:creator>Miroslav Tadic</dc:creator>
  <cp:lastModifiedBy>Zorica Rankovic-Vasic</cp:lastModifiedBy>
  <cp:revision>297</cp:revision>
  <dcterms:created xsi:type="dcterms:W3CDTF">2020-11-11T14:18:44Z</dcterms:created>
  <dcterms:modified xsi:type="dcterms:W3CDTF">2021-11-16T22:06:24Z</dcterms:modified>
</cp:coreProperties>
</file>