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5"/>
  </p:sldMasterIdLst>
  <p:notesMasterIdLst>
    <p:notesMasterId r:id="rId31"/>
  </p:notesMasterIdLst>
  <p:handoutMasterIdLst>
    <p:handoutMasterId r:id="rId32"/>
  </p:handoutMasterIdLst>
  <p:sldIdLst>
    <p:sldId id="259" r:id="rId6"/>
    <p:sldId id="435" r:id="rId7"/>
    <p:sldId id="459" r:id="rId8"/>
    <p:sldId id="485" r:id="rId9"/>
    <p:sldId id="460" r:id="rId10"/>
    <p:sldId id="483" r:id="rId11"/>
    <p:sldId id="462" r:id="rId12"/>
    <p:sldId id="463" r:id="rId13"/>
    <p:sldId id="464" r:id="rId14"/>
    <p:sldId id="465" r:id="rId15"/>
    <p:sldId id="467" r:id="rId16"/>
    <p:sldId id="468" r:id="rId17"/>
    <p:sldId id="469" r:id="rId18"/>
    <p:sldId id="470" r:id="rId19"/>
    <p:sldId id="471" r:id="rId20"/>
    <p:sldId id="472" r:id="rId21"/>
    <p:sldId id="473" r:id="rId22"/>
    <p:sldId id="474" r:id="rId23"/>
    <p:sldId id="475" r:id="rId24"/>
    <p:sldId id="487" r:id="rId25"/>
    <p:sldId id="477" r:id="rId26"/>
    <p:sldId id="478" r:id="rId27"/>
    <p:sldId id="479" r:id="rId28"/>
    <p:sldId id="480" r:id="rId29"/>
    <p:sldId id="48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9900"/>
    <a:srgbClr val="9900FF"/>
    <a:srgbClr val="034E85"/>
    <a:srgbClr val="0468B1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4249" autoAdjust="0"/>
  </p:normalViewPr>
  <p:slideViewPr>
    <p:cSldViewPr snapToGrid="0" snapToObjects="1">
      <p:cViewPr varScale="1">
        <p:scale>
          <a:sx n="60" d="100"/>
          <a:sy n="60" d="100"/>
        </p:scale>
        <p:origin x="74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Cyrl-RS" dirty="0"/>
              <a:t>У</a:t>
            </a:r>
            <a:r>
              <a:rPr lang="sr-Cyrl-RS" baseline="0" dirty="0"/>
              <a:t> 1000 грла</a:t>
            </a:r>
            <a:endParaRPr lang="en-US" dirty="0"/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EA-48ED-B307-5527D5186163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Број говеда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896</c:v>
                </c:pt>
                <c:pt idx="1">
                  <c:v>893</c:v>
                </c:pt>
                <c:pt idx="2">
                  <c:v>898</c:v>
                </c:pt>
                <c:pt idx="3">
                  <c:v>878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EA-48ED-B307-5527D5186163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Број оваца и коза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Sheet1!$C$3:$C$5</c:f>
              <c:numCache>
                <c:formatCode>General</c:formatCode>
                <c:ptCount val="3"/>
                <c:pt idx="0">
                  <c:v>1665</c:v>
                </c:pt>
                <c:pt idx="1">
                  <c:v>1704</c:v>
                </c:pt>
                <c:pt idx="2">
                  <c:v>1712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EA-48ED-B307-5527D5186163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Број свиња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Sheet1!$D$3:$D$5</c:f>
              <c:numCache>
                <c:formatCode>General</c:formatCode>
                <c:ptCount val="3"/>
                <c:pt idx="0">
                  <c:v>3021</c:v>
                </c:pt>
                <c:pt idx="1">
                  <c:v>2911</c:v>
                </c:pt>
                <c:pt idx="2">
                  <c:v>2782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CEA-48ED-B307-5527D5186163}"/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Број живине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16134</c:v>
                </c:pt>
                <c:pt idx="1">
                  <c:v>16242</c:v>
                </c:pt>
                <c:pt idx="2">
                  <c:v>16338</c:v>
                </c:pt>
                <c:pt idx="3">
                  <c:v>16232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CEA-48ED-B307-5527D5186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041152"/>
        <c:axId val="129042688"/>
      </c:lineChart>
      <c:catAx>
        <c:axId val="12904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9042688"/>
        <c:crosses val="autoZero"/>
        <c:auto val="1"/>
        <c:lblAlgn val="ctr"/>
        <c:lblOffset val="100"/>
        <c:noMultiLvlLbl val="0"/>
      </c:catAx>
      <c:valAx>
        <c:axId val="1290426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9041152"/>
        <c:crosses val="autoZero"/>
        <c:crossBetween val="between"/>
      </c:valAx>
    </c:plotArea>
    <c:legend>
      <c:legendPos val="b"/>
      <c:legendEntry>
        <c:idx val="0"/>
        <c:delete val="1"/>
      </c:legendEntry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Cyrl-RS" dirty="0">
                <a:latin typeface="Arial" pitchFamily="34" charset="0"/>
                <a:cs typeface="Arial" pitchFamily="34" charset="0"/>
              </a:rPr>
              <a:t>Просечне вредности </a:t>
            </a:r>
            <a:r>
              <a:rPr lang="sr-Latn-RS" dirty="0">
                <a:latin typeface="Arial" pitchFamily="34" charset="0"/>
                <a:cs typeface="Arial" pitchFamily="34" charset="0"/>
              </a:rPr>
              <a:t>THI</a:t>
            </a:r>
            <a:endParaRPr lang="en-US" dirty="0">
              <a:latin typeface="Arial" pitchFamily="34" charset="0"/>
              <a:cs typeface="Arial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1729891285418694E-2"/>
          <c:y val="0.21421821413708603"/>
          <c:w val="0.93879615944805261"/>
          <c:h val="0.68203030144986909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THI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72.099999999999994</c:v>
                </c:pt>
                <c:pt idx="1">
                  <c:v>72.5</c:v>
                </c:pt>
                <c:pt idx="2">
                  <c:v>69.5</c:v>
                </c:pt>
                <c:pt idx="3">
                  <c:v>71.900000000000006</c:v>
                </c:pt>
                <c:pt idx="4">
                  <c:v>73.099999999999994</c:v>
                </c:pt>
                <c:pt idx="5">
                  <c:v>71.2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EB-4A7D-8262-C5155059A4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3086336"/>
        <c:axId val="163087872"/>
      </c:lineChart>
      <c:catAx>
        <c:axId val="16308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3087872"/>
        <c:crosses val="autoZero"/>
        <c:auto val="1"/>
        <c:lblAlgn val="ctr"/>
        <c:lblOffset val="100"/>
        <c:noMultiLvlLbl val="0"/>
      </c:catAx>
      <c:valAx>
        <c:axId val="163087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3086336"/>
        <c:crosses val="autoZero"/>
        <c:crossBetween val="between"/>
      </c:valAx>
    </c:plotArea>
    <c:legend>
      <c:legendPos val="t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2060"/>
                        </a:solidFill>
                      </a:rPr>
                      <a:t>THI&lt;72
44%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FF7-40FA-AB91-F7BDF96B8A1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2060"/>
                        </a:solidFill>
                      </a:rPr>
                      <a:t>THI&gt;72
56%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FF7-40FA-AB91-F7BDF96B8A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THI&lt;72</c:v>
                </c:pt>
                <c:pt idx="1">
                  <c:v>THI&gt;72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44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F7-40FA-AB91-F7BDF96B8A1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мај</c:v>
                </c:pt>
                <c:pt idx="1">
                  <c:v>јун</c:v>
                </c:pt>
                <c:pt idx="2">
                  <c:v>јул</c:v>
                </c:pt>
                <c:pt idx="3">
                  <c:v>август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</c:v>
                </c:pt>
                <c:pt idx="1">
                  <c:v>74</c:v>
                </c:pt>
                <c:pt idx="2">
                  <c:v>76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0-4B7B-BB58-FA9D0CB8CD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7052288"/>
        <c:axId val="157070848"/>
      </c:barChart>
      <c:catAx>
        <c:axId val="1570522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Cyrl-RS"/>
                  <a:t>Месец</a:t>
                </a:r>
              </a:p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070848"/>
        <c:crosses val="autoZero"/>
        <c:auto val="1"/>
        <c:lblAlgn val="ctr"/>
        <c:lblOffset val="100"/>
        <c:noMultiLvlLbl val="0"/>
      </c:catAx>
      <c:valAx>
        <c:axId val="15707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r-Cyrl-RS" sz="1600"/>
                  <a:t>Вредности </a:t>
                </a:r>
                <a:r>
                  <a:rPr lang="en-US" sz="1600"/>
                  <a:t>THI</a:t>
                </a:r>
                <a:endParaRPr lang="en-GB" sz="160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0522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r-Cyrl-RS" sz="2000" dirty="0">
                <a:latin typeface="+mn-lt"/>
                <a:cs typeface="Calibri" pitchFamily="34" charset="0"/>
              </a:rPr>
              <a:t>Просечне вредности </a:t>
            </a:r>
            <a:r>
              <a:rPr lang="en-US" sz="2000" dirty="0">
                <a:latin typeface="+mn-lt"/>
                <a:cs typeface="Calibri" pitchFamily="34" charset="0"/>
              </a:rPr>
              <a:t>THI</a:t>
            </a:r>
            <a:r>
              <a:rPr lang="sr-Cyrl-RS" sz="2000" dirty="0">
                <a:latin typeface="+mn-lt"/>
                <a:cs typeface="Calibri" pitchFamily="34" charset="0"/>
              </a:rPr>
              <a:t> и дневних губитака у производњи млека</a:t>
            </a:r>
            <a:endParaRPr lang="en-US" sz="2000" dirty="0">
              <a:latin typeface="+mn-lt"/>
              <a:cs typeface="Calibri" pitchFamily="34" charset="0"/>
            </a:endParaRPr>
          </a:p>
        </c:rich>
      </c:tx>
      <c:layout>
        <c:manualLayout>
          <c:xMode val="edge"/>
          <c:yMode val="edge"/>
          <c:x val="0.1775417713991389"/>
          <c:y val="2.12534758617802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903538257115779"/>
          <c:y val="0.10984749681597362"/>
          <c:w val="0.71866414846828164"/>
          <c:h val="0.76689908850707578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THI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72.099999999999994</c:v>
                </c:pt>
                <c:pt idx="1">
                  <c:v>72.5</c:v>
                </c:pt>
                <c:pt idx="2">
                  <c:v>69.5</c:v>
                </c:pt>
                <c:pt idx="3">
                  <c:v>71.900000000000006</c:v>
                </c:pt>
                <c:pt idx="4">
                  <c:v>73.099999999999994</c:v>
                </c:pt>
                <c:pt idx="5">
                  <c:v>71.2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1D-43EA-B333-33093756E7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Просечан дневни губитак у производњи (кг)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-0.30000000000000032</c:v>
                </c:pt>
                <c:pt idx="1">
                  <c:v>-0.2</c:v>
                </c:pt>
                <c:pt idx="2">
                  <c:v>-1.3</c:v>
                </c:pt>
                <c:pt idx="3">
                  <c:v>-0.4</c:v>
                </c:pt>
                <c:pt idx="4">
                  <c:v>-0.1</c:v>
                </c:pt>
                <c:pt idx="5">
                  <c:v>-0.8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1D-43EA-B333-33093756E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139712"/>
        <c:axId val="157141248"/>
      </c:lineChart>
      <c:catAx>
        <c:axId val="15713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7141248"/>
        <c:crosses val="autoZero"/>
        <c:auto val="1"/>
        <c:lblAlgn val="ctr"/>
        <c:lblOffset val="100"/>
        <c:noMultiLvlLbl val="0"/>
      </c:catAx>
      <c:valAx>
        <c:axId val="1571412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>
                    <a:latin typeface="+mn-lt"/>
                    <a:cs typeface="Calibri" pitchFamily="34" charset="0"/>
                  </a:defRPr>
                </a:pPr>
                <a:r>
                  <a:rPr lang="sr-Latn-RS" sz="1600">
                    <a:latin typeface="+mn-lt"/>
                    <a:cs typeface="Calibri" pitchFamily="34" charset="0"/>
                  </a:rPr>
                  <a:t>y-</a:t>
                </a:r>
                <a:r>
                  <a:rPr lang="sr-Cyrl-RS" sz="1600">
                    <a:latin typeface="+mn-lt"/>
                    <a:cs typeface="Calibri" pitchFamily="34" charset="0"/>
                  </a:rPr>
                  <a:t>вредности </a:t>
                </a:r>
                <a:r>
                  <a:rPr lang="en-US" sz="1600">
                    <a:latin typeface="+mn-lt"/>
                    <a:cs typeface="Calibri" pitchFamily="34" charset="0"/>
                  </a:rPr>
                  <a:t>THI</a:t>
                </a:r>
              </a:p>
              <a:p>
                <a:pPr>
                  <a:defRPr sz="1600">
                    <a:latin typeface="+mn-lt"/>
                    <a:cs typeface="Calibri" pitchFamily="34" charset="0"/>
                  </a:defRPr>
                </a:pPr>
                <a:r>
                  <a:rPr lang="sr-Latn-RS" sz="1600">
                    <a:latin typeface="+mn-lt"/>
                    <a:cs typeface="Calibri" pitchFamily="34" charset="0"/>
                  </a:rPr>
                  <a:t>x-</a:t>
                </a:r>
                <a:r>
                  <a:rPr lang="sr-Cyrl-RS" sz="1600">
                    <a:latin typeface="+mn-lt"/>
                    <a:cs typeface="Calibri" pitchFamily="34" charset="0"/>
                  </a:rPr>
                  <a:t>године</a:t>
                </a:r>
                <a:r>
                  <a:rPr lang="sr-Latn-RS" sz="1600">
                    <a:latin typeface="+mn-lt"/>
                    <a:cs typeface="Calibri" pitchFamily="34" charset="0"/>
                  </a:rPr>
                  <a:t> </a:t>
                </a:r>
                <a:r>
                  <a:rPr lang="sr-Cyrl-RS" sz="1600">
                    <a:latin typeface="+mn-lt"/>
                    <a:cs typeface="Calibri" pitchFamily="34" charset="0"/>
                  </a:rPr>
                  <a:t>истраживања</a:t>
                </a:r>
                <a:endParaRPr lang="en-US" sz="1600">
                  <a:latin typeface="+mn-lt"/>
                  <a:cs typeface="Calibri" pitchFamily="34" charset="0"/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+mn-lt"/>
              </a:defRPr>
            </a:pPr>
            <a:endParaRPr lang="en-US"/>
          </a:p>
        </c:txPr>
        <c:crossAx val="1571397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>
                <a:latin typeface="+mn-lt"/>
              </a:defRPr>
            </a:pPr>
            <a:endParaRPr lang="en-US"/>
          </a:p>
        </c:txPr>
      </c:dTable>
    </c:plotArea>
    <c:plotVisOnly val="1"/>
    <c:dispBlanksAs val="zero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ТХИ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2014-2020</c:v>
                </c:pt>
                <c:pt idx="1">
                  <c:v>2021-2040</c:v>
                </c:pt>
                <c:pt idx="2">
                  <c:v>2042-2060</c:v>
                </c:pt>
                <c:pt idx="3">
                  <c:v>2081-2100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72.099999999999994</c:v>
                </c:pt>
                <c:pt idx="1">
                  <c:v>74.400000000000006</c:v>
                </c:pt>
                <c:pt idx="2">
                  <c:v>75.8</c:v>
                </c:pt>
                <c:pt idx="3">
                  <c:v>79.400000000000006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C4-4F3D-9697-B079FB887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303168"/>
        <c:axId val="157304704"/>
      </c:lineChart>
      <c:catAx>
        <c:axId val="15730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7304704"/>
        <c:crosses val="autoZero"/>
        <c:auto val="1"/>
        <c:lblAlgn val="ctr"/>
        <c:lblOffset val="100"/>
        <c:noMultiLvlLbl val="0"/>
      </c:catAx>
      <c:valAx>
        <c:axId val="1573047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+mn-lt"/>
              </a:defRPr>
            </a:pPr>
            <a:endParaRPr lang="en-US"/>
          </a:p>
        </c:txPr>
        <c:crossAx val="1573031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+mn-lt"/>
              </a:defRPr>
            </a:pPr>
            <a:endParaRPr lang="en-US"/>
          </a:p>
        </c:txPr>
      </c:dTable>
    </c:plotArea>
    <c:plotVisOnly val="1"/>
    <c:dispBlanksAs val="zero"/>
    <c:showDLblsOverMax val="0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634AF-6505-4D62-A72A-47C71E692593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63472-0CEE-4D3C-ACEF-745735FE34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53B55-EA32-4AE7-A50F-593518A953F8}" type="datetimeFigureOut">
              <a:rPr lang="en-US" smtClean="0"/>
              <a:pPr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8BD89-A85C-4347-B103-27916069B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1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8BD89-A85C-4347-B103-27916069B0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1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8BD89-A85C-4347-B103-27916069B0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68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Istraživanjem su obuhvaćene obe dominantne rase goveda koje se koriste za proizvodnju mleka u Srbiji (simentalska i holštajn frizijska rasa);</a:t>
            </a: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Farme na kojima su postavljeni datalogeri obuhvataju i male (n&lt;20 grla), srednje (20&lt;n&lt;50 grla) i velike (n&gt;50 grla), kao i slobodan i vezan (tradicionalan) sistem držanja. </a:t>
            </a: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poznato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toplotni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veoma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utiče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ispoljavanje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proizvodnih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reproduktivnih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osobina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iniciranje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toplotnog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ključnu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ulogu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visoka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temperatura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vazduha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visoke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temperature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vazduha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toplotni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naročito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osetljiva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višom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visokom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proizvodnjom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Smanjenje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proizvodnje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odnosu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spoljašnju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temperaturu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vazduha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intervalu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3-10% pa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50%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uslovima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ekstremnih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temperatura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prelaze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40°C.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temperaturni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uticaj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više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naglašen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uslovima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objektu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smeštaj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vlažnost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vazduha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odgovarajuća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obzirom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termoregulatorni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mehanizmi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otežano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funkcionišu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uslovima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visoke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vlažnosti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izračunavanje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temperaturno-humidnog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indeksa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koristi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kombinovani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temperature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vlažnosti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vazduha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odnosu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utvrđene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vrednosti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zadvoljavajuću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procenu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potencijalnog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toplotnog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14F0A-B401-4B33-987B-52758BCA4477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14F0A-B401-4B33-987B-52758BCA447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13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A5B008-0300-494D-8CC7-50F4AE8D4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5618AC-FCE5-9545-A06C-F73B94FCF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972E17F-73DC-4E47-B357-39CB55DCC1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EF2F31D-0BDC-F549-9C33-1362DE75C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5308" y="456106"/>
            <a:ext cx="639857" cy="12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537C3-8C67-D940-A567-1C8EDCF82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ED03D8C-1934-6041-89AB-D85CD623D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EB64-C0C7-6C43-B1A2-51C21FE1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FCF-499D-6E45-B3AF-F414ABF5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77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21F9-4398-B14F-B02F-EFA3BCAC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F5E4-EAD3-8B42-9885-D7319185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9CEA-A734-4A44-92E3-56758F5C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4D1F-F0BD-8B43-9624-DE52BC95A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6995-C0D3-1C4D-B316-C55A678E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2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F0D6-21E2-AD40-ADB2-86E6C0E8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B3F4-A41E-B74E-81FF-2CE01138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1B4E-770D-634E-8CC9-C8F7CDB0E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D713-21DD-7344-87D9-DD08DE310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33EC3E-0F82-FA49-928B-1093BF6A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89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183A-87FA-904B-B8FC-31D5F4DD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29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4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F9904-060E-9243-9D0A-72C1077A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42856-C495-1740-834F-9EEB4CA77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6381"/>
            <a:ext cx="3932237" cy="43426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9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DC307-33D6-2F4C-BE6C-9B3D37B57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80322"/>
            <a:ext cx="6172200" cy="42807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DAB67-A291-1945-B3C2-A6150D8E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0322"/>
            <a:ext cx="3932237" cy="4288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86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126BB-C052-2B43-864C-1221AD1D48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A9E4-E614-D84D-9314-C6755036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6AA1CD7-E794-3B4E-9D32-982B035D3E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6870" y="92933"/>
            <a:ext cx="494011" cy="1000372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1958FA5-E4DB-B34C-9943-858EA151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70596-D987-644D-87F0-1FF9E4EF055A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36559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sr.wikipedia.org/w/index.php?title=Culicoides&amp;action=edit&amp;redlink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FFA26AB-8DB2-C94A-8178-0FB61847F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5130" y="4540828"/>
            <a:ext cx="4184073" cy="1163782"/>
          </a:xfrm>
        </p:spPr>
        <p:txBody>
          <a:bodyPr>
            <a:normAutofit/>
          </a:bodyPr>
          <a:lstStyle/>
          <a:p>
            <a:pPr algn="ctr"/>
            <a:r>
              <a:rPr lang="sr-Cyrl-RS" sz="2000" i="1" dirty="0">
                <a:latin typeface="Calibri" panose="020F0502020204030204" pitchFamily="34" charset="0"/>
              </a:rPr>
              <a:t>Београд</a:t>
            </a:r>
          </a:p>
          <a:p>
            <a:pPr algn="ctr"/>
            <a:r>
              <a:rPr lang="sr-Cyrl-RS" sz="2000" i="1" dirty="0">
                <a:latin typeface="Calibri" panose="020F0502020204030204" pitchFamily="34" charset="0"/>
              </a:rPr>
              <a:t>16</a:t>
            </a:r>
            <a:r>
              <a:rPr lang="sr-Latn-RS" sz="2000" i="1" dirty="0">
                <a:latin typeface="Calibri" panose="020F0502020204030204" pitchFamily="34" charset="0"/>
              </a:rPr>
              <a:t>. </a:t>
            </a:r>
            <a:r>
              <a:rPr lang="sr-Cyrl-RS" sz="2000" i="1" dirty="0">
                <a:latin typeface="Calibri" panose="020F0502020204030204" pitchFamily="34" charset="0"/>
              </a:rPr>
              <a:t>децембар</a:t>
            </a:r>
            <a:r>
              <a:rPr lang="sr-Latn-RS" sz="2000" i="1" dirty="0">
                <a:latin typeface="Calibri" panose="020F0502020204030204" pitchFamily="34" charset="0"/>
              </a:rPr>
              <a:t> 2021</a:t>
            </a:r>
            <a:r>
              <a:rPr lang="sr-Cyrl-RS" sz="2000" i="1" dirty="0">
                <a:latin typeface="Calibri" panose="020F0502020204030204" pitchFamily="34" charset="0"/>
              </a:rPr>
              <a:t>.</a:t>
            </a:r>
            <a:endParaRPr lang="sr-Latn-RS" sz="2000" i="1" dirty="0">
              <a:latin typeface="Calibri" panose="020F0502020204030204" pitchFamily="34" charset="0"/>
            </a:endParaRPr>
          </a:p>
          <a:p>
            <a:endParaRPr lang="en-US" sz="2000" i="1" dirty="0"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B66CA3-D5DC-4414-8FCC-63CF415E49EC}"/>
              </a:ext>
            </a:extLst>
          </p:cNvPr>
          <p:cNvSpPr txBox="1"/>
          <p:nvPr/>
        </p:nvSpPr>
        <p:spPr>
          <a:xfrm>
            <a:off x="427444" y="5967233"/>
            <a:ext cx="1152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0070C0"/>
                </a:solidFill>
              </a:rPr>
              <a:t>” </a:t>
            </a:r>
            <a:r>
              <a:rPr lang="en-US" sz="1200" i="1" dirty="0">
                <a:solidFill>
                  <a:srgbClr val="0070C0"/>
                </a:solidFill>
                <a:latin typeface="+mj-lt"/>
              </a:rPr>
              <a:t>Advancing medium and long-term adaptation planning in the Republic of Serbia – NAP” project is funded by Green Climate Fund (GCF) and implemented by UNDP, in partnership with the Ministry of Agriculture, Forestry and Water Management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8E73CBB-551A-4766-A69A-221C5CC7C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53" y="2281069"/>
            <a:ext cx="7048385" cy="1183565"/>
          </a:xfrm>
        </p:spPr>
        <p:txBody>
          <a:bodyPr>
            <a:normAutofit/>
          </a:bodyPr>
          <a:lstStyle/>
          <a:p>
            <a:pPr algn="ctr"/>
            <a:br>
              <a:rPr lang="sr-Latn-RS" sz="2400" dirty="0">
                <a:latin typeface="Calibri" panose="020F0502020204030204" pitchFamily="34" charset="0"/>
              </a:rPr>
            </a:br>
            <a:br>
              <a:rPr lang="sr-Latn-RS" sz="2400" dirty="0">
                <a:latin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09F3C8-9B6A-4EB4-9D7F-D20604201B42}"/>
              </a:ext>
            </a:extLst>
          </p:cNvPr>
          <p:cNvSpPr/>
          <p:nvPr/>
        </p:nvSpPr>
        <p:spPr>
          <a:xfrm>
            <a:off x="858128" y="2079639"/>
            <a:ext cx="105929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GB" sz="2800" dirty="0">
                <a:latin typeface="Calibri" panose="020F0502020204030204" pitchFamily="34" charset="0"/>
              </a:rPr>
            </a:br>
            <a:r>
              <a:rPr lang="en-GB" sz="2800" dirty="0">
                <a:latin typeface="Calibri" panose="020F0502020204030204" pitchFamily="34" charset="0"/>
              </a:rPr>
              <a:t>“</a:t>
            </a:r>
            <a:r>
              <a:rPr lang="en-GB" sz="2800" i="1" dirty="0">
                <a:latin typeface="Calibri" panose="020F0502020204030204" pitchFamily="34" charset="0"/>
              </a:rPr>
              <a:t>Advancing medium and long-term adaptation planning in the Republic of Serbia – NAP GCF”</a:t>
            </a:r>
            <a:endParaRPr lang="sr-Cyrl-RS" sz="2800" i="1" dirty="0">
              <a:latin typeface="Calibri" panose="020F0502020204030204" pitchFamily="34" charset="0"/>
            </a:endParaRPr>
          </a:p>
          <a:p>
            <a:pPr algn="ctr"/>
            <a:r>
              <a:rPr lang="sr-Cyrl-RS" sz="2800" i="1" dirty="0">
                <a:latin typeface="Calibri" panose="020F0502020204030204" pitchFamily="34" charset="0"/>
              </a:rPr>
              <a:t>Унапређење средњерочног и дугорочног планирања мера прилагођавања на измењене климатске услове у Републици Србији</a:t>
            </a:r>
            <a:endParaRPr lang="en-US" sz="2800" i="1" dirty="0">
              <a:latin typeface="Calibri" panose="020F0502020204030204" pitchFamily="34" charset="0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13CA586-08B3-48A2-9BB6-66B0EA49E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80" y="510126"/>
            <a:ext cx="1698378" cy="1698378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BCD7E3AE-7A93-4479-AEF9-3318E53B1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190" y="249346"/>
            <a:ext cx="1481620" cy="163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84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Начин за процену топлотног стреса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7724"/>
            <a:ext cx="10515600" cy="4679239"/>
          </a:xfrm>
        </p:spPr>
        <p:txBody>
          <a:bodyPr/>
          <a:lstStyle/>
          <a:p>
            <a:pPr algn="just"/>
            <a:r>
              <a:rPr lang="sr-Latn-RS" dirty="0"/>
              <a:t>THI-</a:t>
            </a:r>
            <a:r>
              <a:rPr lang="sr-Cyrl-RS" dirty="0"/>
              <a:t>температурно-хумидни индекс.</a:t>
            </a:r>
          </a:p>
          <a:p>
            <a:pPr algn="just"/>
            <a:r>
              <a:rPr lang="sr-Latn-RS" dirty="0"/>
              <a:t>THI</a:t>
            </a:r>
            <a:r>
              <a:rPr lang="sr-Cyrl-RS" dirty="0"/>
              <a:t> индекс је комбинација температуре и влажности ваздуха.</a:t>
            </a:r>
          </a:p>
          <a:p>
            <a:pPr algn="just"/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Најчешћи показатељ који се користи за вредновање топлотног стреса, као и за оцену утицаја топлотног стреса на производне и репродуктивне особине грла.</a:t>
            </a:r>
          </a:p>
          <a:p>
            <a:pPr algn="just"/>
            <a:endParaRPr lang="ru-RU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sr-Latn-RS" dirty="0"/>
              <a:t>THI</a:t>
            </a:r>
            <a:r>
              <a:rPr lang="sr-Cyrl-RS" dirty="0"/>
              <a:t>&gt;72 негативан ефекат на продуктивност и здравље.</a:t>
            </a:r>
          </a:p>
          <a:p>
            <a:pPr algn="just"/>
            <a:r>
              <a:rPr lang="sr-Latn-RS" b="1" dirty="0">
                <a:solidFill>
                  <a:srgbClr val="FF0000"/>
                </a:solidFill>
              </a:rPr>
              <a:t>THI</a:t>
            </a:r>
            <a:r>
              <a:rPr lang="sr-Cyrl-RS" b="1" dirty="0">
                <a:solidFill>
                  <a:srgbClr val="FF0000"/>
                </a:solidFill>
              </a:rPr>
              <a:t>=72 при температури од </a:t>
            </a:r>
            <a:r>
              <a:rPr lang="sr-Latn-RS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25°C </a:t>
            </a: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при влажности од 50%.</a:t>
            </a:r>
            <a:endParaRPr lang="sr-Cyrl-RS" b="1" dirty="0">
              <a:solidFill>
                <a:srgbClr val="FF0000"/>
              </a:solidFill>
            </a:endParaRPr>
          </a:p>
          <a:p>
            <a:endParaRPr lang="sr-Cyrl-R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161" y="5194738"/>
            <a:ext cx="1108841" cy="166326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1504"/>
          </a:xfrm>
        </p:spPr>
        <p:txBody>
          <a:bodyPr/>
          <a:lstStyle/>
          <a:p>
            <a:pPr algn="ctr"/>
            <a:r>
              <a:rPr lang="sr-Cyrl-RS" b="1" dirty="0">
                <a:latin typeface="+mn-lt"/>
                <a:cs typeface="Arial" panose="020B0604020202020204" pitchFamily="34" charset="0"/>
              </a:rPr>
              <a:t>Наше истраживање</a:t>
            </a:r>
            <a:r>
              <a:rPr lang="sr-Latn-RS" b="1" dirty="0">
                <a:latin typeface="+mn-lt"/>
                <a:cs typeface="Arial" panose="020B0604020202020204" pitchFamily="34" charset="0"/>
              </a:rPr>
              <a:t>!!!</a:t>
            </a:r>
            <a:endParaRPr lang="en-GB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24902"/>
            <a:ext cx="10515600" cy="5243912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Постављено 14 даталогера (Дата логгер АМТАСТ, АМТ-116) на 12 фарми за производњу млека;</a:t>
            </a:r>
          </a:p>
          <a:p>
            <a:pPr algn="just"/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Даталогери мере температуру и релативну влажност ваздуха унутар објеката у којима грла производе, сваких сат времена и меморишу вредности, од 2014. године.</a:t>
            </a:r>
          </a:p>
          <a:p>
            <a:pPr algn="just"/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Температурно-хумидни индекс (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THI </a:t>
            </a:r>
            <a:r>
              <a:rPr lang="sr-Cyrl-RS" dirty="0"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израчунат је на следећи начин: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THI</a:t>
            </a: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 = (1.8Т + 32) – ((0.55 − 0.0055РВ) × (Т − 26.8)) (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(Dunn et al, 2014</a:t>
            </a:r>
            <a:r>
              <a:rPr lang="ru-RU" dirty="0"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749036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b="1" dirty="0">
                <a:latin typeface="Arial" panose="020B0604020202020204" pitchFamily="34" charset="0"/>
                <a:cs typeface="Arial" panose="020B0604020202020204" pitchFamily="34" charset="0"/>
              </a:rPr>
              <a:t>Резултати истраживања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76943" y="1722891"/>
          <a:ext cx="5455723" cy="4659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5976291" y="1603171"/>
          <a:ext cx="5257767" cy="4750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1938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652700"/>
          </a:xfrm>
        </p:spPr>
        <p:txBody>
          <a:bodyPr>
            <a:normAutofit/>
          </a:bodyPr>
          <a:lstStyle/>
          <a:p>
            <a:pPr algn="ctr"/>
            <a:r>
              <a:rPr lang="sr-Cyrl-RS" sz="3600" dirty="0"/>
              <a:t>Вредности </a:t>
            </a:r>
            <a:r>
              <a:rPr lang="sr-Latn-RS" sz="3600" dirty="0"/>
              <a:t>THI </a:t>
            </a:r>
            <a:r>
              <a:rPr lang="sr-Cyrl-RS" sz="3600" dirty="0"/>
              <a:t>у току 4 најтоплија месеца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Cyrl-RS" sz="3600" dirty="0"/>
              <a:t>Процена тренутних губитака у производњи млека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335360" y="1093305"/>
          <a:ext cx="11041227" cy="5432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Cyrl-RS" sz="3600" dirty="0"/>
              <a:t>Процена учесталости топлотног стреса у будућности </a:t>
            </a:r>
            <a:endParaRPr lang="en-US" sz="36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719403" y="1556792"/>
          <a:ext cx="1065718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35" y="394138"/>
            <a:ext cx="10515600" cy="1005026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/>
              <a:t>Производња сточне хране и климатске промене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/>
              <a:t>Индиректан утицај климатских промана на сточарску производњу се огледа кроз утицај климатских промена на ратарску производњу, као битан сегмент у ком се одвија производња сточне хране. </a:t>
            </a:r>
          </a:p>
          <a:p>
            <a:pPr algn="just"/>
            <a:r>
              <a:rPr lang="sr-Cyrl-RS" dirty="0"/>
              <a:t>Ти ефекти се огледају кроз </a:t>
            </a:r>
            <a:r>
              <a:rPr lang="sr-Cyrl-RS" b="1" dirty="0"/>
              <a:t>количину</a:t>
            </a:r>
            <a:r>
              <a:rPr lang="sr-Cyrl-RS" dirty="0"/>
              <a:t> и </a:t>
            </a:r>
            <a:r>
              <a:rPr lang="sr-Cyrl-RS" b="1" dirty="0"/>
              <a:t>квалитет</a:t>
            </a:r>
            <a:r>
              <a:rPr lang="sr-Cyrl-RS" dirty="0"/>
              <a:t> произведене сточне хране.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831" y="4213133"/>
            <a:ext cx="4378355" cy="218369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Количина произведене сточне хране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/>
              <a:t>Повећање учесталости и интензитета екстремних климатских догађаја, попут суша, поплава, града, смањује се количина сточне хране коју произвођачи могу спремити што негативно утиче на економску одрживост саме сточарске производње.</a:t>
            </a:r>
            <a:endParaRPr lang="en-US" dirty="0"/>
          </a:p>
        </p:txBody>
      </p:sp>
      <p:pic>
        <p:nvPicPr>
          <p:cNvPr id="1026" name="Picture 2" descr="D:\Svi Podaci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2883" y="3993728"/>
            <a:ext cx="2715118" cy="2033718"/>
          </a:xfrm>
          <a:prstGeom prst="rect">
            <a:avLst/>
          </a:prstGeom>
          <a:noFill/>
        </p:spPr>
      </p:pic>
      <p:pic>
        <p:nvPicPr>
          <p:cNvPr id="1027" name="Picture 3" descr="D:\Svi Podaci\Desktop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6439" y="3844891"/>
            <a:ext cx="3279796" cy="2182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dirty="0"/>
              <a:t>Квалитет произведене сточне хране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5400600"/>
          </a:xfrm>
        </p:spPr>
        <p:txBody>
          <a:bodyPr>
            <a:noAutofit/>
          </a:bodyPr>
          <a:lstStyle/>
          <a:p>
            <a:pPr algn="just"/>
            <a:r>
              <a:rPr lang="sr-Cyrl-RS" sz="2000" dirty="0"/>
              <a:t>Високе </a:t>
            </a:r>
            <a:r>
              <a:rPr lang="en-US" sz="2000" dirty="0" err="1"/>
              <a:t>температуре</a:t>
            </a:r>
            <a:r>
              <a:rPr lang="en-US" sz="2000" dirty="0"/>
              <a:t> и </a:t>
            </a:r>
            <a:r>
              <a:rPr lang="en-US" sz="2000" dirty="0" err="1"/>
              <a:t>влага</a:t>
            </a:r>
            <a:r>
              <a:rPr lang="en-US" sz="2000" dirty="0"/>
              <a:t> </a:t>
            </a:r>
            <a:r>
              <a:rPr lang="en-US" sz="2000" dirty="0" err="1"/>
              <a:t>могу</a:t>
            </a:r>
            <a:r>
              <a:rPr lang="en-US" sz="2000" dirty="0"/>
              <a:t> </a:t>
            </a:r>
            <a:r>
              <a:rPr lang="en-US" sz="2000" dirty="0" err="1"/>
              <a:t>имати</a:t>
            </a:r>
            <a:r>
              <a:rPr lang="en-US" sz="2000" dirty="0"/>
              <a:t> </a:t>
            </a:r>
            <a:r>
              <a:rPr lang="en-US" sz="2000" dirty="0" err="1"/>
              <a:t>позитиван</a:t>
            </a:r>
            <a:r>
              <a:rPr lang="en-US" sz="2000" dirty="0"/>
              <a:t> </a:t>
            </a:r>
            <a:r>
              <a:rPr lang="en-US" sz="2000" dirty="0" err="1"/>
              <a:t>ефекат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раст</a:t>
            </a:r>
            <a:r>
              <a:rPr lang="en-US" sz="2000" dirty="0"/>
              <a:t> </a:t>
            </a:r>
            <a:r>
              <a:rPr lang="en-US" sz="2000" dirty="0" err="1"/>
              <a:t>гљивица</a:t>
            </a:r>
            <a:r>
              <a:rPr lang="en-US" sz="2000" dirty="0"/>
              <a:t> </a:t>
            </a:r>
            <a:r>
              <a:rPr lang="en-US" sz="2000" dirty="0" err="1"/>
              <a:t>које</a:t>
            </a:r>
            <a:r>
              <a:rPr lang="en-US" sz="2000" dirty="0"/>
              <a:t> </a:t>
            </a:r>
            <a:r>
              <a:rPr lang="en-US" sz="2000" dirty="0" err="1"/>
              <a:t>продукују</a:t>
            </a:r>
            <a:r>
              <a:rPr lang="en-US" sz="2000" dirty="0"/>
              <a:t> </a:t>
            </a:r>
            <a:r>
              <a:rPr lang="en-US" sz="2000" dirty="0" err="1"/>
              <a:t>микотоксине</a:t>
            </a:r>
            <a:r>
              <a:rPr lang="en-US" sz="2000" dirty="0"/>
              <a:t>.</a:t>
            </a:r>
            <a:endParaRPr lang="sr-Cyrl-RS" sz="2000" dirty="0"/>
          </a:p>
          <a:p>
            <a:pPr algn="just"/>
            <a:r>
              <a:rPr lang="en-US" sz="2000" dirty="0" err="1"/>
              <a:t>Као</a:t>
            </a:r>
            <a:r>
              <a:rPr lang="en-US" sz="2000" dirty="0"/>
              <a:t> </a:t>
            </a:r>
            <a:r>
              <a:rPr lang="en-US" sz="2000" dirty="0" err="1"/>
              <a:t>последица</a:t>
            </a:r>
            <a:r>
              <a:rPr lang="en-US" sz="2000" dirty="0"/>
              <a:t> </a:t>
            </a:r>
            <a:r>
              <a:rPr lang="en-US" sz="2000" dirty="0" err="1"/>
              <a:t>климатских</a:t>
            </a:r>
            <a:r>
              <a:rPr lang="en-US" sz="2000" dirty="0"/>
              <a:t> </a:t>
            </a:r>
            <a:r>
              <a:rPr lang="en-US" sz="2000" dirty="0" err="1"/>
              <a:t>прилика</a:t>
            </a:r>
            <a:r>
              <a:rPr lang="en-US" sz="2000" dirty="0"/>
              <a:t> у </a:t>
            </a:r>
            <a:r>
              <a:rPr lang="en-US" sz="2000" dirty="0" err="1"/>
              <a:t>пролеће</a:t>
            </a:r>
            <a:r>
              <a:rPr lang="en-US" sz="2000" dirty="0"/>
              <a:t> и </a:t>
            </a:r>
            <a:r>
              <a:rPr lang="en-US" sz="2000" dirty="0" err="1"/>
              <a:t>лето</a:t>
            </a:r>
            <a:r>
              <a:rPr lang="en-US" sz="2000" dirty="0"/>
              <a:t> 2012. </a:t>
            </a:r>
            <a:r>
              <a:rPr lang="en-US" sz="2000" dirty="0" err="1"/>
              <a:t>године</a:t>
            </a:r>
            <a:r>
              <a:rPr lang="en-US" sz="2000" dirty="0"/>
              <a:t> и </a:t>
            </a:r>
            <a:r>
              <a:rPr lang="en-US" sz="2000" dirty="0" err="1"/>
              <a:t>то</a:t>
            </a:r>
            <a:r>
              <a:rPr lang="en-US" sz="2000" dirty="0"/>
              <a:t> </a:t>
            </a:r>
            <a:r>
              <a:rPr lang="en-US" sz="2000" dirty="0" err="1"/>
              <a:t>пре</a:t>
            </a:r>
            <a:r>
              <a:rPr lang="en-US" sz="2000" dirty="0"/>
              <a:t> </a:t>
            </a:r>
            <a:r>
              <a:rPr lang="en-US" sz="2000" dirty="0" err="1"/>
              <a:t>свега</a:t>
            </a:r>
            <a:r>
              <a:rPr lang="en-US" sz="2000" dirty="0"/>
              <a:t> </a:t>
            </a:r>
            <a:r>
              <a:rPr lang="en-US" sz="2000" dirty="0" err="1"/>
              <a:t>климатских</a:t>
            </a:r>
            <a:r>
              <a:rPr lang="en-US" sz="2000" dirty="0"/>
              <a:t> </a:t>
            </a:r>
            <a:r>
              <a:rPr lang="en-US" sz="2000" dirty="0" err="1"/>
              <a:t>прилика</a:t>
            </a:r>
            <a:r>
              <a:rPr lang="en-US" sz="2000" dirty="0"/>
              <a:t> у </a:t>
            </a:r>
            <a:r>
              <a:rPr lang="en-US" sz="2000" dirty="0" err="1"/>
              <a:t>јуну</a:t>
            </a:r>
            <a:r>
              <a:rPr lang="en-US" sz="2000" dirty="0"/>
              <a:t> </a:t>
            </a:r>
            <a:r>
              <a:rPr lang="en-US" sz="2000" dirty="0" err="1"/>
              <a:t>месецу</a:t>
            </a:r>
            <a:r>
              <a:rPr lang="en-US" sz="2000" dirty="0"/>
              <a:t>, </a:t>
            </a:r>
            <a:r>
              <a:rPr lang="en-US" sz="2000" dirty="0" err="1"/>
              <a:t>условило</a:t>
            </a:r>
            <a:r>
              <a:rPr lang="en-US" sz="2000" dirty="0"/>
              <a:t> </a:t>
            </a:r>
            <a:r>
              <a:rPr lang="en-US" sz="2000" dirty="0" err="1"/>
              <a:t>је</a:t>
            </a:r>
            <a:r>
              <a:rPr lang="en-US" sz="2000" dirty="0"/>
              <a:t> </a:t>
            </a:r>
            <a:r>
              <a:rPr lang="en-US" sz="2000" dirty="0" err="1"/>
              <a:t>контаминацију</a:t>
            </a:r>
            <a:r>
              <a:rPr lang="en-US" sz="2000" dirty="0"/>
              <a:t> </a:t>
            </a:r>
            <a:r>
              <a:rPr lang="en-US" sz="2000" dirty="0" err="1"/>
              <a:t>клипа</a:t>
            </a:r>
            <a:r>
              <a:rPr lang="en-US" sz="2000" dirty="0"/>
              <a:t> </a:t>
            </a:r>
            <a:r>
              <a:rPr lang="en-US" sz="2000" dirty="0" err="1"/>
              <a:t>кукуруза</a:t>
            </a:r>
            <a:r>
              <a:rPr lang="en-US" sz="2000" dirty="0"/>
              <a:t> </a:t>
            </a:r>
            <a:r>
              <a:rPr lang="en-US" sz="2000" dirty="0" err="1"/>
              <a:t>афлатоксином</a:t>
            </a:r>
            <a:r>
              <a:rPr lang="en-US" sz="2000" dirty="0"/>
              <a:t> АFB</a:t>
            </a:r>
            <a:r>
              <a:rPr lang="en-US" sz="2000" baseline="-25000" dirty="0"/>
              <a:t>1</a:t>
            </a:r>
            <a:r>
              <a:rPr lang="en-US" sz="2000" dirty="0"/>
              <a:t> и </a:t>
            </a:r>
            <a:r>
              <a:rPr lang="en-US" sz="2000" dirty="0" err="1"/>
              <a:t>његову</a:t>
            </a:r>
            <a:r>
              <a:rPr lang="en-US" sz="2000" dirty="0"/>
              <a:t> </a:t>
            </a:r>
            <a:r>
              <a:rPr lang="en-US" sz="2000" dirty="0" err="1"/>
              <a:t>појаву</a:t>
            </a:r>
            <a:r>
              <a:rPr lang="en-US" sz="2000" dirty="0"/>
              <a:t> у </a:t>
            </a:r>
            <a:r>
              <a:rPr lang="en-US" sz="2000" dirty="0" err="1"/>
              <a:t>храни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животиње</a:t>
            </a:r>
            <a:r>
              <a:rPr lang="en-US" sz="2000" dirty="0"/>
              <a:t>. </a:t>
            </a:r>
            <a:r>
              <a:rPr lang="en-US" sz="2000" dirty="0" err="1"/>
              <a:t>Као</a:t>
            </a:r>
            <a:r>
              <a:rPr lang="en-US" sz="2000" dirty="0"/>
              <a:t> </a:t>
            </a:r>
            <a:r>
              <a:rPr lang="en-US" sz="2000" dirty="0" err="1"/>
              <a:t>последица</a:t>
            </a:r>
            <a:r>
              <a:rPr lang="en-US" sz="2000" dirty="0"/>
              <a:t> </a:t>
            </a:r>
            <a:r>
              <a:rPr lang="en-US" sz="2000" dirty="0" err="1"/>
              <a:t>појаве</a:t>
            </a:r>
            <a:r>
              <a:rPr lang="en-US" sz="2000" dirty="0"/>
              <a:t> </a:t>
            </a:r>
            <a:r>
              <a:rPr lang="en-US" sz="2000" dirty="0" err="1"/>
              <a:t>афлатоксина</a:t>
            </a:r>
            <a:r>
              <a:rPr lang="en-US" sz="2000" dirty="0"/>
              <a:t> АFB</a:t>
            </a:r>
            <a:r>
              <a:rPr lang="en-US" sz="2000" baseline="-25000" dirty="0"/>
              <a:t>1 </a:t>
            </a:r>
            <a:r>
              <a:rPr lang="en-US" sz="2000" dirty="0"/>
              <a:t>у </a:t>
            </a:r>
            <a:r>
              <a:rPr lang="en-US" sz="2000" dirty="0" err="1"/>
              <a:t>силажи</a:t>
            </a:r>
            <a:r>
              <a:rPr lang="en-US" sz="2000" dirty="0"/>
              <a:t> </a:t>
            </a:r>
            <a:r>
              <a:rPr lang="en-US" sz="2000" dirty="0" err="1"/>
              <a:t>целе</a:t>
            </a:r>
            <a:r>
              <a:rPr lang="en-US" sz="2000" dirty="0"/>
              <a:t> </a:t>
            </a:r>
            <a:r>
              <a:rPr lang="en-US" sz="2000" dirty="0" err="1"/>
              <a:t>биљке</a:t>
            </a:r>
            <a:r>
              <a:rPr lang="en-US" sz="2000" dirty="0"/>
              <a:t> и </a:t>
            </a:r>
            <a:r>
              <a:rPr lang="en-US" sz="2000" dirty="0" err="1"/>
              <a:t>зрну</a:t>
            </a:r>
            <a:r>
              <a:rPr lang="en-US" sz="2000" dirty="0"/>
              <a:t> </a:t>
            </a:r>
            <a:r>
              <a:rPr lang="en-US" sz="2000" dirty="0" err="1"/>
              <a:t>кукуруза</a:t>
            </a:r>
            <a:r>
              <a:rPr lang="en-US" sz="2000" dirty="0"/>
              <a:t> у </a:t>
            </a:r>
            <a:r>
              <a:rPr lang="en-US" sz="2000" dirty="0" err="1"/>
              <a:t>пролеће</a:t>
            </a:r>
            <a:r>
              <a:rPr lang="en-US" sz="2000" dirty="0"/>
              <a:t> 2013.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dirty="0" err="1"/>
              <a:t>јавио</a:t>
            </a:r>
            <a:r>
              <a:rPr lang="en-US" sz="2000" dirty="0"/>
              <a:t> </a:t>
            </a:r>
            <a:r>
              <a:rPr lang="en-US" sz="2000" dirty="0" err="1"/>
              <a:t>проблем</a:t>
            </a:r>
            <a:r>
              <a:rPr lang="en-US" sz="2000" dirty="0"/>
              <a:t> </a:t>
            </a:r>
            <a:r>
              <a:rPr lang="en-US" sz="2000" dirty="0" err="1"/>
              <a:t>са</a:t>
            </a:r>
            <a:r>
              <a:rPr lang="en-US" sz="2000" dirty="0"/>
              <a:t> </a:t>
            </a:r>
            <a:r>
              <a:rPr lang="en-US" sz="2000" dirty="0" err="1"/>
              <a:t>концентрацијом</a:t>
            </a:r>
            <a:r>
              <a:rPr lang="en-US" sz="2000" dirty="0"/>
              <a:t> </a:t>
            </a:r>
            <a:r>
              <a:rPr lang="en-US" sz="2000" dirty="0" err="1"/>
              <a:t>афлатоксина</a:t>
            </a:r>
            <a:r>
              <a:rPr lang="en-US" sz="2000" dirty="0"/>
              <a:t> АFM</a:t>
            </a:r>
            <a:r>
              <a:rPr lang="en-US" sz="2000" baseline="-25000" dirty="0"/>
              <a:t>1</a:t>
            </a:r>
            <a:r>
              <a:rPr lang="en-US" sz="2000" dirty="0"/>
              <a:t> (</a:t>
            </a:r>
            <a:r>
              <a:rPr lang="en-US" sz="2000" dirty="0" err="1"/>
              <a:t>метаболит</a:t>
            </a:r>
            <a:r>
              <a:rPr lang="en-US" sz="2000" dirty="0"/>
              <a:t> АFB</a:t>
            </a:r>
            <a:r>
              <a:rPr lang="en-US" sz="2000" baseline="-25000" dirty="0"/>
              <a:t>1</a:t>
            </a:r>
            <a:r>
              <a:rPr lang="en-US" sz="2000" dirty="0"/>
              <a:t>)</a:t>
            </a:r>
            <a:r>
              <a:rPr lang="en-US" sz="2000" baseline="-25000" dirty="0"/>
              <a:t> </a:t>
            </a:r>
            <a:r>
              <a:rPr lang="en-US" sz="2000" dirty="0"/>
              <a:t>у </a:t>
            </a:r>
            <a:r>
              <a:rPr lang="en-US" sz="2000" dirty="0" err="1"/>
              <a:t>млеку</a:t>
            </a:r>
            <a:r>
              <a:rPr lang="en-US" sz="2000" dirty="0"/>
              <a:t> </a:t>
            </a:r>
            <a:r>
              <a:rPr lang="en-US" sz="2000" dirty="0" err="1"/>
              <a:t>код</a:t>
            </a:r>
            <a:r>
              <a:rPr lang="en-US" sz="2000" dirty="0"/>
              <a:t> </a:t>
            </a:r>
            <a:r>
              <a:rPr lang="en-US" sz="2000" dirty="0" err="1"/>
              <a:t>крава</a:t>
            </a:r>
            <a:r>
              <a:rPr lang="en-US" sz="2000" dirty="0"/>
              <a:t> </a:t>
            </a:r>
            <a:r>
              <a:rPr lang="en-US" sz="2000" dirty="0" err="1"/>
              <a:t>храњених</a:t>
            </a:r>
            <a:r>
              <a:rPr lang="en-US" sz="2000" dirty="0"/>
              <a:t> </a:t>
            </a:r>
            <a:r>
              <a:rPr lang="en-US" sz="2000" dirty="0" err="1"/>
              <a:t>овим</a:t>
            </a:r>
            <a:r>
              <a:rPr lang="en-US" sz="2000" dirty="0"/>
              <a:t> </a:t>
            </a:r>
            <a:r>
              <a:rPr lang="en-US" sz="2000" dirty="0" err="1"/>
              <a:t>хранивима</a:t>
            </a:r>
            <a:r>
              <a:rPr lang="en-US" sz="2000" dirty="0"/>
              <a:t>.</a:t>
            </a:r>
            <a:endParaRPr lang="sr-Cyrl-RS" sz="2000" dirty="0"/>
          </a:p>
          <a:p>
            <a:pPr algn="just"/>
            <a:r>
              <a:rPr lang="en-US" sz="2000" dirty="0"/>
              <a:t> </a:t>
            </a:r>
            <a:r>
              <a:rPr lang="sr-Cyrl-RS" sz="2000" dirty="0"/>
              <a:t>Истраживање:</a:t>
            </a:r>
          </a:p>
          <a:p>
            <a:pPr algn="just"/>
            <a:r>
              <a:rPr lang="en-US" sz="2000" dirty="0" err="1"/>
              <a:t>од</a:t>
            </a:r>
            <a:r>
              <a:rPr lang="en-US" sz="2000" dirty="0"/>
              <a:t> 281 </a:t>
            </a:r>
            <a:r>
              <a:rPr lang="en-US" sz="2000" dirty="0" err="1"/>
              <a:t>узорака</a:t>
            </a:r>
            <a:r>
              <a:rPr lang="en-US" sz="2000" dirty="0"/>
              <a:t> </a:t>
            </a:r>
            <a:r>
              <a:rPr lang="en-US" sz="2000" dirty="0" err="1"/>
              <a:t>сточне</a:t>
            </a:r>
            <a:r>
              <a:rPr lang="en-US" sz="2000" dirty="0"/>
              <a:t> </a:t>
            </a:r>
            <a:r>
              <a:rPr lang="en-US" sz="2000" dirty="0" err="1"/>
              <a:t>хране</a:t>
            </a:r>
            <a:r>
              <a:rPr lang="en-US" sz="2000" dirty="0"/>
              <a:t> </a:t>
            </a:r>
            <a:r>
              <a:rPr lang="en-US" sz="2000" dirty="0" err="1"/>
              <a:t>њих</a:t>
            </a:r>
            <a:r>
              <a:rPr lang="en-US" sz="2000" dirty="0"/>
              <a:t> 67 (23,8%) </a:t>
            </a:r>
            <a:r>
              <a:rPr lang="en-US" sz="2000" dirty="0" err="1"/>
              <a:t>је</a:t>
            </a:r>
            <a:r>
              <a:rPr lang="en-US" sz="2000" dirty="0"/>
              <a:t> </a:t>
            </a:r>
            <a:r>
              <a:rPr lang="en-US" sz="2000" dirty="0" err="1"/>
              <a:t>имало</a:t>
            </a:r>
            <a:r>
              <a:rPr lang="en-US" sz="2000" dirty="0"/>
              <a:t> </a:t>
            </a:r>
            <a:r>
              <a:rPr lang="en-US" sz="2000" dirty="0" err="1"/>
              <a:t>концентрацију</a:t>
            </a:r>
            <a:r>
              <a:rPr lang="en-US" sz="2000" dirty="0"/>
              <a:t> АFB</a:t>
            </a:r>
            <a:r>
              <a:rPr lang="en-US" sz="2000" baseline="-25000" dirty="0"/>
              <a:t>1 </a:t>
            </a:r>
            <a:r>
              <a:rPr lang="en-US" sz="2000" dirty="0" err="1"/>
              <a:t>изнад</a:t>
            </a:r>
            <a:r>
              <a:rPr lang="en-US" sz="2000" dirty="0"/>
              <a:t> </a:t>
            </a:r>
            <a:r>
              <a:rPr lang="en-US" sz="2000" dirty="0" err="1"/>
              <a:t>максималне</a:t>
            </a:r>
            <a:r>
              <a:rPr lang="en-US" sz="2000" dirty="0"/>
              <a:t> </a:t>
            </a:r>
            <a:r>
              <a:rPr lang="en-US" sz="2000" dirty="0" err="1"/>
              <a:t>дозвољене</a:t>
            </a:r>
            <a:r>
              <a:rPr lang="en-US" sz="2000" dirty="0"/>
              <a:t> </a:t>
            </a:r>
            <a:r>
              <a:rPr lang="en-US" sz="2000" dirty="0" err="1"/>
              <a:t>границе</a:t>
            </a:r>
            <a:r>
              <a:rPr lang="en-US" sz="2000" dirty="0"/>
              <a:t>, </a:t>
            </a:r>
            <a:endParaRPr lang="sr-Cyrl-RS" sz="2000" dirty="0"/>
          </a:p>
          <a:p>
            <a:pPr algn="just"/>
            <a:r>
              <a:rPr lang="en-US" sz="2000" dirty="0"/>
              <a:t>2045 </a:t>
            </a:r>
            <a:r>
              <a:rPr lang="en-US" sz="2000" dirty="0" err="1"/>
              <a:t>испитаних</a:t>
            </a:r>
            <a:r>
              <a:rPr lang="en-US" sz="2000" dirty="0"/>
              <a:t> </a:t>
            </a:r>
            <a:r>
              <a:rPr lang="en-US" sz="2000" dirty="0" err="1"/>
              <a:t>узорака</a:t>
            </a:r>
            <a:r>
              <a:rPr lang="en-US" sz="2000" dirty="0"/>
              <a:t> </a:t>
            </a:r>
            <a:r>
              <a:rPr lang="en-US" sz="2000" dirty="0" err="1"/>
              <a:t>млека</a:t>
            </a:r>
            <a:r>
              <a:rPr lang="en-US" sz="2000" dirty="0"/>
              <a:t>, 934 (45,7%) </a:t>
            </a:r>
            <a:r>
              <a:rPr lang="en-US" sz="2000" dirty="0" err="1"/>
              <a:t>су</a:t>
            </a:r>
            <a:r>
              <a:rPr lang="en-US" sz="2000" dirty="0"/>
              <a:t> </a:t>
            </a:r>
            <a:r>
              <a:rPr lang="en-US" sz="2000" dirty="0" err="1"/>
              <a:t>имали</a:t>
            </a:r>
            <a:r>
              <a:rPr lang="en-US" sz="2000" dirty="0"/>
              <a:t> </a:t>
            </a:r>
            <a:r>
              <a:rPr lang="en-US" sz="2000" dirty="0" err="1"/>
              <a:t>концентрацију</a:t>
            </a:r>
            <a:r>
              <a:rPr lang="en-US" sz="2000" dirty="0"/>
              <a:t> АFM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r>
              <a:rPr lang="en-US" sz="2000" dirty="0" err="1"/>
              <a:t>микотоксина</a:t>
            </a:r>
            <a:r>
              <a:rPr lang="en-US" sz="2000" dirty="0"/>
              <a:t> </a:t>
            </a:r>
            <a:r>
              <a:rPr lang="en-US" sz="2000" dirty="0" err="1"/>
              <a:t>изнад</a:t>
            </a:r>
            <a:r>
              <a:rPr lang="en-US" sz="2000" dirty="0"/>
              <a:t> </a:t>
            </a:r>
            <a:r>
              <a:rPr lang="en-US" sz="2000" dirty="0" err="1"/>
              <a:t>максималне</a:t>
            </a:r>
            <a:r>
              <a:rPr lang="en-US" sz="2000" dirty="0"/>
              <a:t> </a:t>
            </a:r>
            <a:r>
              <a:rPr lang="en-US" sz="2000" dirty="0" err="1"/>
              <a:t>дозвољене</a:t>
            </a:r>
            <a:r>
              <a:rPr lang="en-US" sz="2000" dirty="0"/>
              <a:t> </a:t>
            </a:r>
            <a:r>
              <a:rPr lang="en-US" sz="2000" dirty="0" err="1"/>
              <a:t>вредности</a:t>
            </a:r>
            <a:r>
              <a:rPr lang="en-US" sz="2000" dirty="0"/>
              <a:t>. </a:t>
            </a:r>
            <a:endParaRPr lang="sr-Cyrl-RS" sz="2000" dirty="0"/>
          </a:p>
          <a:p>
            <a:pPr algn="just"/>
            <a:r>
              <a:rPr lang="en-US" sz="2000" dirty="0" err="1"/>
              <a:t>Све</a:t>
            </a:r>
            <a:r>
              <a:rPr lang="en-US" sz="2000" dirty="0"/>
              <a:t> </a:t>
            </a:r>
            <a:r>
              <a:rPr lang="en-US" sz="2000" dirty="0" err="1"/>
              <a:t>ово</a:t>
            </a:r>
            <a:r>
              <a:rPr lang="en-US" sz="2000" dirty="0"/>
              <a:t> </a:t>
            </a:r>
            <a:r>
              <a:rPr lang="en-US" sz="2000" dirty="0" err="1"/>
              <a:t>је</a:t>
            </a:r>
            <a:r>
              <a:rPr lang="en-US" sz="2000" dirty="0"/>
              <a:t> </a:t>
            </a:r>
            <a:r>
              <a:rPr lang="en-US" sz="2000" dirty="0" err="1"/>
              <a:t>довело</a:t>
            </a:r>
            <a:r>
              <a:rPr lang="en-US" sz="2000" dirty="0"/>
              <a:t> </a:t>
            </a:r>
            <a:r>
              <a:rPr lang="en-US" sz="2000" dirty="0" err="1"/>
              <a:t>до</a:t>
            </a:r>
            <a:r>
              <a:rPr lang="en-US" sz="2000" dirty="0"/>
              <a:t> </a:t>
            </a:r>
            <a:r>
              <a:rPr lang="en-US" sz="2000" dirty="0" err="1"/>
              <a:t>озбиљне</a:t>
            </a:r>
            <a:r>
              <a:rPr lang="en-US" sz="2000" dirty="0"/>
              <a:t> </a:t>
            </a:r>
            <a:r>
              <a:rPr lang="en-US" sz="2000" dirty="0" err="1"/>
              <a:t>кризе</a:t>
            </a:r>
            <a:r>
              <a:rPr lang="en-US" sz="2000" dirty="0"/>
              <a:t> у </a:t>
            </a:r>
            <a:r>
              <a:rPr lang="en-US" sz="2000" dirty="0" err="1"/>
              <a:t>снабдевању</a:t>
            </a:r>
            <a:r>
              <a:rPr lang="en-US" sz="2000" dirty="0"/>
              <a:t> </a:t>
            </a:r>
            <a:r>
              <a:rPr lang="en-US" sz="2000" dirty="0" err="1"/>
              <a:t>млека</a:t>
            </a:r>
            <a:r>
              <a:rPr lang="en-US" sz="2000" dirty="0"/>
              <a:t> и </a:t>
            </a:r>
            <a:r>
              <a:rPr lang="en-US" sz="2000" dirty="0" err="1"/>
              <a:t>потрошњи</a:t>
            </a:r>
            <a:r>
              <a:rPr lang="en-US" sz="2000" dirty="0"/>
              <a:t> </a:t>
            </a:r>
            <a:r>
              <a:rPr lang="en-US" sz="2000" dirty="0" err="1"/>
              <a:t>млека</a:t>
            </a:r>
            <a:r>
              <a:rPr lang="en-US" sz="2000" dirty="0"/>
              <a:t> </a:t>
            </a:r>
            <a:r>
              <a:rPr lang="en-US" sz="2000" dirty="0" err="1"/>
              <a:t>услед</a:t>
            </a:r>
            <a:r>
              <a:rPr lang="en-US" sz="2000" dirty="0"/>
              <a:t> </a:t>
            </a:r>
            <a:r>
              <a:rPr lang="en-US" sz="2000" dirty="0" err="1"/>
              <a:t>неповерења</a:t>
            </a:r>
            <a:r>
              <a:rPr lang="en-US" sz="2000" dirty="0"/>
              <a:t> </a:t>
            </a:r>
            <a:r>
              <a:rPr lang="en-US" sz="2000" dirty="0" err="1"/>
              <a:t>потрошача</a:t>
            </a:r>
            <a:r>
              <a:rPr lang="en-US" sz="2000" dirty="0"/>
              <a:t>, </a:t>
            </a:r>
            <a:r>
              <a:rPr lang="en-US" sz="2000" dirty="0" err="1"/>
              <a:t>што</a:t>
            </a:r>
            <a:r>
              <a:rPr lang="en-US" sz="2000" dirty="0"/>
              <a:t> </a:t>
            </a:r>
            <a:r>
              <a:rPr lang="en-US" sz="2000" dirty="0" err="1"/>
              <a:t>је</a:t>
            </a:r>
            <a:r>
              <a:rPr lang="en-US" sz="2000" dirty="0"/>
              <a:t> </a:t>
            </a:r>
            <a:r>
              <a:rPr lang="en-US" sz="2000" dirty="0" err="1"/>
              <a:t>условило</a:t>
            </a:r>
            <a:r>
              <a:rPr lang="en-US" sz="2000" dirty="0"/>
              <a:t> </a:t>
            </a:r>
            <a:r>
              <a:rPr lang="en-US" sz="2000" dirty="0" err="1"/>
              <a:t>кризу</a:t>
            </a:r>
            <a:r>
              <a:rPr lang="en-US" sz="2000" dirty="0"/>
              <a:t> у </a:t>
            </a:r>
            <a:r>
              <a:rPr lang="en-US" sz="2000" dirty="0" err="1"/>
              <a:t>индустрији</a:t>
            </a:r>
            <a:r>
              <a:rPr lang="en-US" sz="2000" dirty="0"/>
              <a:t> </a:t>
            </a:r>
            <a:r>
              <a:rPr lang="en-US" sz="2000" dirty="0" err="1"/>
              <a:t>млека</a:t>
            </a:r>
            <a:r>
              <a:rPr lang="en-US" sz="2000" dirty="0"/>
              <a:t> </a:t>
            </a:r>
            <a:r>
              <a:rPr lang="en-US" sz="2000" dirty="0" err="1"/>
              <a:t>од</a:t>
            </a:r>
            <a:r>
              <a:rPr lang="en-US" sz="2000" dirty="0"/>
              <a:t> </a:t>
            </a:r>
            <a:r>
              <a:rPr lang="en-US" sz="2000" dirty="0" err="1"/>
              <a:t>које</a:t>
            </a:r>
            <a:r>
              <a:rPr lang="en-US" sz="2000" dirty="0"/>
              <a:t>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dirty="0" err="1"/>
              <a:t>читав</a:t>
            </a:r>
            <a:r>
              <a:rPr lang="en-US" sz="2000" dirty="0"/>
              <a:t> </a:t>
            </a:r>
            <a:r>
              <a:rPr lang="en-US" sz="2000" dirty="0" err="1"/>
              <a:t>сектор</a:t>
            </a:r>
            <a:r>
              <a:rPr lang="en-US" sz="2000" dirty="0"/>
              <a:t> </a:t>
            </a:r>
            <a:r>
              <a:rPr lang="en-US" sz="2000" dirty="0" err="1"/>
              <a:t>опорављао</a:t>
            </a:r>
            <a:r>
              <a:rPr lang="en-US" sz="2000" dirty="0"/>
              <a:t> </a:t>
            </a:r>
            <a:r>
              <a:rPr lang="en-US" sz="2000" dirty="0" err="1"/>
              <a:t>неколико</a:t>
            </a:r>
            <a:r>
              <a:rPr lang="en-US" sz="2000" dirty="0"/>
              <a:t> </a:t>
            </a:r>
            <a:r>
              <a:rPr lang="en-US" sz="2000" dirty="0" err="1"/>
              <a:t>наредних</a:t>
            </a:r>
            <a:r>
              <a:rPr lang="en-US" sz="2000" dirty="0"/>
              <a:t> </a:t>
            </a:r>
            <a:r>
              <a:rPr lang="en-US" sz="2000" dirty="0" err="1"/>
              <a:t>година</a:t>
            </a:r>
            <a:r>
              <a:rPr lang="en-US" sz="2000" dirty="0"/>
              <a:t>. 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600" dirty="0"/>
              <a:t>Појава нових болести домаћих животиња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8538"/>
            <a:ext cx="10515600" cy="4868425"/>
          </a:xfrm>
        </p:spPr>
        <p:txBody>
          <a:bodyPr>
            <a:normAutofit/>
          </a:bodyPr>
          <a:lstStyle/>
          <a:p>
            <a:pPr algn="just"/>
            <a:r>
              <a:rPr lang="sr-Cyrl-RS" dirty="0"/>
              <a:t>Заразна квргавост коже код говеда</a:t>
            </a:r>
            <a:r>
              <a:rPr lang="sr-Latn-RS" dirty="0"/>
              <a:t> (</a:t>
            </a:r>
            <a:r>
              <a:rPr lang="sr-Cyrl-RS" dirty="0"/>
              <a:t>нодуларни дерматитис):</a:t>
            </a:r>
          </a:p>
          <a:p>
            <a:pPr lvl="1" algn="just"/>
            <a:r>
              <a:rPr lang="sr-Cyrl-RS" dirty="0"/>
              <a:t>Наноси велику економску штету;</a:t>
            </a:r>
          </a:p>
          <a:p>
            <a:pPr lvl="1" algn="just"/>
            <a:r>
              <a:rPr lang="sr-Cyrl-RS" dirty="0"/>
              <a:t>Први случајеви јавили су се у јуну 2016. године;</a:t>
            </a:r>
          </a:p>
          <a:p>
            <a:pPr lvl="1" algn="just"/>
            <a:r>
              <a:rPr lang="sr-Cyrl-RS" dirty="0"/>
              <a:t>Вирусно неизлечиво обољење говеда;</a:t>
            </a:r>
          </a:p>
          <a:p>
            <a:pPr lvl="1" algn="just"/>
            <a:r>
              <a:rPr lang="sr-Cyrl-RS" dirty="0"/>
              <a:t>Смањена продуктивност, плодност и смртност до 25% оболелих животиња;</a:t>
            </a:r>
          </a:p>
          <a:p>
            <a:pPr lvl="1" algn="just"/>
            <a:r>
              <a:rPr lang="sr-Cyrl-RS" dirty="0"/>
              <a:t>Преноси се уједом инсеката. </a:t>
            </a:r>
          </a:p>
          <a:p>
            <a:pPr algn="just"/>
            <a:r>
              <a:rPr lang="sr-Cyrl-RS" dirty="0"/>
              <a:t>Болест плавог језика</a:t>
            </a:r>
          </a:p>
          <a:p>
            <a:pPr lvl="1" algn="just"/>
            <a:r>
              <a:rPr lang="sr-Cyrl-RS" dirty="0"/>
              <a:t>Наноси економску штету сточарској производњи;</a:t>
            </a:r>
          </a:p>
          <a:p>
            <a:pPr lvl="1" algn="just"/>
            <a:r>
              <a:rPr lang="sr-Cyrl-RS" dirty="0"/>
              <a:t>Вирусно обољење оваца, коза, говеда и дивљих преживара;</a:t>
            </a:r>
          </a:p>
          <a:p>
            <a:pPr lvl="1" algn="just"/>
            <a:r>
              <a:rPr lang="sr-Cyrl-RS" dirty="0"/>
              <a:t>Вектор који преноси болест су комарци из рода </a:t>
            </a:r>
            <a:r>
              <a:rPr lang="en-US" i="1" dirty="0" err="1">
                <a:hlinkClick r:id="rId2" tooltip="Culicoides (страница не постоји)"/>
              </a:rPr>
              <a:t>Culicoides</a:t>
            </a:r>
            <a:r>
              <a:rPr lang="sr-Cyrl-RS" i="1" dirty="0"/>
              <a:t>, </a:t>
            </a:r>
            <a:r>
              <a:rPr lang="sr-Cyrl-RS" dirty="0"/>
              <a:t>чији ареал живљења се шири са климатским променама.</a:t>
            </a:r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B66CA3-D5DC-4414-8FCC-63CF415E49EC}"/>
              </a:ext>
            </a:extLst>
          </p:cNvPr>
          <p:cNvSpPr txBox="1"/>
          <p:nvPr/>
        </p:nvSpPr>
        <p:spPr>
          <a:xfrm>
            <a:off x="427444" y="5953165"/>
            <a:ext cx="1152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0070C0"/>
                </a:solidFill>
              </a:rPr>
              <a:t>” </a:t>
            </a:r>
            <a:r>
              <a:rPr lang="en-US" sz="1200" i="1" dirty="0">
                <a:solidFill>
                  <a:srgbClr val="0070C0"/>
                </a:solidFill>
                <a:latin typeface="+mj-lt"/>
              </a:rPr>
              <a:t>Advancing medium and long-term adaptation planning in the Republic of Serbia – NAP” project is funded by Green Climate Fund (GCF) and implemented by UNDP, in partnership with the Ministry of Agriculture, Forestry and Water Management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A7BD5A4-8484-4996-B6F1-600C994A5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44" y="1510018"/>
            <a:ext cx="11527605" cy="43475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sr-Cyrl-RS" dirty="0">
                <a:latin typeface="Calibri" pitchFamily="34" charset="0"/>
                <a:cs typeface="Calibri" pitchFamily="34" charset="0"/>
              </a:rPr>
              <a:t>ПРОЦЕНА РИЗИКА, РАЊИВОСТИ И МЕРЕ АДАПТАЦИЈЕ У СЕКТОРУ ПОЉОПРИВРЕДЕ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sr-Cyrl-RS" sz="2400" dirty="0">
                <a:latin typeface="Calibri" panose="020F0502020204030204" pitchFamily="34" charset="0"/>
              </a:rPr>
              <a:t> (</a:t>
            </a:r>
            <a:r>
              <a:rPr lang="sr-Cyrl-RS" sz="2400" dirty="0">
                <a:solidFill>
                  <a:srgbClr val="FF0000"/>
                </a:solidFill>
                <a:latin typeface="Calibri" panose="020F0502020204030204" pitchFamily="34" charset="0"/>
              </a:rPr>
              <a:t>Београдски, Мачвански и Подунавски округ</a:t>
            </a:r>
            <a:r>
              <a:rPr lang="sr-Cyrl-RS" sz="2400" dirty="0">
                <a:latin typeface="Calibri" panose="020F0502020204030204" pitchFamily="34" charset="0"/>
              </a:rPr>
              <a:t>)</a:t>
            </a:r>
          </a:p>
          <a:p>
            <a:pPr algn="ctr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algn="ctr">
              <a:buNone/>
            </a:pPr>
            <a:r>
              <a:rPr lang="sr-Cyrl-RS" sz="2400" dirty="0">
                <a:latin typeface="Calibri" panose="020F0502020204030204" pitchFamily="34" charset="0"/>
              </a:rPr>
              <a:t>Прилагођавање сектора сточарства климатским променама</a:t>
            </a:r>
          </a:p>
          <a:p>
            <a:pPr algn="ctr">
              <a:buNone/>
            </a:pPr>
            <a:r>
              <a:rPr lang="sr-Cyrl-RS" sz="2400" dirty="0">
                <a:latin typeface="Calibri" panose="020F0502020204030204" pitchFamily="34" charset="0"/>
              </a:rPr>
              <a:t>доцент др Драган Станојевић</a:t>
            </a:r>
            <a:endParaRPr lang="sr-Latn-RS" sz="2400" dirty="0">
              <a:latin typeface="Calibri" panose="020F0502020204030204" pitchFamily="34" charset="0"/>
            </a:endParaRPr>
          </a:p>
          <a:p>
            <a:endParaRPr lang="sr-Latn-R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5D767557-2254-4ECF-BA61-021856DF9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09" y="179683"/>
            <a:ext cx="1267438" cy="1267438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AD1EE46-C9A5-48C4-9EDF-19BD304F4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569" y="0"/>
            <a:ext cx="1044906" cy="11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02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644" y="2675069"/>
            <a:ext cx="10831144" cy="1022224"/>
          </a:xfrm>
        </p:spPr>
        <p:txBody>
          <a:bodyPr/>
          <a:lstStyle/>
          <a:p>
            <a:pPr algn="ctr"/>
            <a:r>
              <a:rPr lang="sr-Cyrl-RS" dirty="0"/>
              <a:t>Мере адаптације</a:t>
            </a:r>
            <a:endParaRPr lang="en-US" dirty="0"/>
          </a:p>
        </p:txBody>
      </p:sp>
      <p:pic>
        <p:nvPicPr>
          <p:cNvPr id="1026" name="Picture 2" descr="Marketing Versus Reality: The Myth of the Organic Happy C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5844" y="4239518"/>
            <a:ext cx="3406156" cy="2618482"/>
          </a:xfrm>
          <a:prstGeom prst="rect">
            <a:avLst/>
          </a:prstGeom>
          <a:noFill/>
        </p:spPr>
      </p:pic>
      <p:pic>
        <p:nvPicPr>
          <p:cNvPr id="1036" name="Picture 12" descr="Genetically modified pigs could cut carbon footprint of pork, study  suggests | E&amp;T Magaz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53478" cy="2362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Cyrl-RS" sz="3600" dirty="0"/>
              <a:t>Селекција животиња на особине отпорности и здравља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8538"/>
            <a:ext cx="10515600" cy="4868425"/>
          </a:xfrm>
        </p:spPr>
        <p:txBody>
          <a:bodyPr/>
          <a:lstStyle/>
          <a:p>
            <a:pPr algn="just"/>
            <a:endParaRPr lang="sr-Cyrl-RS" dirty="0"/>
          </a:p>
          <a:p>
            <a:pPr algn="just"/>
            <a:r>
              <a:rPr lang="sr-Cyrl-RS" dirty="0"/>
              <a:t>Фокус одгајивачких програма за популације домаћих животиња треба ставити на:</a:t>
            </a:r>
          </a:p>
          <a:p>
            <a:pPr algn="just"/>
            <a:r>
              <a:rPr lang="sr-Cyrl-RS" dirty="0"/>
              <a:t>Особине здравља и дуговечности;</a:t>
            </a:r>
          </a:p>
          <a:p>
            <a:pPr algn="just"/>
            <a:r>
              <a:rPr lang="sr-Cyrl-RS" dirty="0"/>
              <a:t>Ефикасност производње;</a:t>
            </a:r>
          </a:p>
          <a:p>
            <a:pPr algn="just"/>
            <a:r>
              <a:rPr lang="sr-Cyrl-RS" dirty="0"/>
              <a:t>Употреба укрштања и коришћење хетерозис ефекта где је то могуће.</a:t>
            </a:r>
          </a:p>
          <a:p>
            <a:endParaRPr lang="sr-Cyrl-R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r-Cyrl-RS" sz="3600" dirty="0"/>
              <a:t>Исхрана домаћих животиња у измењеним климатским приликама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5834"/>
            <a:ext cx="10515600" cy="4821129"/>
          </a:xfrm>
        </p:spPr>
        <p:txBody>
          <a:bodyPr>
            <a:noAutofit/>
          </a:bodyPr>
          <a:lstStyle/>
          <a:p>
            <a:pPr algn="just"/>
            <a:r>
              <a:rPr lang="sr-Cyrl-RS" sz="2400" dirty="0"/>
              <a:t>П</a:t>
            </a:r>
            <a:r>
              <a:rPr lang="en-US" sz="2400" dirty="0" err="1"/>
              <a:t>овећати</a:t>
            </a:r>
            <a:r>
              <a:rPr lang="en-US" sz="2400" dirty="0"/>
              <a:t> </a:t>
            </a:r>
            <a:r>
              <a:rPr lang="en-US" sz="2400" dirty="0" err="1"/>
              <a:t>удео</a:t>
            </a:r>
            <a:r>
              <a:rPr lang="en-US" sz="2400" dirty="0"/>
              <a:t> </a:t>
            </a:r>
            <a:r>
              <a:rPr lang="en-US" sz="2400" dirty="0" err="1"/>
              <a:t>енергије</a:t>
            </a:r>
            <a:r>
              <a:rPr lang="en-US" sz="2400" dirty="0"/>
              <a:t> у </a:t>
            </a:r>
            <a:r>
              <a:rPr lang="en-US" sz="2400" dirty="0" err="1"/>
              <a:t>оброку</a:t>
            </a:r>
            <a:r>
              <a:rPr lang="en-US" sz="2400" dirty="0"/>
              <a:t>, </a:t>
            </a:r>
            <a:r>
              <a:rPr lang="en-US" sz="2400" dirty="0" err="1"/>
              <a:t>јер</a:t>
            </a:r>
            <a:r>
              <a:rPr lang="en-US" sz="2400" dirty="0"/>
              <a:t> </a:t>
            </a:r>
            <a:r>
              <a:rPr lang="en-US" sz="2400" dirty="0" err="1"/>
              <a:t>животиње</a:t>
            </a:r>
            <a:r>
              <a:rPr lang="en-US" sz="2400" dirty="0"/>
              <a:t> </a:t>
            </a:r>
            <a:r>
              <a:rPr lang="en-US" sz="2400" dirty="0" err="1"/>
              <a:t>које</a:t>
            </a:r>
            <a:r>
              <a:rPr lang="en-US" sz="2400" dirty="0"/>
              <a:t> </a:t>
            </a:r>
            <a:r>
              <a:rPr lang="en-US" sz="2400" dirty="0" err="1"/>
              <a:t>су</a:t>
            </a:r>
            <a:r>
              <a:rPr lang="en-US" sz="2400" dirty="0"/>
              <a:t> </a:t>
            </a:r>
            <a:r>
              <a:rPr lang="en-US" sz="2400" dirty="0" err="1"/>
              <a:t>изложене</a:t>
            </a:r>
            <a:r>
              <a:rPr lang="en-US" sz="2400" dirty="0"/>
              <a:t> </a:t>
            </a:r>
            <a:r>
              <a:rPr lang="en-US" sz="2400" dirty="0" err="1"/>
              <a:t>топлотном</a:t>
            </a:r>
            <a:r>
              <a:rPr lang="en-US" sz="2400" dirty="0"/>
              <a:t> </a:t>
            </a:r>
            <a:r>
              <a:rPr lang="en-US" sz="2400" dirty="0" err="1"/>
              <a:t>стресу</a:t>
            </a:r>
            <a:r>
              <a:rPr lang="en-US" sz="2400" dirty="0"/>
              <a:t> </a:t>
            </a:r>
            <a:r>
              <a:rPr lang="en-US" sz="2400" dirty="0" err="1"/>
              <a:t>део</a:t>
            </a:r>
            <a:r>
              <a:rPr lang="en-US" sz="2400" dirty="0"/>
              <a:t> </a:t>
            </a:r>
            <a:r>
              <a:rPr lang="en-US" sz="2400" dirty="0" err="1"/>
              <a:t>енергије</a:t>
            </a:r>
            <a:r>
              <a:rPr lang="en-US" sz="2400" dirty="0"/>
              <a:t> </a:t>
            </a:r>
            <a:r>
              <a:rPr lang="en-US" sz="2400" dirty="0" err="1"/>
              <a:t>троше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одржавање</a:t>
            </a:r>
            <a:r>
              <a:rPr lang="en-US" sz="2400" dirty="0"/>
              <a:t> </a:t>
            </a:r>
            <a:r>
              <a:rPr lang="en-US" sz="2400" dirty="0" err="1"/>
              <a:t>хомеостазе</a:t>
            </a:r>
            <a:r>
              <a:rPr lang="en-US" sz="2400" dirty="0"/>
              <a:t>.</a:t>
            </a:r>
            <a:endParaRPr lang="sr-Cyrl-RS" sz="2400" dirty="0"/>
          </a:p>
          <a:p>
            <a:pPr algn="just"/>
            <a:r>
              <a:rPr lang="sr-Cyrl-RS" sz="2400" dirty="0"/>
              <a:t>Т</a:t>
            </a:r>
            <a:r>
              <a:rPr lang="en-US" sz="2400" dirty="0" err="1"/>
              <a:t>реба</a:t>
            </a:r>
            <a:r>
              <a:rPr lang="en-US" sz="2400" dirty="0"/>
              <a:t> </a:t>
            </a:r>
            <a:r>
              <a:rPr lang="en-US" sz="2400" dirty="0" err="1"/>
              <a:t>избећи</a:t>
            </a:r>
            <a:r>
              <a:rPr lang="en-US" sz="2400" dirty="0"/>
              <a:t> </a:t>
            </a:r>
            <a:r>
              <a:rPr lang="en-US" sz="2400" dirty="0" err="1"/>
              <a:t>храњење</a:t>
            </a:r>
            <a:r>
              <a:rPr lang="en-US" sz="2400" dirty="0"/>
              <a:t> </a:t>
            </a:r>
            <a:r>
              <a:rPr lang="en-US" sz="2400" dirty="0" err="1"/>
              <a:t>животиња</a:t>
            </a:r>
            <a:r>
              <a:rPr lang="en-US" sz="2400" dirty="0"/>
              <a:t> у </a:t>
            </a:r>
            <a:r>
              <a:rPr lang="en-US" sz="2400" dirty="0" err="1"/>
              <a:t>току</a:t>
            </a:r>
            <a:r>
              <a:rPr lang="en-US" sz="2400" dirty="0"/>
              <a:t> </a:t>
            </a:r>
            <a:r>
              <a:rPr lang="en-US" sz="2400" dirty="0" err="1"/>
              <a:t>топлијег</a:t>
            </a:r>
            <a:r>
              <a:rPr lang="en-US" sz="2400" dirty="0"/>
              <a:t> </a:t>
            </a:r>
            <a:r>
              <a:rPr lang="en-US" sz="2400" dirty="0" err="1"/>
              <a:t>дела</a:t>
            </a:r>
            <a:r>
              <a:rPr lang="en-US" sz="2400" dirty="0"/>
              <a:t> </a:t>
            </a:r>
            <a:r>
              <a:rPr lang="en-US" sz="2400" dirty="0" err="1"/>
              <a:t>дана</a:t>
            </a:r>
            <a:r>
              <a:rPr lang="en-US" sz="2400" dirty="0"/>
              <a:t>. </a:t>
            </a:r>
            <a:endParaRPr lang="sr-Cyrl-RS" sz="2400" dirty="0"/>
          </a:p>
          <a:p>
            <a:pPr algn="just"/>
            <a:r>
              <a:rPr lang="sr-Cyrl-RS" sz="2400" dirty="0"/>
              <a:t>П</a:t>
            </a:r>
            <a:r>
              <a:rPr lang="en-US" sz="2400" dirty="0" err="1"/>
              <a:t>овећањ</a:t>
            </a:r>
            <a:r>
              <a:rPr lang="sr-Cyrl-RS" sz="2400" dirty="0"/>
              <a:t>е</a:t>
            </a:r>
            <a:r>
              <a:rPr lang="en-US" sz="2400" dirty="0"/>
              <a:t> </a:t>
            </a:r>
            <a:r>
              <a:rPr lang="en-US" sz="2400" dirty="0" err="1"/>
              <a:t>квалитета</a:t>
            </a:r>
            <a:r>
              <a:rPr lang="en-US" sz="2400" dirty="0"/>
              <a:t> </a:t>
            </a:r>
            <a:r>
              <a:rPr lang="en-US" sz="2400" dirty="0" err="1"/>
              <a:t>хранива</a:t>
            </a:r>
            <a:r>
              <a:rPr lang="en-US" sz="2400" dirty="0"/>
              <a:t> </a:t>
            </a:r>
            <a:r>
              <a:rPr lang="en-US" sz="2400" dirty="0" err="1"/>
              <a:t>која</a:t>
            </a:r>
            <a:r>
              <a:rPr lang="en-US" sz="2400" dirty="0"/>
              <a:t> </a:t>
            </a:r>
            <a:r>
              <a:rPr lang="en-US" sz="2400" dirty="0" err="1"/>
              <a:t>се</a:t>
            </a:r>
            <a:r>
              <a:rPr lang="en-US" sz="2400" dirty="0"/>
              <a:t> </a:t>
            </a:r>
            <a:r>
              <a:rPr lang="en-US" sz="2400" dirty="0" err="1"/>
              <a:t>користе</a:t>
            </a:r>
            <a:r>
              <a:rPr lang="en-US" sz="2400" dirty="0"/>
              <a:t> у </a:t>
            </a:r>
            <a:r>
              <a:rPr lang="en-US" sz="2400" dirty="0" err="1"/>
              <a:t>исхрани</a:t>
            </a:r>
            <a:r>
              <a:rPr lang="en-US" sz="2400" dirty="0"/>
              <a:t> </a:t>
            </a:r>
            <a:r>
              <a:rPr lang="en-US" sz="2400" dirty="0" err="1"/>
              <a:t>домаћих</a:t>
            </a:r>
            <a:r>
              <a:rPr lang="en-US" sz="2400" dirty="0"/>
              <a:t> </a:t>
            </a:r>
            <a:r>
              <a:rPr lang="en-US" sz="2400" dirty="0" err="1"/>
              <a:t>животиња</a:t>
            </a:r>
            <a:r>
              <a:rPr lang="en-US" sz="2400" dirty="0"/>
              <a:t>. </a:t>
            </a:r>
            <a:r>
              <a:rPr lang="sr-Cyrl-RS" sz="2400" dirty="0"/>
              <a:t>В</a:t>
            </a:r>
            <a:r>
              <a:rPr lang="en-US" sz="2400" dirty="0" err="1"/>
              <a:t>исококвалитетна</a:t>
            </a:r>
            <a:r>
              <a:rPr lang="en-US" sz="2400" dirty="0"/>
              <a:t> </a:t>
            </a:r>
            <a:r>
              <a:rPr lang="en-US" sz="2400" dirty="0" err="1"/>
              <a:t>хранива</a:t>
            </a:r>
            <a:r>
              <a:rPr lang="en-US" sz="2400" dirty="0"/>
              <a:t> </a:t>
            </a:r>
            <a:r>
              <a:rPr lang="en-US" sz="2400" dirty="0" err="1"/>
              <a:t>омогућавају</a:t>
            </a:r>
            <a:r>
              <a:rPr lang="en-US" sz="2400" dirty="0"/>
              <a:t> </a:t>
            </a:r>
            <a:r>
              <a:rPr lang="en-US" sz="2400" dirty="0" err="1"/>
              <a:t>високу</a:t>
            </a:r>
            <a:r>
              <a:rPr lang="en-US" sz="2400" dirty="0"/>
              <a:t> и </a:t>
            </a:r>
            <a:r>
              <a:rPr lang="en-US" sz="2400" dirty="0" err="1"/>
              <a:t>ефикасну</a:t>
            </a:r>
            <a:r>
              <a:rPr lang="en-US" sz="2400" dirty="0"/>
              <a:t> </a:t>
            </a:r>
            <a:r>
              <a:rPr lang="en-US" sz="2400" dirty="0" err="1"/>
              <a:t>производњу</a:t>
            </a:r>
            <a:r>
              <a:rPr lang="en-US" sz="2400" dirty="0"/>
              <a:t> </a:t>
            </a:r>
            <a:r>
              <a:rPr lang="en-US" sz="2400" dirty="0" err="1"/>
              <a:t>уз</a:t>
            </a:r>
            <a:r>
              <a:rPr lang="en-US" sz="2400" dirty="0"/>
              <a:t> </a:t>
            </a:r>
            <a:r>
              <a:rPr lang="en-US" sz="2400" dirty="0" err="1"/>
              <a:t>нижу</a:t>
            </a:r>
            <a:r>
              <a:rPr lang="en-US" sz="2400" dirty="0"/>
              <a:t> </a:t>
            </a:r>
            <a:r>
              <a:rPr lang="en-US" sz="2400" dirty="0" err="1"/>
              <a:t>емисију</a:t>
            </a:r>
            <a:r>
              <a:rPr lang="en-US" sz="2400" dirty="0"/>
              <a:t> </a:t>
            </a:r>
            <a:r>
              <a:rPr lang="en-US" sz="2400" dirty="0" err="1"/>
              <a:t>ексремената</a:t>
            </a:r>
            <a:r>
              <a:rPr lang="en-US" sz="2400" dirty="0"/>
              <a:t> и </a:t>
            </a:r>
            <a:r>
              <a:rPr lang="en-US" sz="2400" dirty="0" err="1"/>
              <a:t>гасова</a:t>
            </a:r>
            <a:r>
              <a:rPr lang="en-US" sz="2400" dirty="0"/>
              <a:t> </a:t>
            </a:r>
            <a:r>
              <a:rPr lang="en-US" sz="2400" dirty="0" err="1"/>
              <a:t>стаклене</a:t>
            </a:r>
            <a:r>
              <a:rPr lang="en-US" sz="2400" dirty="0"/>
              <a:t> </a:t>
            </a:r>
            <a:r>
              <a:rPr lang="en-US" sz="2400" dirty="0" err="1"/>
              <a:t>баште</a:t>
            </a:r>
            <a:r>
              <a:rPr lang="en-US" sz="2400" dirty="0"/>
              <a:t>. </a:t>
            </a:r>
            <a:endParaRPr lang="sr-Cyrl-RS" sz="2400" dirty="0"/>
          </a:p>
          <a:p>
            <a:pPr algn="just"/>
            <a:r>
              <a:rPr lang="en-US" sz="2400" dirty="0" err="1"/>
              <a:t>Оптимална</a:t>
            </a:r>
            <a:r>
              <a:rPr lang="en-US" sz="2400" dirty="0"/>
              <a:t> </a:t>
            </a:r>
            <a:r>
              <a:rPr lang="en-US" sz="2400" dirty="0" err="1"/>
              <a:t>избалансираност</a:t>
            </a:r>
            <a:r>
              <a:rPr lang="en-US" sz="2400" dirty="0"/>
              <a:t> </a:t>
            </a:r>
            <a:r>
              <a:rPr lang="en-US" sz="2400" dirty="0" err="1"/>
              <a:t>оброка</a:t>
            </a:r>
            <a:r>
              <a:rPr lang="en-US" sz="2400" dirty="0"/>
              <a:t> и </a:t>
            </a:r>
            <a:r>
              <a:rPr lang="en-US" sz="2400" dirty="0" err="1"/>
              <a:t>код</a:t>
            </a:r>
            <a:r>
              <a:rPr lang="en-US" sz="2400" dirty="0"/>
              <a:t> </a:t>
            </a:r>
            <a:r>
              <a:rPr lang="en-US" sz="2400" dirty="0" err="1"/>
              <a:t>преживара</a:t>
            </a:r>
            <a:r>
              <a:rPr lang="en-US" sz="2400" dirty="0"/>
              <a:t> и </a:t>
            </a:r>
            <a:r>
              <a:rPr lang="en-US" sz="2400" dirty="0" err="1"/>
              <a:t>код</a:t>
            </a:r>
            <a:r>
              <a:rPr lang="en-US" sz="2400" dirty="0"/>
              <a:t> </a:t>
            </a:r>
            <a:r>
              <a:rPr lang="en-US" sz="2400" dirty="0" err="1"/>
              <a:t>непреживара</a:t>
            </a:r>
            <a:r>
              <a:rPr lang="en-US" sz="2400" dirty="0"/>
              <a:t>, </a:t>
            </a:r>
            <a:r>
              <a:rPr lang="en-US" sz="2400" dirty="0" err="1"/>
              <a:t>уз</a:t>
            </a:r>
            <a:r>
              <a:rPr lang="en-US" sz="2400" dirty="0"/>
              <a:t> </a:t>
            </a:r>
            <a:r>
              <a:rPr lang="en-US" sz="2400" dirty="0" err="1"/>
              <a:t>додавање</a:t>
            </a:r>
            <a:r>
              <a:rPr lang="en-US" sz="2400" dirty="0"/>
              <a:t> </a:t>
            </a:r>
            <a:r>
              <a:rPr lang="en-US" sz="2400" dirty="0" err="1"/>
              <a:t>адитива</a:t>
            </a:r>
            <a:r>
              <a:rPr lang="en-US" sz="2400" dirty="0"/>
              <a:t>, </a:t>
            </a:r>
            <a:r>
              <a:rPr lang="en-US" sz="2400" dirty="0" err="1"/>
              <a:t>попут</a:t>
            </a:r>
            <a:r>
              <a:rPr lang="en-US" sz="2400" dirty="0"/>
              <a:t> </a:t>
            </a:r>
            <a:r>
              <a:rPr lang="en-US" sz="2400" dirty="0" err="1"/>
              <a:t>пробиотика</a:t>
            </a:r>
            <a:r>
              <a:rPr lang="en-US" sz="2400" dirty="0"/>
              <a:t> и </a:t>
            </a:r>
            <a:r>
              <a:rPr lang="en-US" sz="2400" dirty="0" err="1"/>
              <a:t>суплемената</a:t>
            </a:r>
            <a:r>
              <a:rPr lang="en-US" sz="2400" dirty="0"/>
              <a:t> </a:t>
            </a:r>
            <a:r>
              <a:rPr lang="en-US" sz="2400" dirty="0" err="1"/>
              <a:t>који</a:t>
            </a:r>
            <a:r>
              <a:rPr lang="en-US" sz="2400" dirty="0"/>
              <a:t> </a:t>
            </a:r>
            <a:r>
              <a:rPr lang="en-US" sz="2400" dirty="0" err="1"/>
              <a:t>повећавају</a:t>
            </a:r>
            <a:r>
              <a:rPr lang="en-US" sz="2400" dirty="0"/>
              <a:t> </a:t>
            </a:r>
            <a:r>
              <a:rPr lang="en-US" sz="2400" dirty="0" err="1"/>
              <a:t>отпорност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топлотни</a:t>
            </a:r>
            <a:r>
              <a:rPr lang="en-US" sz="2400" dirty="0"/>
              <a:t> </a:t>
            </a:r>
            <a:r>
              <a:rPr lang="en-US" sz="2400" dirty="0" err="1"/>
              <a:t>стрес</a:t>
            </a:r>
            <a:r>
              <a:rPr lang="en-US" sz="2400" dirty="0"/>
              <a:t>, </a:t>
            </a:r>
            <a:r>
              <a:rPr lang="en-US" sz="2400" dirty="0" err="1"/>
              <a:t>допринеће</a:t>
            </a:r>
            <a:r>
              <a:rPr lang="en-US" sz="2400" dirty="0"/>
              <a:t> </a:t>
            </a:r>
            <a:r>
              <a:rPr lang="en-US" sz="2400" dirty="0" err="1"/>
              <a:t>ефикаснијој</a:t>
            </a:r>
            <a:r>
              <a:rPr lang="en-US" sz="2400" dirty="0"/>
              <a:t> </a:t>
            </a:r>
            <a:r>
              <a:rPr lang="en-US" sz="2400" dirty="0" err="1"/>
              <a:t>сточарској</a:t>
            </a:r>
            <a:r>
              <a:rPr lang="en-US" sz="2400" dirty="0"/>
              <a:t> </a:t>
            </a:r>
            <a:r>
              <a:rPr lang="en-US" sz="2400" dirty="0" err="1"/>
              <a:t>производњи</a:t>
            </a:r>
            <a:r>
              <a:rPr lang="en-US" sz="2400" dirty="0"/>
              <a:t> </a:t>
            </a:r>
            <a:r>
              <a:rPr lang="en-US" sz="2400" dirty="0" err="1"/>
              <a:t>уз</a:t>
            </a:r>
            <a:r>
              <a:rPr lang="en-US" sz="2400" dirty="0"/>
              <a:t> </a:t>
            </a:r>
            <a:r>
              <a:rPr lang="en-US" sz="2400" dirty="0" err="1"/>
              <a:t>смањење</a:t>
            </a:r>
            <a:r>
              <a:rPr lang="en-US" sz="2400" dirty="0"/>
              <a:t> </a:t>
            </a:r>
            <a:r>
              <a:rPr lang="en-US" sz="2400" dirty="0" err="1"/>
              <a:t>негативног</a:t>
            </a:r>
            <a:r>
              <a:rPr lang="en-US" sz="2400" dirty="0"/>
              <a:t> </a:t>
            </a:r>
            <a:r>
              <a:rPr lang="en-US" sz="2400" dirty="0" err="1"/>
              <a:t>ефекта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животну</a:t>
            </a:r>
            <a:r>
              <a:rPr lang="en-US" sz="2400" dirty="0"/>
              <a:t> </a:t>
            </a:r>
            <a:r>
              <a:rPr lang="en-US" sz="2400" dirty="0" err="1"/>
              <a:t>средину</a:t>
            </a:r>
            <a:r>
              <a:rPr lang="sr-Cyrl-RS" sz="2400" dirty="0"/>
              <a:t>,</a:t>
            </a:r>
          </a:p>
          <a:p>
            <a:pPr algn="just"/>
            <a:r>
              <a:rPr lang="sr-Cyrl-RS" sz="2400" dirty="0"/>
              <a:t>Увођење нових крмних култура које боље подносе сушу (сточни сирак, суданска трава...).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600" dirty="0"/>
              <a:t>Изградња и опремање сточарских објеката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Полуотворени објекти;</a:t>
            </a:r>
          </a:p>
          <a:p>
            <a:r>
              <a:rPr lang="sr-Cyrl-RS" dirty="0"/>
              <a:t>Оријентације објекта;</a:t>
            </a:r>
          </a:p>
          <a:p>
            <a:r>
              <a:rPr lang="sr-Cyrl-RS" dirty="0"/>
              <a:t>Термоизолација кровова;</a:t>
            </a:r>
          </a:p>
          <a:p>
            <a:r>
              <a:rPr lang="sr-Cyrl-RS" dirty="0"/>
              <a:t>Уређаји за контролу микроклиме (вентилатори, орошивачи, прскалице...);</a:t>
            </a:r>
          </a:p>
          <a:p>
            <a:r>
              <a:rPr lang="sr-Cyrl-RS" dirty="0"/>
              <a:t>Природна засена објеката.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Производни систем?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3305"/>
            <a:ext cx="10515600" cy="5083658"/>
          </a:xfrm>
        </p:spPr>
        <p:txBody>
          <a:bodyPr>
            <a:normAutofit/>
          </a:bodyPr>
          <a:lstStyle/>
          <a:p>
            <a:pPr algn="just"/>
            <a:r>
              <a:rPr lang="sr-Cyrl-RS" sz="3200" dirty="0"/>
              <a:t>Одржив производни систем: </a:t>
            </a:r>
          </a:p>
          <a:p>
            <a:pPr algn="just"/>
            <a:r>
              <a:rPr lang="sr-Cyrl-RS" sz="3200" dirty="0"/>
              <a:t>дуговечна и отпорна грла,</a:t>
            </a:r>
          </a:p>
          <a:p>
            <a:pPr algn="just"/>
            <a:r>
              <a:rPr lang="sr-Cyrl-RS" sz="3200" dirty="0"/>
              <a:t>технологија прилагођена измењеним климатским условима; </a:t>
            </a:r>
          </a:p>
          <a:p>
            <a:pPr algn="just"/>
            <a:r>
              <a:rPr lang="sr-Cyrl-RS" sz="3200" dirty="0"/>
              <a:t>Један део производње треба да се одвија у традиционалним и органским производним системима.</a:t>
            </a:r>
          </a:p>
          <a:p>
            <a:endParaRPr lang="en-US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0055" y="4552139"/>
            <a:ext cx="2870124" cy="192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AutoShape 7" descr="Farmu ''Miljković'' posetiće poljoprivrednici Lazarevca - GEM in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 descr="Farmu ''Miljković'' posetiće poljoprivrednici Lazarevca - GEM in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D:\Svi Podaci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7294" y="4552140"/>
            <a:ext cx="3078443" cy="1928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413" y="0"/>
            <a:ext cx="10025063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sr-Cyrl-RS" sz="6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Хвала на пажњи!!!</a:t>
            </a:r>
            <a:endParaRPr lang="en-GB" sz="66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7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Стање сточарства у Србији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4662"/>
            <a:ext cx="10515600" cy="4742301"/>
          </a:xfrm>
        </p:spPr>
        <p:txBody>
          <a:bodyPr>
            <a:normAutofit/>
          </a:bodyPr>
          <a:lstStyle/>
          <a:p>
            <a:pPr algn="just"/>
            <a:r>
              <a:rPr lang="sr-Cyrl-RS" sz="3200" dirty="0">
                <a:solidFill>
                  <a:srgbClr val="FF0000"/>
                </a:solidFill>
              </a:rPr>
              <a:t>Индикатор развијености пољопривредне производње;</a:t>
            </a:r>
          </a:p>
          <a:p>
            <a:pPr algn="ctr">
              <a:buNone/>
            </a:pPr>
            <a:endParaRPr lang="sr-Cyrl-RS" sz="3200" b="1" dirty="0"/>
          </a:p>
          <a:p>
            <a:pPr algn="ctr">
              <a:buNone/>
            </a:pPr>
            <a:r>
              <a:rPr lang="sr-Cyrl-RS" sz="3200" b="1" dirty="0"/>
              <a:t>Ризици:</a:t>
            </a:r>
          </a:p>
          <a:p>
            <a:pPr algn="just"/>
            <a:r>
              <a:rPr lang="sr-Latn-RS" dirty="0"/>
              <a:t>35-40% </a:t>
            </a:r>
            <a:r>
              <a:rPr lang="sr-Cyrl-RS" dirty="0"/>
              <a:t>удео сточарске производње у пољопривредној производњи</a:t>
            </a:r>
            <a:r>
              <a:rPr lang="sr-Latn-RS" dirty="0"/>
              <a:t> </a:t>
            </a:r>
            <a:r>
              <a:rPr lang="sr-Cyrl-RS" dirty="0"/>
              <a:t>(Холандија преко 60%).</a:t>
            </a:r>
          </a:p>
          <a:p>
            <a:pPr algn="just"/>
            <a:r>
              <a:rPr lang="sr-Cyrl-RS" dirty="0"/>
              <a:t>Смањење бројности свих врста домаћих животиња изузев оваца.</a:t>
            </a:r>
          </a:p>
          <a:p>
            <a:pPr algn="just"/>
            <a:r>
              <a:rPr lang="sr-Cyrl-RS" dirty="0"/>
              <a:t>Климатске промене угрожавају сектор сточарства.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Бројно стање стоке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97724"/>
            <a:ext cx="10515600" cy="4679239"/>
          </a:xfrm>
        </p:spPr>
        <p:txBody>
          <a:bodyPr/>
          <a:lstStyle/>
          <a:p>
            <a:pPr algn="ctr">
              <a:buNone/>
            </a:pPr>
            <a:r>
              <a:rPr lang="sr-Cyrl-RS" sz="3200" b="1" dirty="0"/>
              <a:t>Предности:</a:t>
            </a:r>
          </a:p>
          <a:p>
            <a:endParaRPr lang="sr-Cyrl-RS" dirty="0"/>
          </a:p>
          <a:p>
            <a:pPr algn="just"/>
            <a:r>
              <a:rPr lang="sr-Cyrl-RS" dirty="0"/>
              <a:t>62% пољопривредних газдинстава се бави сточарском производњом;</a:t>
            </a:r>
          </a:p>
          <a:p>
            <a:pPr algn="just"/>
            <a:r>
              <a:rPr lang="sr-Cyrl-RS" dirty="0"/>
              <a:t>Тенденција укрупњавања и све виша робна оријентисаност производње.</a:t>
            </a:r>
          </a:p>
          <a:p>
            <a:pPr algn="just"/>
            <a:r>
              <a:rPr lang="sr-Cyrl-RS" dirty="0"/>
              <a:t>Пораст вредности производње.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</p:spPr>
        <p:txBody>
          <a:bodyPr/>
          <a:lstStyle/>
          <a:p>
            <a:pPr algn="ctr"/>
            <a:r>
              <a:rPr lang="sr-Cyrl-RS" dirty="0"/>
              <a:t>Стање сточарства у Србији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5669"/>
            <a:ext cx="10972800" cy="993228"/>
          </a:xfrm>
        </p:spPr>
        <p:txBody>
          <a:bodyPr>
            <a:normAutofit/>
          </a:bodyPr>
          <a:lstStyle/>
          <a:p>
            <a:pPr algn="ctr"/>
            <a:r>
              <a:rPr lang="sr-Cyrl-RS" sz="3200" dirty="0">
                <a:latin typeface="+mn-lt"/>
              </a:rPr>
              <a:t>Особине сточарске производње у Београдском, Мачванском и Подунавском округу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2937"/>
            <a:ext cx="10515600" cy="3954025"/>
          </a:xfrm>
        </p:spPr>
        <p:txBody>
          <a:bodyPr/>
          <a:lstStyle/>
          <a:p>
            <a:pPr algn="just"/>
            <a:r>
              <a:rPr lang="sr-Cyrl-RS" dirty="0"/>
              <a:t>Традиоционално сточарски региони;</a:t>
            </a:r>
          </a:p>
          <a:p>
            <a:pPr algn="just"/>
            <a:r>
              <a:rPr lang="sr-Cyrl-RS" dirty="0"/>
              <a:t>Најинтензивнија сточарска производња;</a:t>
            </a:r>
          </a:p>
          <a:p>
            <a:pPr algn="just"/>
            <a:r>
              <a:rPr lang="sr-Cyrl-RS" dirty="0"/>
              <a:t>Природни ресурси који иду у прилог интензивној сточарској производњи- интензивна ратарска производња;</a:t>
            </a:r>
          </a:p>
          <a:p>
            <a:pPr algn="just"/>
            <a:r>
              <a:rPr lang="sr-Cyrl-RS" dirty="0"/>
              <a:t>Преко 35% говеда и 30% свиња се гаји у ова три региона ;</a:t>
            </a:r>
          </a:p>
          <a:p>
            <a:pPr algn="just"/>
            <a:r>
              <a:rPr lang="sr-Cyrl-RS" dirty="0"/>
              <a:t>Укрупњавање производње и робна оријентисаност производње.</a:t>
            </a:r>
          </a:p>
          <a:p>
            <a:endParaRPr lang="sr-Cyrl-RS" dirty="0"/>
          </a:p>
          <a:p>
            <a:endParaRPr lang="sr-Cyrl-R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763059"/>
          </a:xfrm>
        </p:spPr>
        <p:txBody>
          <a:bodyPr>
            <a:normAutofit/>
          </a:bodyPr>
          <a:lstStyle/>
          <a:p>
            <a:pPr algn="just"/>
            <a:r>
              <a:rPr lang="sr-Cyrl-RS" sz="3600" dirty="0"/>
              <a:t>Утицај климатских промена на сточарство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3305"/>
            <a:ext cx="10515600" cy="5083658"/>
          </a:xfrm>
        </p:spPr>
        <p:txBody>
          <a:bodyPr>
            <a:normAutofit/>
          </a:bodyPr>
          <a:lstStyle/>
          <a:p>
            <a:pPr algn="just"/>
            <a:r>
              <a:rPr lang="sr-Cyrl-RS" dirty="0"/>
              <a:t>Директан утицај:</a:t>
            </a:r>
          </a:p>
          <a:p>
            <a:pPr lvl="1" algn="just"/>
            <a:r>
              <a:rPr lang="sr-Cyrl-RS" dirty="0"/>
              <a:t>Смањење продуктивности животиња као последица топлотног стреса;</a:t>
            </a:r>
          </a:p>
          <a:p>
            <a:pPr lvl="1" algn="just"/>
            <a:r>
              <a:rPr lang="sr-Cyrl-RS" dirty="0"/>
              <a:t>Погоршање здравља и добробити животиња;</a:t>
            </a:r>
          </a:p>
          <a:p>
            <a:pPr lvl="1" algn="just"/>
            <a:r>
              <a:rPr lang="sr-Cyrl-RS" dirty="0"/>
              <a:t>Погоршање квалитета добијених сточарских производа.</a:t>
            </a:r>
          </a:p>
          <a:p>
            <a:pPr algn="just"/>
            <a:endParaRPr lang="sr-Cyrl-RS" dirty="0"/>
          </a:p>
          <a:p>
            <a:pPr algn="just"/>
            <a:r>
              <a:rPr lang="sr-Cyrl-RS" dirty="0"/>
              <a:t>Индиректан утицај:</a:t>
            </a:r>
          </a:p>
          <a:p>
            <a:pPr lvl="1" algn="just"/>
            <a:r>
              <a:rPr lang="sr-Cyrl-RS" dirty="0"/>
              <a:t>Смањење приноса крмних култура као последица суше и других временских неприлика;</a:t>
            </a:r>
          </a:p>
          <a:p>
            <a:pPr lvl="1" algn="just"/>
            <a:r>
              <a:rPr lang="sr-Cyrl-RS" dirty="0"/>
              <a:t>Смањење квалитета произведене сточне хране;</a:t>
            </a:r>
          </a:p>
          <a:p>
            <a:pPr lvl="1" algn="just"/>
            <a:r>
              <a:rPr lang="sr-Cyrl-RS" dirty="0"/>
              <a:t>Појава микотоксина у храни за животиње;</a:t>
            </a:r>
          </a:p>
          <a:p>
            <a:pPr lvl="1" algn="just"/>
            <a:r>
              <a:rPr lang="sr-Cyrl-RS" dirty="0"/>
              <a:t>Ширење нових болести.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447" y="4738238"/>
            <a:ext cx="2367472" cy="17018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Топлотни стрес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959"/>
            <a:ext cx="10515600" cy="469500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Негативан утицај високих температура на продуктивност и здравље домаћих животиња;</a:t>
            </a:r>
          </a:p>
          <a:p>
            <a:pPr algn="just"/>
            <a:r>
              <a:rPr lang="ru-RU" dirty="0"/>
              <a:t>Климатске промене ће повећати учесталост и интензитет појаве топлотног стреса;</a:t>
            </a:r>
          </a:p>
          <a:p>
            <a:pPr algn="just"/>
            <a:r>
              <a:rPr lang="ru-RU" dirty="0"/>
              <a:t>У зависности од интензитета и трајања, топлотни стрес може негативно утицати на здравље животиња узрокујући метаболичке проблеме, оксидативни стрес, имунолошку супресију и на крају смрт животиње.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Како препознати топлотни стрес: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dirty="0"/>
              <a:t>Смањење продуктивности домаћих животиња;</a:t>
            </a:r>
          </a:p>
          <a:p>
            <a:pPr algn="just"/>
            <a:r>
              <a:rPr lang="sr-Cyrl-RS" dirty="0"/>
              <a:t>Синдром лежања код крава;</a:t>
            </a:r>
          </a:p>
          <a:p>
            <a:pPr algn="just"/>
            <a:r>
              <a:rPr lang="sr-Cyrl-RS" dirty="0"/>
              <a:t>Смањена конзумација хране и преживање;</a:t>
            </a:r>
          </a:p>
          <a:p>
            <a:pPr algn="just"/>
            <a:r>
              <a:rPr lang="sr-Cyrl-RS" dirty="0"/>
              <a:t>Убрзано дисање;</a:t>
            </a:r>
          </a:p>
          <a:p>
            <a:pPr algn="just"/>
            <a:r>
              <a:rPr lang="sr-Cyrl-RS" dirty="0"/>
              <a:t>Чешћа појава репродуктивних поремећаја, метаболичких болести,  маститиса и хромости;</a:t>
            </a:r>
          </a:p>
          <a:p>
            <a:pPr algn="just"/>
            <a:r>
              <a:rPr lang="sr-Cyrl-RS" dirty="0"/>
              <a:t>Губитак у телесној маси.</a:t>
            </a:r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d6d9d182-1b51-4d13-91b7-4a83422f327c">
      <Url xsi:nil="true"/>
      <Description xsi:nil="true"/>
    </Thumbnail>
    <_x0023_ xmlns="d6d9d182-1b51-4d13-91b7-4a83422f327c" xsi:nil="true"/>
    <_dlc_DocId xmlns="059678d3-0933-4798-85ce-4e8030ba05bc">UNITPB-486-54015</_dlc_DocId>
    <_dlc_DocIdUrl xmlns="059678d3-0933-4798-85ce-4e8030ba05bc">
      <Url>https://intranet.undp.org/unit/pb/communicate/_layouts/15/DocIdRedir.aspx?ID=UNITPB-486-54015</Url>
      <Description>UNITPB-486-54015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981E8A26D6C246AE44E9FDAFE54C35" ma:contentTypeVersion="2" ma:contentTypeDescription="Create a new document." ma:contentTypeScope="" ma:versionID="2bafee30312a17e35afbe94b7810dbe1">
  <xsd:schema xmlns:xsd="http://www.w3.org/2001/XMLSchema" xmlns:xs="http://www.w3.org/2001/XMLSchema" xmlns:p="http://schemas.microsoft.com/office/2006/metadata/properties" xmlns:ns2="059678d3-0933-4798-85ce-4e8030ba05bc" xmlns:ns3="d6d9d182-1b51-4d13-91b7-4a83422f327c" targetNamespace="http://schemas.microsoft.com/office/2006/metadata/properties" ma:root="true" ma:fieldsID="9e25fca6862e2cb423d20a055f158612" ns2:_="" ns3:_="">
    <xsd:import namespace="059678d3-0933-4798-85ce-4e8030ba05bc"/>
    <xsd:import namespace="d6d9d182-1b51-4d13-91b7-4a83422f327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humbnail" minOccurs="0"/>
                <xsd:element ref="ns3:_x0023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678d3-0933-4798-85ce-4e8030ba05b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9d182-1b51-4d13-91b7-4a83422f327c" elementFormDefault="qualified">
    <xsd:import namespace="http://schemas.microsoft.com/office/2006/documentManagement/types"/>
    <xsd:import namespace="http://schemas.microsoft.com/office/infopath/2007/PartnerControls"/>
    <xsd:element name="Thumbnail" ma:index="11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0023_" ma:index="12" nillable="true" ma:displayName="#" ma:internalName="_x0023_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504553-3E3C-4767-9D24-7D5707FBF882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d6d9d182-1b51-4d13-91b7-4a83422f327c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059678d3-0933-4798-85ce-4e8030ba05b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0F3DEA2-9199-4D75-AE55-25BE911D27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9678d3-0933-4798-85ce-4e8030ba05bc"/>
    <ds:schemaRef ds:uri="d6d9d182-1b51-4d13-91b7-4a83422f3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98140E-C229-4DEF-9022-DBD93A78311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741DC0A-1DCC-4F03-AFCC-17E26D6995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4725</TotalTime>
  <Words>1413</Words>
  <Application>Microsoft Office PowerPoint</Application>
  <PresentationFormat>Widescreen</PresentationFormat>
  <Paragraphs>138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Custom Design</vt:lpstr>
      <vt:lpstr>  </vt:lpstr>
      <vt:lpstr>PowerPoint Presentation</vt:lpstr>
      <vt:lpstr>Стање сточарства у Србији</vt:lpstr>
      <vt:lpstr>Бројно стање стоке </vt:lpstr>
      <vt:lpstr>Стање сточарства у Србији</vt:lpstr>
      <vt:lpstr>Особине сточарске производње у Београдском, Мачванском и Подунавском округу</vt:lpstr>
      <vt:lpstr>Утицај климатских промена на сточарство</vt:lpstr>
      <vt:lpstr>Топлотни стрес</vt:lpstr>
      <vt:lpstr>Како препознати топлотни стрес:</vt:lpstr>
      <vt:lpstr>Начин за процену топлотног стреса</vt:lpstr>
      <vt:lpstr>Наше истраживање!!!</vt:lpstr>
      <vt:lpstr>Резултати истраживања</vt:lpstr>
      <vt:lpstr>Вредности THI у току 4 најтоплија месеца</vt:lpstr>
      <vt:lpstr>Процена тренутних губитака у производњи млека</vt:lpstr>
      <vt:lpstr>Процена учесталости топлотног стреса у будућности </vt:lpstr>
      <vt:lpstr>Производња сточне хране и климатске промене</vt:lpstr>
      <vt:lpstr>Количина произведене сточне хране</vt:lpstr>
      <vt:lpstr>Квалитет произведене сточне хране</vt:lpstr>
      <vt:lpstr>Појава нових болести домаћих животиња</vt:lpstr>
      <vt:lpstr>Мере адаптације</vt:lpstr>
      <vt:lpstr>Селекција животиња на особине отпорности и здравља</vt:lpstr>
      <vt:lpstr>Исхрана домаћих животиња у измењеним климатским приликама</vt:lpstr>
      <vt:lpstr>Изградња и опремање сточарских објеката</vt:lpstr>
      <vt:lpstr>Производни систем?</vt:lpstr>
      <vt:lpstr>Хвала на пажњи!!!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 radionica i sastanak Radne grupe projekta</dc:title>
  <dc:creator>Miroslav Tadic</dc:creator>
  <cp:lastModifiedBy>Zorica Rankovic-Vasic</cp:lastModifiedBy>
  <cp:revision>352</cp:revision>
  <dcterms:created xsi:type="dcterms:W3CDTF">2020-11-11T14:18:44Z</dcterms:created>
  <dcterms:modified xsi:type="dcterms:W3CDTF">2021-12-16T07:12:47Z</dcterms:modified>
</cp:coreProperties>
</file>