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1" r:id="rId5"/>
  </p:sldMasterIdLst>
  <p:notesMasterIdLst>
    <p:notesMasterId r:id="rId60"/>
  </p:notesMasterIdLst>
  <p:sldIdLst>
    <p:sldId id="436" r:id="rId6"/>
    <p:sldId id="437" r:id="rId7"/>
    <p:sldId id="438" r:id="rId8"/>
    <p:sldId id="486" r:id="rId9"/>
    <p:sldId id="487" r:id="rId10"/>
    <p:sldId id="440" r:id="rId11"/>
    <p:sldId id="501" r:id="rId12"/>
    <p:sldId id="443" r:id="rId13"/>
    <p:sldId id="444" r:id="rId14"/>
    <p:sldId id="445" r:id="rId15"/>
    <p:sldId id="442" r:id="rId16"/>
    <p:sldId id="446" r:id="rId17"/>
    <p:sldId id="447" r:id="rId18"/>
    <p:sldId id="450" r:id="rId19"/>
    <p:sldId id="451" r:id="rId20"/>
    <p:sldId id="448" r:id="rId21"/>
    <p:sldId id="452" r:id="rId22"/>
    <p:sldId id="455" r:id="rId23"/>
    <p:sldId id="460" r:id="rId24"/>
    <p:sldId id="454" r:id="rId25"/>
    <p:sldId id="453" r:id="rId26"/>
    <p:sldId id="457" r:id="rId27"/>
    <p:sldId id="456" r:id="rId28"/>
    <p:sldId id="500" r:id="rId29"/>
    <p:sldId id="458" r:id="rId30"/>
    <p:sldId id="461" r:id="rId31"/>
    <p:sldId id="462" r:id="rId32"/>
    <p:sldId id="463" r:id="rId33"/>
    <p:sldId id="464" r:id="rId34"/>
    <p:sldId id="468" r:id="rId35"/>
    <p:sldId id="465" r:id="rId36"/>
    <p:sldId id="466" r:id="rId37"/>
    <p:sldId id="469" r:id="rId38"/>
    <p:sldId id="503" r:id="rId39"/>
    <p:sldId id="504" r:id="rId40"/>
    <p:sldId id="505" r:id="rId41"/>
    <p:sldId id="506" r:id="rId42"/>
    <p:sldId id="507" r:id="rId43"/>
    <p:sldId id="508" r:id="rId44"/>
    <p:sldId id="471" r:id="rId45"/>
    <p:sldId id="488" r:id="rId46"/>
    <p:sldId id="470" r:id="rId47"/>
    <p:sldId id="489" r:id="rId48"/>
    <p:sldId id="472" r:id="rId49"/>
    <p:sldId id="490" r:id="rId50"/>
    <p:sldId id="491" r:id="rId51"/>
    <p:sldId id="499" r:id="rId52"/>
    <p:sldId id="493" r:id="rId53"/>
    <p:sldId id="492" r:id="rId54"/>
    <p:sldId id="494" r:id="rId55"/>
    <p:sldId id="495" r:id="rId56"/>
    <p:sldId id="496" r:id="rId57"/>
    <p:sldId id="498" r:id="rId58"/>
    <p:sldId id="47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an Mladenovic" initials="GM" lastIdx="1" clrIdx="0">
    <p:extLst>
      <p:ext uri="{19B8F6BF-5375-455C-9EA6-DF929625EA0E}">
        <p15:presenceInfo xmlns:p15="http://schemas.microsoft.com/office/powerpoint/2012/main" userId="7217b04ad60ff9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8B1"/>
    <a:srgbClr val="376092"/>
    <a:srgbClr val="034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4249" autoAdjust="0"/>
  </p:normalViewPr>
  <p:slideViewPr>
    <p:cSldViewPr snapToGrid="0" snapToObjects="1">
      <p:cViewPr varScale="1">
        <p:scale>
          <a:sx n="83" d="100"/>
          <a:sy n="83" d="100"/>
        </p:scale>
        <p:origin x="571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1.xml"/><Relationship Id="rId61" Type="http://schemas.openxmlformats.org/officeDocument/2006/relationships/commentAuthors" Target="comment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ojekti\UNDP%20CLimate%20change\Izvestaj\Saobracajno%20opterecenje\DP-IA-PGDS-2019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ojekti\UNDP%20CLimate%20change\Izvestaj\Saobracajno%20opterecenje\Analiza%20saobracaja%202019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ojekti\UNDP%20CLimate%20change\Trening\Primer%20Lokalni%20trening\KRUTOSTI%20Promena%20klime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ojekti\UNDP%20CLimate%20change\Trening\Primer%20Lokalni%20trening\KRUTOSTI%20Promena%20klime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r-Cyrl-RS" sz="1600"/>
              <a:t>Државни путеви </a:t>
            </a:r>
            <a:r>
              <a:rPr lang="en-US" sz="1600"/>
              <a:t>IA </a:t>
            </a:r>
            <a:r>
              <a:rPr lang="sr-Cyrl-RS" sz="1600"/>
              <a:t>реда</a:t>
            </a:r>
          </a:p>
        </c:rich>
      </c:tx>
      <c:layout>
        <c:manualLayout>
          <c:xMode val="edge"/>
          <c:yMode val="edge"/>
          <c:x val="0.27302672138169887"/>
          <c:y val="1.24317761418880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IA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A8-4DA6-A237-BFC50D7D5A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A8-4DA6-A237-BFC50D7D5A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A8-4DA6-A237-BFC50D7D5A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A8-4DA6-A237-BFC50D7D5AF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1A8-4DA6-A237-BFC50D7D5AF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1A8-4DA6-A237-BFC50D7D5AF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1A8-4DA6-A237-BFC50D7D5A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'DP IA GM'!$C$93:$C$99</c:f>
              <c:strCache>
                <c:ptCount val="7"/>
                <c:pt idx="0">
                  <c:v>&lt;5000</c:v>
                </c:pt>
                <c:pt idx="1">
                  <c:v>5000-10000</c:v>
                </c:pt>
                <c:pt idx="2">
                  <c:v>10000-20000</c:v>
                </c:pt>
                <c:pt idx="3">
                  <c:v>20000-30000</c:v>
                </c:pt>
                <c:pt idx="4">
                  <c:v>30000-40000</c:v>
                </c:pt>
                <c:pt idx="5">
                  <c:v>40000-50000</c:v>
                </c:pt>
                <c:pt idx="6">
                  <c:v>&gt;50000</c:v>
                </c:pt>
              </c:strCache>
            </c:strRef>
          </c:cat>
          <c:val>
            <c:numRef>
              <c:f>'DP IA GM'!$E$93:$E$99</c:f>
              <c:numCache>
                <c:formatCode>0.0</c:formatCode>
                <c:ptCount val="7"/>
                <c:pt idx="0">
                  <c:v>33.804000000000002</c:v>
                </c:pt>
                <c:pt idx="1">
                  <c:v>350.55899999999997</c:v>
                </c:pt>
                <c:pt idx="2">
                  <c:v>273.86100000000005</c:v>
                </c:pt>
                <c:pt idx="3">
                  <c:v>194.10100000000011</c:v>
                </c:pt>
                <c:pt idx="4">
                  <c:v>21.925000000000068</c:v>
                </c:pt>
                <c:pt idx="5">
                  <c:v>6.8360000000000127</c:v>
                </c:pt>
                <c:pt idx="6">
                  <c:v>29.534999999999968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1A8-4DA6-A237-BFC50D7D5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r-Cyrl-RS" sz="1600" dirty="0"/>
              <a:t>Државни путеви </a:t>
            </a:r>
            <a:r>
              <a:rPr lang="en-US" sz="1600" dirty="0"/>
              <a:t>IB </a:t>
            </a:r>
            <a:r>
              <a:rPr lang="sr-Cyrl-RS" sz="1600" dirty="0"/>
              <a:t>реда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IB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31-4CAC-96D9-7F914D63A5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31-4CAC-96D9-7F914D63A5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31-4CAC-96D9-7F914D63A5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31-4CAC-96D9-7F914D63A5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431-4CAC-96D9-7F914D63A5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431-4CAC-96D9-7F914D63A5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431-4CAC-96D9-7F914D63A5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'DP IB GM'!$C$412:$C$418</c:f>
              <c:strCache>
                <c:ptCount val="7"/>
                <c:pt idx="0">
                  <c:v>&lt;1000</c:v>
                </c:pt>
                <c:pt idx="1">
                  <c:v>1000-3000</c:v>
                </c:pt>
                <c:pt idx="2">
                  <c:v>3000-5000</c:v>
                </c:pt>
                <c:pt idx="3">
                  <c:v>5000-10000</c:v>
                </c:pt>
                <c:pt idx="4">
                  <c:v>10000-15000</c:v>
                </c:pt>
                <c:pt idx="5">
                  <c:v>15000-20000</c:v>
                </c:pt>
                <c:pt idx="6">
                  <c:v>&gt;20000</c:v>
                </c:pt>
              </c:strCache>
            </c:strRef>
          </c:cat>
          <c:val>
            <c:numRef>
              <c:f>'DP IB GM'!$E$412:$E$418</c:f>
              <c:numCache>
                <c:formatCode>0.0</c:formatCode>
                <c:ptCount val="7"/>
                <c:pt idx="0">
                  <c:v>391.09199999999998</c:v>
                </c:pt>
                <c:pt idx="1">
                  <c:v>1468.0839999999994</c:v>
                </c:pt>
                <c:pt idx="2">
                  <c:v>804.94900000000189</c:v>
                </c:pt>
                <c:pt idx="3">
                  <c:v>931.40399999999772</c:v>
                </c:pt>
                <c:pt idx="4">
                  <c:v>240.38200000000006</c:v>
                </c:pt>
                <c:pt idx="5">
                  <c:v>47.61200000000008</c:v>
                </c:pt>
                <c:pt idx="6">
                  <c:v>14.891999999999825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431-4CAC-96D9-7F914D63A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'Krit dilatacije UNDP'!$V$13</c:f>
              <c:strCache>
                <c:ptCount val="1"/>
                <c:pt idx="0">
                  <c:v>NIVO1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'Krit dilatacije UNDP'!$U$14:$U$17</c:f>
              <c:strCache>
                <c:ptCount val="4"/>
                <c:pt idx="0">
                  <c:v>1986-2005</c:v>
                </c:pt>
                <c:pt idx="1">
                  <c:v>RCP45 2016-2035</c:v>
                </c:pt>
                <c:pt idx="2">
                  <c:v>RCP45 2046-2065</c:v>
                </c:pt>
                <c:pt idx="3">
                  <c:v>RCP45 2081-2100</c:v>
                </c:pt>
              </c:strCache>
            </c:strRef>
          </c:cat>
          <c:val>
            <c:numRef>
              <c:f>'Krit dilatacije UNDP'!$V$14:$V$17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94.136981801679525</c:v>
                </c:pt>
                <c:pt idx="2">
                  <c:v>85.942667504510737</c:v>
                </c:pt>
                <c:pt idx="3">
                  <c:v>81.695208125281681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9C-4387-BD0A-308DC2988463}"/>
            </c:ext>
          </c:extLst>
        </c:ser>
        <c:ser>
          <c:idx val="1"/>
          <c:order val="1"/>
          <c:tx>
            <c:strRef>
              <c:f>'Krit dilatacije UNDP'!$W$13</c:f>
              <c:strCache>
                <c:ptCount val="1"/>
                <c:pt idx="0">
                  <c:v>NIVO2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'Krit dilatacije UNDP'!$U$14:$U$17</c:f>
              <c:strCache>
                <c:ptCount val="4"/>
                <c:pt idx="0">
                  <c:v>1986-2005</c:v>
                </c:pt>
                <c:pt idx="1">
                  <c:v>RCP45 2016-2035</c:v>
                </c:pt>
                <c:pt idx="2">
                  <c:v>RCP45 2046-2065</c:v>
                </c:pt>
                <c:pt idx="3">
                  <c:v>RCP45 2081-2100</c:v>
                </c:pt>
              </c:strCache>
            </c:strRef>
          </c:cat>
          <c:val>
            <c:numRef>
              <c:f>'Krit dilatacije UNDP'!$W$14:$W$17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93.185688103222404</c:v>
                </c:pt>
                <c:pt idx="2">
                  <c:v>83.720759360230829</c:v>
                </c:pt>
                <c:pt idx="3">
                  <c:v>78.83793963189575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9C-4387-BD0A-308DC2988463}"/>
            </c:ext>
          </c:extLst>
        </c:ser>
        <c:ser>
          <c:idx val="2"/>
          <c:order val="2"/>
          <c:tx>
            <c:strRef>
              <c:f>'Krit dilatacije UNDP'!$X$13</c:f>
              <c:strCache>
                <c:ptCount val="1"/>
                <c:pt idx="0">
                  <c:v>NIVO3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'Krit dilatacije UNDP'!$U$14:$U$17</c:f>
              <c:strCache>
                <c:ptCount val="4"/>
                <c:pt idx="0">
                  <c:v>1986-2005</c:v>
                </c:pt>
                <c:pt idx="1">
                  <c:v>RCP45 2016-2035</c:v>
                </c:pt>
                <c:pt idx="2">
                  <c:v>RCP45 2046-2065</c:v>
                </c:pt>
                <c:pt idx="3">
                  <c:v>RCP45 2081-2100</c:v>
                </c:pt>
              </c:strCache>
            </c:strRef>
          </c:cat>
          <c:val>
            <c:numRef>
              <c:f>'Krit dilatacije UNDP'!$X$14:$X$17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91.690673897872571</c:v>
                </c:pt>
                <c:pt idx="2">
                  <c:v>80.364210507199203</c:v>
                </c:pt>
                <c:pt idx="3">
                  <c:v>74.627012592818687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9C-4387-BD0A-308DC2988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1708968"/>
        <c:axId val="441709952"/>
      </c:barChart>
      <c:catAx>
        <c:axId val="441708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09952"/>
        <c:crosses val="autoZero"/>
        <c:auto val="1"/>
        <c:lblAlgn val="ctr"/>
        <c:lblOffset val="100"/>
        <c:noMultiLvlLbl val="0"/>
      </c:catAx>
      <c:valAx>
        <c:axId val="4417099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r-Cyrl-RS" sz="1800" dirty="0"/>
                  <a:t>Век</a:t>
                </a:r>
                <a:r>
                  <a:rPr lang="sr-Cyrl-RS" sz="1800" baseline="0" dirty="0"/>
                  <a:t> коловоза (%)</a:t>
                </a:r>
                <a:endParaRPr lang="en-US" sz="1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08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5195557215931944"/>
          <c:y val="0.92091165215436277"/>
          <c:w val="0.29608885568136101"/>
          <c:h val="6.4216944500391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'Krit dilatacije UNDP'!$V$21</c:f>
              <c:strCache>
                <c:ptCount val="1"/>
                <c:pt idx="0">
                  <c:v>NIVO1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'Krit dilatacije UNDP'!$U$22:$U$25</c:f>
              <c:strCache>
                <c:ptCount val="4"/>
                <c:pt idx="0">
                  <c:v>1986-2005</c:v>
                </c:pt>
                <c:pt idx="1">
                  <c:v>RCP85 2016-2035</c:v>
                </c:pt>
                <c:pt idx="2">
                  <c:v>RCP85 2046-2065</c:v>
                </c:pt>
                <c:pt idx="3">
                  <c:v>RCP85 2081-2100</c:v>
                </c:pt>
              </c:strCache>
            </c:strRef>
          </c:cat>
          <c:val>
            <c:numRef>
              <c:f>'Krit dilatacije UNDP'!$V$22:$V$25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90.410981204611971</c:v>
                </c:pt>
                <c:pt idx="2">
                  <c:v>81.695208125281681</c:v>
                </c:pt>
                <c:pt idx="3">
                  <c:v>58.868000337885029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0-477C-8EFA-AA8B158B2CB6}"/>
            </c:ext>
          </c:extLst>
        </c:ser>
        <c:ser>
          <c:idx val="1"/>
          <c:order val="1"/>
          <c:tx>
            <c:strRef>
              <c:f>'Krit dilatacije UNDP'!$W$21</c:f>
              <c:strCache>
                <c:ptCount val="1"/>
                <c:pt idx="0">
                  <c:v>NIVO2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'Krit dilatacije UNDP'!$U$22:$U$25</c:f>
              <c:strCache>
                <c:ptCount val="4"/>
                <c:pt idx="0">
                  <c:v>1986-2005</c:v>
                </c:pt>
                <c:pt idx="1">
                  <c:v>RCP85 2016-2035</c:v>
                </c:pt>
                <c:pt idx="2">
                  <c:v>RCP85 2046-2065</c:v>
                </c:pt>
                <c:pt idx="3">
                  <c:v>RCP85 2081-2100</c:v>
                </c:pt>
              </c:strCache>
            </c:strRef>
          </c:cat>
          <c:val>
            <c:numRef>
              <c:f>'Krit dilatacije UNDP'!$W$22:$W$25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88.860311956239116</c:v>
                </c:pt>
                <c:pt idx="2">
                  <c:v>78.83793963189575</c:v>
                </c:pt>
                <c:pt idx="3">
                  <c:v>52.987850610395249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E0-477C-8EFA-AA8B158B2CB6}"/>
            </c:ext>
          </c:extLst>
        </c:ser>
        <c:ser>
          <c:idx val="2"/>
          <c:order val="2"/>
          <c:tx>
            <c:strRef>
              <c:f>'Krit dilatacije UNDP'!$X$21</c:f>
              <c:strCache>
                <c:ptCount val="1"/>
                <c:pt idx="0">
                  <c:v>NIVO3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'Krit dilatacije UNDP'!$U$22:$U$25</c:f>
              <c:strCache>
                <c:ptCount val="4"/>
                <c:pt idx="0">
                  <c:v>1986-2005</c:v>
                </c:pt>
                <c:pt idx="1">
                  <c:v>RCP85 2016-2035</c:v>
                </c:pt>
                <c:pt idx="2">
                  <c:v>RCP85 2046-2065</c:v>
                </c:pt>
                <c:pt idx="3">
                  <c:v>RCP85 2081-2100</c:v>
                </c:pt>
              </c:strCache>
            </c:strRef>
          </c:cat>
          <c:val>
            <c:numRef>
              <c:f>'Krit dilatacije UNDP'!$X$22:$X$25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86.498636506939803</c:v>
                </c:pt>
                <c:pt idx="2">
                  <c:v>74.627012592818687</c:v>
                </c:pt>
                <c:pt idx="3">
                  <c:v>45.451577527433116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E0-477C-8EFA-AA8B158B2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1708968"/>
        <c:axId val="441709952"/>
      </c:barChart>
      <c:catAx>
        <c:axId val="441708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09952"/>
        <c:crosses val="autoZero"/>
        <c:auto val="1"/>
        <c:lblAlgn val="ctr"/>
        <c:lblOffset val="100"/>
        <c:noMultiLvlLbl val="0"/>
      </c:catAx>
      <c:valAx>
        <c:axId val="4417099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r-Cyrl-RS" sz="1800"/>
                  <a:t>Век</a:t>
                </a:r>
                <a:r>
                  <a:rPr lang="sr-Cyrl-RS" sz="1800" baseline="0"/>
                  <a:t> коловоза (%)</a:t>
                </a:r>
                <a:endParaRPr lang="en-US" sz="1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08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3T22:38:57.331" idx="1">
    <p:pos x="4973" y="1741"/>
    <p:text>Или мождда детаљно разрадити?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53B55-EA32-4AE7-A50F-593518A953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8BD89-A85C-4347-B103-27916069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9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3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8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0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58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97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0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5B008-0300-494D-8CC7-50F4AE8D4D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5618AC-FCE5-9545-A06C-F73B94FCF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82" y="3031435"/>
            <a:ext cx="10831144" cy="102222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972E17F-73DC-4E47-B357-39CB55DCC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82" y="4053659"/>
            <a:ext cx="7825947" cy="625474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DEF2F31D-0BDC-F549-9C33-1362DE75CE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5308" y="456106"/>
            <a:ext cx="639857" cy="12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8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537C3-8C67-D940-A567-1C8EDCF826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ED03D8C-1934-6041-89AB-D85CD623D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86898" y="2190236"/>
            <a:ext cx="1218203" cy="246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EB64-C0C7-6C43-B1A2-51C21FE1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65FCF-499D-6E45-B3AF-F414ABF5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77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21F9-4398-B14F-B02F-EFA3BCAC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F5E4-EAD3-8B42-9885-D7319185C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9CEA-A734-4A44-92E3-56758F5C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4D1F-F0BD-8B43-9624-DE52BC95A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26995-C0D3-1C4D-B316-C55A678E7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2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3F0D6-21E2-AD40-ADB2-86E6C0E8D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DB3F4-A41E-B74E-81FF-2CE011381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B1B4E-770D-634E-8CC9-C8F7CDB0E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1D713-21DD-7344-87D9-DD08DE310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33EC3E-0F82-FA49-928B-1093BF6A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189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0183A-87FA-904B-B8FC-31D5F4DD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529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74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F9904-060E-9243-9D0A-72C1077A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42856-C495-1740-834F-9EEB4CA77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6381"/>
            <a:ext cx="3932237" cy="43426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59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4DC307-33D6-2F4C-BE6C-9B3D37B57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80322"/>
            <a:ext cx="6172200" cy="42807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DAB67-A291-1945-B3C2-A6150D8EC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322"/>
            <a:ext cx="3932237" cy="4288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686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B126BB-C052-2B43-864C-1221AD1D486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1168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5A9E4-E614-D84D-9314-C67550366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6AA1CD7-E794-3B4E-9D32-982B035D3E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96870" y="92933"/>
            <a:ext cx="494011" cy="1000372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1958FA5-E4DB-B34C-9943-858EA151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248478"/>
            <a:ext cx="10515600" cy="81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70596-D987-644D-87F0-1FF9E4EF055A}"/>
              </a:ext>
            </a:extLst>
          </p:cNvPr>
          <p:cNvSpPr txBox="1"/>
          <p:nvPr userDrawn="1"/>
        </p:nvSpPr>
        <p:spPr>
          <a:xfrm>
            <a:off x="7820687" y="6513183"/>
            <a:ext cx="39458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>
                    <a:alpha val="75000"/>
                  </a:schemeClr>
                </a:solidFill>
              </a:rPr>
              <a:t>UNITED NATIONS DEVELOPMENT PROGRAMME</a:t>
            </a:r>
          </a:p>
        </p:txBody>
      </p:sp>
    </p:spTree>
    <p:extLst>
      <p:ext uri="{BB962C8B-B14F-4D97-AF65-F5344CB8AC3E}">
        <p14:creationId xmlns:p14="http://schemas.microsoft.com/office/powerpoint/2010/main" val="365593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elenacirilovic@gmail.com" TargetMode="External"/><Relationship Id="rId4" Type="http://schemas.openxmlformats.org/officeDocument/2006/relationships/hyperlink" Target="mailto:emladen@imk.grf.bg.ac.r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FA26AB-8DB2-C94A-8178-0FB61847F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5130" y="4467004"/>
            <a:ext cx="4184073" cy="960565"/>
          </a:xfrm>
        </p:spPr>
        <p:txBody>
          <a:bodyPr>
            <a:norm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17 </a:t>
            </a:r>
            <a:r>
              <a:rPr lang="sr-Cyrl-RS" sz="2000" i="1" dirty="0" smtClean="0">
                <a:latin typeface="Calibri" panose="020F0502020204030204" pitchFamily="34" charset="0"/>
              </a:rPr>
              <a:t>децембар</a:t>
            </a:r>
            <a:r>
              <a:rPr lang="sr-Latn-RS" sz="2000" i="1" dirty="0" smtClean="0">
                <a:latin typeface="Calibri" panose="020F0502020204030204" pitchFamily="34" charset="0"/>
              </a:rPr>
              <a:t> </a:t>
            </a:r>
            <a:r>
              <a:rPr lang="sr-Latn-RS" sz="2000" i="1" dirty="0">
                <a:latin typeface="Calibri" panose="020F0502020204030204" pitchFamily="34" charset="0"/>
              </a:rPr>
              <a:t>2021</a:t>
            </a:r>
          </a:p>
          <a:p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66CA3-D5DC-4414-8FCC-63CF415E49EC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8E73CBB-551A-4766-A69A-221C5CC7C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53" y="2281069"/>
            <a:ext cx="7048385" cy="1183565"/>
          </a:xfrm>
        </p:spPr>
        <p:txBody>
          <a:bodyPr>
            <a:normAutofit/>
          </a:bodyPr>
          <a:lstStyle/>
          <a:p>
            <a:pPr algn="ctr"/>
            <a:r>
              <a:rPr lang="sr-Latn-RS" sz="2400" dirty="0">
                <a:latin typeface="Calibri" panose="020F0502020204030204" pitchFamily="34" charset="0"/>
              </a:rPr>
              <a:t/>
            </a:r>
            <a:br>
              <a:rPr lang="sr-Latn-RS" sz="2400" dirty="0">
                <a:latin typeface="Calibri" panose="020F0502020204030204" pitchFamily="34" charset="0"/>
              </a:rPr>
            </a:br>
            <a:r>
              <a:rPr lang="sr-Latn-RS" sz="2400" dirty="0">
                <a:latin typeface="Calibri" panose="020F0502020204030204" pitchFamily="34" charset="0"/>
              </a:rPr>
              <a:t/>
            </a:r>
            <a:br>
              <a:rPr lang="sr-Latn-RS" sz="2400" dirty="0">
                <a:latin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09F3C8-9B6A-4EB4-9D7F-D20604201B42}"/>
              </a:ext>
            </a:extLst>
          </p:cNvPr>
          <p:cNvSpPr/>
          <p:nvPr/>
        </p:nvSpPr>
        <p:spPr>
          <a:xfrm>
            <a:off x="858128" y="2967335"/>
            <a:ext cx="10592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/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“</a:t>
            </a:r>
            <a:r>
              <a:rPr lang="sr-Cyrl-RS" sz="2800" i="1" dirty="0">
                <a:latin typeface="Calibri" panose="020F0502020204030204" pitchFamily="34" charset="0"/>
              </a:rPr>
              <a:t>Утицај промена</a:t>
            </a:r>
            <a:r>
              <a:rPr lang="en-US" sz="2800" i="1" dirty="0">
                <a:latin typeface="Calibri" panose="020F0502020204030204" pitchFamily="34" charset="0"/>
              </a:rPr>
              <a:t> </a:t>
            </a:r>
            <a:r>
              <a:rPr lang="sr-Cyrl-RS" sz="2800" i="1" dirty="0">
                <a:latin typeface="Calibri" panose="020F0502020204030204" pitchFamily="34" charset="0"/>
              </a:rPr>
              <a:t>климе и мере адаптације од значаја </a:t>
            </a:r>
            <a:endParaRPr lang="en-US" sz="2800" i="1" dirty="0">
              <a:latin typeface="Calibri" panose="020F0502020204030204" pitchFamily="34" charset="0"/>
            </a:endParaRPr>
          </a:p>
          <a:p>
            <a:pPr algn="ctr"/>
            <a:r>
              <a:rPr lang="sr-Cyrl-RS" sz="2800" i="1" dirty="0">
                <a:latin typeface="Calibri" panose="020F0502020204030204" pitchFamily="34" charset="0"/>
              </a:rPr>
              <a:t>за путну инфраструктуру</a:t>
            </a:r>
            <a:r>
              <a:rPr lang="en-GB" sz="2800" i="1" dirty="0">
                <a:latin typeface="Calibri" panose="020F0502020204030204" pitchFamily="34" charset="0"/>
              </a:rPr>
              <a:t>”</a:t>
            </a:r>
            <a:endParaRPr lang="en-US" sz="2800" i="1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613CA586-08B3-48A2-9BB6-66B0EA49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80" y="510126"/>
            <a:ext cx="1698378" cy="1698378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BCD7E3AE-7A93-4479-AEF9-3318E53B1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190" y="249346"/>
            <a:ext cx="1481620" cy="163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24B2-4CF1-4923-9619-4C041818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96" y="108144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B52548-745D-43C5-86B2-03167AE53DC0}"/>
              </a:ext>
            </a:extLst>
          </p:cNvPr>
          <p:cNvGrpSpPr>
            <a:grpSpLocks/>
          </p:cNvGrpSpPr>
          <p:nvPr/>
        </p:nvGrpSpPr>
        <p:grpSpPr bwMode="auto">
          <a:xfrm>
            <a:off x="6433501" y="2348786"/>
            <a:ext cx="5463531" cy="3433410"/>
            <a:chOff x="35627" y="-147747"/>
            <a:chExt cx="5176948" cy="2854760"/>
          </a:xfrm>
        </p:grpSpPr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D6B71BD2-DCDC-419E-9F2C-38CA58FE2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97857">
              <a:off x="483739" y="1807771"/>
              <a:ext cx="2123440" cy="4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Праг интервенције</a:t>
              </a:r>
              <a:endParaRPr lang="en-US" sz="1200" dirty="0">
                <a:effectLst/>
                <a:latin typeface="Times New Roman" panose="02020603050405020304" pitchFamily="18" charset="0"/>
                <a:ea typeface="MS Mincho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 (са климатским променама)</a:t>
              </a:r>
              <a:endParaRPr lang="en-US" sz="1200" dirty="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9217806-B93E-4BDA-BFF7-A479CB4A8A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45886" y="388422"/>
              <a:ext cx="7952" cy="1963973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8E1D1A2-8BEF-4FBB-BFFA-83D7ED9A91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8751" y="2261260"/>
              <a:ext cx="4357315" cy="86912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F4F3E0-7B1D-46E3-87ED-4F7BD434C1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0626" y="1668483"/>
              <a:ext cx="4198289" cy="5566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3DFC386-C386-470C-854E-58214FEE63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8751" y="1341911"/>
              <a:ext cx="4110824" cy="381248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D085DA-90E6-4A13-9215-E6B9794BBF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8751" y="653143"/>
              <a:ext cx="1439186" cy="922351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AC92A4A-4B66-4155-B3FC-BD0CC49298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31291" y="955963"/>
              <a:ext cx="7952" cy="628153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7E9776-1313-4671-BAB5-2ABCEF59DE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37229" y="955963"/>
              <a:ext cx="867284" cy="537145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31850A4-CD54-454D-A60B-3D0A5DA3E3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827878" y="967839"/>
              <a:ext cx="7951" cy="540688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4F9A6A-0EE9-4D3C-BD8C-C18BEEF2E1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39754" y="955963"/>
              <a:ext cx="850520" cy="46812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E07C64-D3A4-4D0C-80ED-5A8133FFE3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12590" y="973776"/>
              <a:ext cx="7952" cy="437322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32DBB7D-11A5-40D6-8B66-7EC6C1DA9D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30403" y="979714"/>
              <a:ext cx="564543" cy="278296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D8A826-DE33-44AF-8CE4-643006E201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8751" y="653143"/>
              <a:ext cx="2059388" cy="1033669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46B816E-2C4C-473E-823A-2EF457F473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536933" y="967839"/>
              <a:ext cx="7952" cy="73947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31ED64-6613-471A-BD2E-AB9F0CE9F28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42870" y="955963"/>
              <a:ext cx="1630349" cy="659959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70A67CE0-805B-42A5-96AB-D6DA7E71C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9135" y="1763486"/>
              <a:ext cx="2123440" cy="4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Праг интервенције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MS Mincho"/>
                </a:rPr>
                <a:t> (без климатских промена)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DB3A33-94B9-40D8-9DAF-ABB8CA62CE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255" y="0"/>
              <a:ext cx="4326640" cy="439000"/>
              <a:chOff x="0" y="0"/>
              <a:chExt cx="4326640" cy="439000"/>
            </a:xfrm>
          </p:grpSpPr>
          <p:sp>
            <p:nvSpPr>
              <p:cNvPr id="28" name="Text Box 2">
                <a:extLst>
                  <a:ext uri="{FF2B5EF4-FFF2-40B4-BE49-F238E27FC236}">
                    <a16:creationId xmlns:a16="http://schemas.microsoft.com/office/drawing/2014/main" id="{9307619B-F6D9-48C8-A6C2-8AA131FA29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2123440" cy="43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b" anchorCtr="0" upright="1"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Циклуси одржавања</a:t>
                </a:r>
                <a:endParaRPr lang="en-US" sz="1200">
                  <a:effectLst/>
                  <a:latin typeface="Times New Roman" panose="02020603050405020304" pitchFamily="18" charset="0"/>
                  <a:ea typeface="MS Mincho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 (са климатским променама)</a:t>
                </a:r>
                <a:endParaRPr lang="en-US" sz="1200">
                  <a:effectLst/>
                  <a:latin typeface="Times New Roman" panose="02020603050405020304" pitchFamily="18" charset="0"/>
                  <a:ea typeface="MS Mincho"/>
                </a:endParaRPr>
              </a:p>
            </p:txBody>
          </p:sp>
          <p:sp>
            <p:nvSpPr>
              <p:cNvPr id="29" name="Text Box 2">
                <a:extLst>
                  <a:ext uri="{FF2B5EF4-FFF2-40B4-BE49-F238E27FC236}">
                    <a16:creationId xmlns:a16="http://schemas.microsoft.com/office/drawing/2014/main" id="{680A01DB-463E-4246-9F28-F8CA52B412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3200" y="7200"/>
                <a:ext cx="2123440" cy="43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b" anchorCtr="0" upright="1"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Циклуси одржавања</a:t>
                </a:r>
                <a:endParaRPr lang="en-US" sz="1200" dirty="0">
                  <a:effectLst/>
                  <a:latin typeface="Times New Roman" panose="02020603050405020304" pitchFamily="18" charset="0"/>
                  <a:ea typeface="MS Mincho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 (без климатских промена)</a:t>
                </a:r>
                <a:endParaRPr lang="en-US" sz="1200" dirty="0">
                  <a:effectLst/>
                  <a:latin typeface="Times New Roman" panose="02020603050405020304" pitchFamily="18" charset="0"/>
                  <a:ea typeface="MS Mincho"/>
                </a:endParaRPr>
              </a:p>
            </p:txBody>
          </p:sp>
        </p:grp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4B4B1DF5-A40E-49A0-AA73-EC2F38BB0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6356" y="2404753"/>
              <a:ext cx="719455" cy="3022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Време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2CF2891E-4411-427C-A6FC-03B661F0C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026093" y="913973"/>
              <a:ext cx="2425700" cy="3022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vert270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Стање путне инфраструктуре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A33BE0D-8B0F-4BB5-AF25-FA8D7895EE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03483" y="403761"/>
              <a:ext cx="115200" cy="712800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4F54FBD-BC19-4CB4-945C-7D7C939010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425355" y="380010"/>
              <a:ext cx="151200" cy="856800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40A4692-BEEC-4971-BE97-4896963D76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22829" y="1599705"/>
              <a:ext cx="554400" cy="338400"/>
            </a:xfrm>
            <a:prstGeom prst="straightConnector1">
              <a:avLst/>
            </a:prstGeom>
            <a:noFill/>
            <a:ln w="6350" cap="flat" cmpd="sng" algn="ctr">
              <a:solidFill>
                <a:srgbClr val="0070C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AB4F97E-0392-4BCE-9C64-861D4EFC80C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76322" y="1694708"/>
              <a:ext cx="28800" cy="229157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12F11CA-329C-4821-9301-88DE78ADE5F6}"/>
              </a:ext>
            </a:extLst>
          </p:cNvPr>
          <p:cNvSpPr txBox="1">
            <a:spLocks/>
          </p:cNvSpPr>
          <p:nvPr/>
        </p:nvSpPr>
        <p:spPr>
          <a:xfrm>
            <a:off x="781187" y="1311723"/>
            <a:ext cx="5231674" cy="111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b="1" dirty="0"/>
              <a:t>Екстремни климатски догађаји – прекиди у саобраћају</a:t>
            </a:r>
          </a:p>
          <a:p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547182A-60E2-491C-94BB-DFA1F294458B}"/>
              </a:ext>
            </a:extLst>
          </p:cNvPr>
          <p:cNvSpPr txBox="1">
            <a:spLocks/>
          </p:cNvSpPr>
          <p:nvPr/>
        </p:nvSpPr>
        <p:spPr>
          <a:xfrm>
            <a:off x="6172039" y="1358355"/>
            <a:ext cx="5901277" cy="111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b="1" dirty="0"/>
              <a:t>Дугорочне промене климе </a:t>
            </a:r>
            <a:r>
              <a:rPr lang="sr-Cyrl-RS" dirty="0"/>
              <a:t>- </a:t>
            </a:r>
            <a:r>
              <a:rPr lang="sr-Cyrl-RS" b="1" dirty="0"/>
              <a:t>интензивније радове одржавања</a:t>
            </a:r>
            <a:r>
              <a:rPr lang="sr-Cyrl-RS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6D5F84-AF21-4B2E-8090-B0F5337055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0" y="2486126"/>
            <a:ext cx="2962275" cy="21482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F681AB8-5FF6-4CED-BB1D-DF655E6AB6B9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4D7346-FCF8-4A46-A7C1-361FF584DD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18" y="3786431"/>
            <a:ext cx="3123284" cy="2071593"/>
          </a:xfrm>
          <a:prstGeom prst="rect">
            <a:avLst/>
          </a:prstGeom>
        </p:spPr>
      </p:pic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CD67A703-CC91-4752-AE16-1C4035F37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38" name="Picture 37" descr="A picture containing logo&#10;&#10;Description automatically generated">
            <a:extLst>
              <a:ext uri="{FF2B5EF4-FFF2-40B4-BE49-F238E27FC236}">
                <a16:creationId xmlns:a16="http://schemas.microsoft.com/office/drawing/2014/main" id="{DDEACDE4-507F-4C51-83DC-261F1C6B3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6459-B529-4339-9013-6C64DF80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938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D9414-424B-4B18-8D1C-9533F62D3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102" y="1168151"/>
            <a:ext cx="5415117" cy="523656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10000"/>
              </a:lnSpc>
            </a:pPr>
            <a:r>
              <a:rPr lang="sr-Cyrl-RS" sz="6200" dirty="0"/>
              <a:t>Учесталост</a:t>
            </a:r>
            <a:r>
              <a:rPr lang="en-US" sz="6200" dirty="0"/>
              <a:t> </a:t>
            </a:r>
            <a:r>
              <a:rPr lang="en-US" sz="6200" dirty="0" err="1"/>
              <a:t>падавина</a:t>
            </a:r>
            <a:r>
              <a:rPr lang="en-US" sz="6200" dirty="0"/>
              <a:t>, </a:t>
            </a:r>
            <a:r>
              <a:rPr lang="en-US" sz="6200" b="1" dirty="0" err="1"/>
              <a:t>односно</a:t>
            </a:r>
            <a:r>
              <a:rPr lang="en-US" sz="6200" b="1" dirty="0"/>
              <a:t> </a:t>
            </a:r>
            <a:r>
              <a:rPr lang="en-US" sz="6200" b="1" dirty="0" err="1"/>
              <a:t>број</a:t>
            </a:r>
            <a:r>
              <a:rPr lang="en-US" sz="6200" b="1" dirty="0"/>
              <a:t> </a:t>
            </a:r>
            <a:r>
              <a:rPr lang="en-US" sz="6200" b="1" dirty="0" err="1"/>
              <a:t>узастопних</a:t>
            </a:r>
            <a:r>
              <a:rPr lang="en-US" sz="6200" b="1" dirty="0"/>
              <a:t> </a:t>
            </a:r>
            <a:r>
              <a:rPr lang="en-US" sz="6200" b="1" dirty="0" err="1"/>
              <a:t>дана</a:t>
            </a:r>
            <a:r>
              <a:rPr lang="en-US" sz="6200" b="1" dirty="0"/>
              <a:t> </a:t>
            </a:r>
            <a:r>
              <a:rPr lang="sr-Cyrl-RS" sz="6200" b="1" dirty="0"/>
              <a:t>са великим интензитетом </a:t>
            </a:r>
            <a:r>
              <a:rPr lang="en-US" sz="6200" b="1" dirty="0" err="1"/>
              <a:t>падавин</a:t>
            </a:r>
            <a:r>
              <a:rPr lang="en-US" sz="6200" dirty="0" err="1"/>
              <a:t>а</a:t>
            </a:r>
            <a:r>
              <a:rPr lang="en-US" sz="6200" dirty="0"/>
              <a:t> </a:t>
            </a:r>
            <a:r>
              <a:rPr lang="en-US" sz="6200" dirty="0" err="1"/>
              <a:t>је</a:t>
            </a:r>
            <a:r>
              <a:rPr lang="en-US" sz="6200" dirty="0"/>
              <a:t> </a:t>
            </a:r>
            <a:r>
              <a:rPr lang="en-US" sz="6200" dirty="0" err="1"/>
              <a:t>параметар</a:t>
            </a:r>
            <a:r>
              <a:rPr lang="en-US" sz="6200" dirty="0"/>
              <a:t> </a:t>
            </a:r>
            <a:r>
              <a:rPr lang="en-US" sz="6200" dirty="0" err="1"/>
              <a:t>који</a:t>
            </a:r>
            <a:r>
              <a:rPr lang="en-US" sz="6200" dirty="0"/>
              <a:t> </a:t>
            </a:r>
            <a:r>
              <a:rPr lang="en-US" sz="6200" dirty="0" err="1"/>
              <a:t>доводи</a:t>
            </a:r>
            <a:r>
              <a:rPr lang="en-US" sz="6200" dirty="0"/>
              <a:t> </a:t>
            </a:r>
            <a:r>
              <a:rPr lang="en-US" sz="6200" dirty="0" err="1"/>
              <a:t>до</a:t>
            </a:r>
            <a:r>
              <a:rPr lang="en-US" sz="6200" dirty="0"/>
              <a:t> </a:t>
            </a:r>
            <a:r>
              <a:rPr lang="en-US" sz="6200" dirty="0" err="1"/>
              <a:t>активирања</a:t>
            </a:r>
            <a:r>
              <a:rPr lang="en-US" sz="6200" dirty="0"/>
              <a:t> </a:t>
            </a:r>
            <a:r>
              <a:rPr lang="en-US" sz="6200" dirty="0" err="1"/>
              <a:t>клизишта</a:t>
            </a:r>
            <a:r>
              <a:rPr lang="en-US" sz="6200" dirty="0"/>
              <a:t> и </a:t>
            </a:r>
            <a:r>
              <a:rPr lang="en-US" sz="6200" dirty="0" err="1"/>
              <a:t>нестабилности</a:t>
            </a:r>
            <a:r>
              <a:rPr lang="en-US" sz="6200" dirty="0"/>
              <a:t> </a:t>
            </a:r>
            <a:r>
              <a:rPr lang="en-US" sz="6200" dirty="0" err="1"/>
              <a:t>косина</a:t>
            </a:r>
            <a:r>
              <a:rPr lang="en-US" sz="6200" dirty="0"/>
              <a:t>. </a:t>
            </a:r>
            <a:r>
              <a:rPr lang="en-US" sz="6200" dirty="0" err="1"/>
              <a:t>Током</a:t>
            </a:r>
            <a:r>
              <a:rPr lang="en-US" sz="6200" dirty="0"/>
              <a:t> </a:t>
            </a:r>
            <a:r>
              <a:rPr lang="en-US" sz="6200" dirty="0" err="1"/>
              <a:t>активирања</a:t>
            </a:r>
            <a:r>
              <a:rPr lang="en-US" sz="6200" dirty="0"/>
              <a:t> </a:t>
            </a:r>
            <a:r>
              <a:rPr lang="en-US" sz="6200" dirty="0" err="1"/>
              <a:t>клизишта</a:t>
            </a:r>
            <a:r>
              <a:rPr lang="en-US" sz="6200" dirty="0"/>
              <a:t>, </a:t>
            </a:r>
            <a:r>
              <a:rPr lang="en-US" sz="6200" dirty="0" err="1"/>
              <a:t>као</a:t>
            </a:r>
            <a:r>
              <a:rPr lang="en-US" sz="6200" dirty="0"/>
              <a:t> </a:t>
            </a:r>
            <a:r>
              <a:rPr lang="en-US" sz="6200" dirty="0" err="1"/>
              <a:t>последица</a:t>
            </a:r>
            <a:r>
              <a:rPr lang="en-US" sz="6200" dirty="0"/>
              <a:t> </a:t>
            </a:r>
            <a:r>
              <a:rPr lang="en-US" sz="6200" dirty="0" err="1"/>
              <a:t>настаје</a:t>
            </a:r>
            <a:r>
              <a:rPr lang="en-US" sz="6200" dirty="0"/>
              <a:t> </a:t>
            </a:r>
            <a:r>
              <a:rPr lang="en-US" sz="6200" b="1" dirty="0" err="1"/>
              <a:t>велика</a:t>
            </a:r>
            <a:r>
              <a:rPr lang="en-US" sz="6200" b="1" dirty="0"/>
              <a:t> </a:t>
            </a:r>
            <a:r>
              <a:rPr lang="en-US" sz="6200" b="1" dirty="0" err="1"/>
              <a:t>материјална</a:t>
            </a:r>
            <a:r>
              <a:rPr lang="en-US" sz="6200" b="1" dirty="0"/>
              <a:t> </a:t>
            </a:r>
            <a:r>
              <a:rPr lang="en-US" sz="6200" b="1" dirty="0" err="1"/>
              <a:t>штета</a:t>
            </a:r>
            <a:r>
              <a:rPr lang="en-US" sz="6200" dirty="0"/>
              <a:t> </a:t>
            </a:r>
            <a:r>
              <a:rPr lang="en-US" sz="6200" dirty="0" err="1"/>
              <a:t>на</a:t>
            </a:r>
            <a:r>
              <a:rPr lang="en-US" sz="6200" dirty="0"/>
              <a:t> </a:t>
            </a:r>
            <a:r>
              <a:rPr lang="sr-Cyrl-RS" sz="6200" dirty="0"/>
              <a:t>трупу пута, </a:t>
            </a:r>
            <a:r>
              <a:rPr lang="en-US" sz="6200" dirty="0" err="1"/>
              <a:t>коловозној</a:t>
            </a:r>
            <a:r>
              <a:rPr lang="en-US" sz="6200" dirty="0"/>
              <a:t> </a:t>
            </a:r>
            <a:r>
              <a:rPr lang="en-US" sz="6200" dirty="0" err="1"/>
              <a:t>конструкцији</a:t>
            </a:r>
            <a:r>
              <a:rPr lang="en-US" sz="6200" dirty="0"/>
              <a:t> и </a:t>
            </a:r>
            <a:r>
              <a:rPr lang="en-US" sz="6200" dirty="0" err="1"/>
              <a:t>на</a:t>
            </a:r>
            <a:r>
              <a:rPr lang="en-US" sz="6200" dirty="0"/>
              <a:t> </a:t>
            </a:r>
            <a:r>
              <a:rPr lang="en-US" sz="6200" dirty="0" err="1"/>
              <a:t>путним</a:t>
            </a:r>
            <a:r>
              <a:rPr lang="en-US" sz="6200" dirty="0"/>
              <a:t> </a:t>
            </a:r>
            <a:r>
              <a:rPr lang="en-US" sz="6200" dirty="0" err="1"/>
              <a:t>објектима</a:t>
            </a:r>
            <a:r>
              <a:rPr lang="en-US" sz="6200" dirty="0"/>
              <a:t>, </a:t>
            </a:r>
            <a:r>
              <a:rPr lang="sr-Cyrl-RS" sz="6200" dirty="0"/>
              <a:t>а </a:t>
            </a:r>
            <a:r>
              <a:rPr lang="en-US" sz="6200" dirty="0" err="1"/>
              <a:t>може</a:t>
            </a:r>
            <a:r>
              <a:rPr lang="en-US" sz="6200" dirty="0"/>
              <a:t> </a:t>
            </a:r>
            <a:r>
              <a:rPr lang="en-US" sz="6200" dirty="0" err="1"/>
              <a:t>доћи</a:t>
            </a:r>
            <a:r>
              <a:rPr lang="en-US" sz="6200" dirty="0"/>
              <a:t> </a:t>
            </a:r>
            <a:r>
              <a:rPr lang="en-US" sz="6200" dirty="0" err="1"/>
              <a:t>до</a:t>
            </a:r>
            <a:r>
              <a:rPr lang="en-US" sz="6200" dirty="0"/>
              <a:t> </a:t>
            </a:r>
            <a:r>
              <a:rPr lang="en-US" sz="6200" b="1" dirty="0" err="1"/>
              <a:t>потпуног</a:t>
            </a:r>
            <a:r>
              <a:rPr lang="en-US" sz="6200" b="1" dirty="0"/>
              <a:t> </a:t>
            </a:r>
            <a:r>
              <a:rPr lang="en-US" sz="6200" b="1" dirty="0" err="1"/>
              <a:t>прекида</a:t>
            </a:r>
            <a:r>
              <a:rPr lang="en-US" sz="6200" b="1" dirty="0"/>
              <a:t> </a:t>
            </a:r>
            <a:r>
              <a:rPr lang="en-US" sz="6200" b="1" dirty="0" err="1"/>
              <a:t>саобраћаја</a:t>
            </a:r>
            <a:r>
              <a:rPr lang="en-US" sz="6200" dirty="0"/>
              <a:t> и </a:t>
            </a:r>
            <a:r>
              <a:rPr lang="sr-Cyrl-RS" sz="6200" dirty="0"/>
              <a:t>може бити </a:t>
            </a:r>
            <a:r>
              <a:rPr lang="en-US" sz="6200" dirty="0" err="1"/>
              <a:t>угрожена</a:t>
            </a:r>
            <a:r>
              <a:rPr lang="en-US" sz="6200" dirty="0"/>
              <a:t> </a:t>
            </a:r>
            <a:r>
              <a:rPr lang="en-US" sz="6200" dirty="0" err="1"/>
              <a:t>безбедност</a:t>
            </a:r>
            <a:r>
              <a:rPr lang="en-US" sz="6200" dirty="0"/>
              <a:t> </a:t>
            </a:r>
            <a:r>
              <a:rPr lang="en-US" sz="6200" dirty="0" err="1"/>
              <a:t>корисника</a:t>
            </a:r>
            <a:r>
              <a:rPr lang="en-US" sz="6200" dirty="0"/>
              <a:t> </a:t>
            </a:r>
            <a:r>
              <a:rPr lang="en-US" sz="6200" dirty="0" err="1"/>
              <a:t>пута</a:t>
            </a:r>
            <a:r>
              <a:rPr lang="en-US" sz="6200" dirty="0"/>
              <a:t>. </a:t>
            </a:r>
          </a:p>
          <a:p>
            <a:pPr>
              <a:lnSpc>
                <a:spcPct val="110000"/>
              </a:lnSpc>
            </a:pPr>
            <a:r>
              <a:rPr lang="sr-Cyrl-RS" sz="6200" dirty="0"/>
              <a:t>Ј</a:t>
            </a:r>
            <a:r>
              <a:rPr lang="en-US" sz="6200" dirty="0" err="1"/>
              <a:t>аке</a:t>
            </a:r>
            <a:r>
              <a:rPr lang="en-US" sz="6200" dirty="0"/>
              <a:t> </a:t>
            </a:r>
            <a:r>
              <a:rPr lang="en-US" sz="6200" dirty="0" err="1"/>
              <a:t>олује</a:t>
            </a:r>
            <a:r>
              <a:rPr lang="en-US" sz="6200" dirty="0"/>
              <a:t> са </a:t>
            </a:r>
            <a:r>
              <a:rPr lang="en-US" sz="6200" dirty="0" err="1"/>
              <a:t>снежним</a:t>
            </a:r>
            <a:r>
              <a:rPr lang="en-US" sz="6200" dirty="0"/>
              <a:t> </a:t>
            </a:r>
            <a:r>
              <a:rPr lang="en-US" sz="6200" dirty="0" err="1"/>
              <a:t>наносима</a:t>
            </a:r>
            <a:r>
              <a:rPr lang="en-US" sz="6200" dirty="0"/>
              <a:t> </a:t>
            </a:r>
            <a:r>
              <a:rPr lang="en-US" sz="6200" dirty="0" err="1"/>
              <a:t>утичу</a:t>
            </a:r>
            <a:r>
              <a:rPr lang="en-US" sz="6200" dirty="0"/>
              <a:t> </a:t>
            </a:r>
            <a:r>
              <a:rPr lang="en-US" sz="6200" dirty="0" err="1"/>
              <a:t>на</a:t>
            </a:r>
            <a:r>
              <a:rPr lang="en-US" sz="6200" dirty="0"/>
              <a:t> </a:t>
            </a:r>
            <a:r>
              <a:rPr lang="en-US" sz="6200" b="1" dirty="0" err="1"/>
              <a:t>прекиде</a:t>
            </a:r>
            <a:r>
              <a:rPr lang="en-US" sz="6200" b="1" dirty="0"/>
              <a:t> у </a:t>
            </a:r>
            <a:r>
              <a:rPr lang="en-US" sz="6200" b="1" dirty="0" err="1"/>
              <a:t>саобраћају</a:t>
            </a:r>
            <a:r>
              <a:rPr lang="en-US" sz="6200" dirty="0"/>
              <a:t> и </a:t>
            </a:r>
            <a:r>
              <a:rPr lang="en-US" sz="6200" dirty="0" err="1"/>
              <a:t>смањење</a:t>
            </a:r>
            <a:r>
              <a:rPr lang="en-US" sz="6200" dirty="0"/>
              <a:t> </a:t>
            </a:r>
            <a:r>
              <a:rPr lang="en-US" sz="6200" dirty="0" err="1"/>
              <a:t>безбедности</a:t>
            </a:r>
            <a:r>
              <a:rPr lang="en-US" sz="6200" dirty="0"/>
              <a:t> </a:t>
            </a:r>
            <a:r>
              <a:rPr lang="en-US" sz="6200" dirty="0" err="1"/>
              <a:t>корисника</a:t>
            </a:r>
            <a:r>
              <a:rPr lang="en-US" sz="6200" dirty="0"/>
              <a:t> </a:t>
            </a:r>
            <a:r>
              <a:rPr lang="en-US" sz="6200" dirty="0" err="1"/>
              <a:t>пута</a:t>
            </a:r>
            <a:r>
              <a:rPr lang="en-US" sz="6200" dirty="0"/>
              <a:t>, а </a:t>
            </a:r>
            <a:r>
              <a:rPr lang="en-US" sz="6200" dirty="0" err="1"/>
              <a:t>параметар</a:t>
            </a:r>
            <a:r>
              <a:rPr lang="en-US" sz="6200" dirty="0"/>
              <a:t> </a:t>
            </a:r>
            <a:r>
              <a:rPr lang="en-US" sz="6200" dirty="0" err="1"/>
              <a:t>који</a:t>
            </a:r>
            <a:r>
              <a:rPr lang="en-US" sz="6200" dirty="0"/>
              <a:t> </a:t>
            </a:r>
            <a:r>
              <a:rPr lang="en-US" sz="6200" dirty="0" err="1"/>
              <a:t>се</a:t>
            </a:r>
            <a:r>
              <a:rPr lang="en-US" sz="6200" dirty="0"/>
              <a:t> </a:t>
            </a:r>
            <a:r>
              <a:rPr lang="en-US" sz="6200" dirty="0" err="1"/>
              <a:t>може</a:t>
            </a:r>
            <a:r>
              <a:rPr lang="en-US" sz="6200" dirty="0"/>
              <a:t> </a:t>
            </a:r>
            <a:r>
              <a:rPr lang="en-US" sz="6200" dirty="0" err="1"/>
              <a:t>пратити</a:t>
            </a:r>
            <a:r>
              <a:rPr lang="en-US" sz="6200" dirty="0"/>
              <a:t> </a:t>
            </a:r>
            <a:r>
              <a:rPr lang="en-US" sz="6200" dirty="0" err="1"/>
              <a:t>је</a:t>
            </a:r>
            <a:r>
              <a:rPr lang="en-US" sz="6200" dirty="0"/>
              <a:t> </a:t>
            </a:r>
            <a:r>
              <a:rPr lang="en-US" sz="6200" dirty="0" err="1"/>
              <a:t>брзина</a:t>
            </a:r>
            <a:r>
              <a:rPr lang="en-US" sz="6200" dirty="0"/>
              <a:t> и </a:t>
            </a:r>
            <a:r>
              <a:rPr lang="en-US" sz="6200" dirty="0" err="1"/>
              <a:t>смер</a:t>
            </a:r>
            <a:r>
              <a:rPr lang="en-US" sz="6200" dirty="0"/>
              <a:t> </a:t>
            </a:r>
            <a:r>
              <a:rPr lang="en-US" sz="6200" dirty="0" err="1"/>
              <a:t>ветра</a:t>
            </a:r>
            <a:r>
              <a:rPr lang="en-US" sz="6200" dirty="0"/>
              <a:t> у </a:t>
            </a:r>
            <a:r>
              <a:rPr lang="en-US" sz="6200" dirty="0" err="1"/>
              <a:t>комбинацији</a:t>
            </a:r>
            <a:r>
              <a:rPr lang="en-US" sz="6200" dirty="0"/>
              <a:t> </a:t>
            </a:r>
            <a:r>
              <a:rPr lang="en-US" sz="6200" dirty="0" err="1"/>
              <a:t>количином</a:t>
            </a:r>
            <a:r>
              <a:rPr lang="en-US" sz="6200" dirty="0"/>
              <a:t> </a:t>
            </a:r>
            <a:r>
              <a:rPr lang="en-US" sz="6200" dirty="0" err="1"/>
              <a:t>снежних</a:t>
            </a:r>
            <a:r>
              <a:rPr lang="en-US" sz="6200" dirty="0"/>
              <a:t> </a:t>
            </a:r>
            <a:r>
              <a:rPr lang="en-US" sz="6200" dirty="0" err="1"/>
              <a:t>падавина</a:t>
            </a:r>
            <a:r>
              <a:rPr lang="en-US" sz="6200" dirty="0"/>
              <a:t>. 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7273E5-B522-4392-93B7-4EB41DEF184C}"/>
              </a:ext>
            </a:extLst>
          </p:cNvPr>
          <p:cNvSpPr txBox="1">
            <a:spLocks/>
          </p:cNvSpPr>
          <p:nvPr/>
        </p:nvSpPr>
        <p:spPr>
          <a:xfrm>
            <a:off x="781187" y="1311723"/>
            <a:ext cx="5231674" cy="111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b="1" dirty="0"/>
              <a:t>Екстремни климатски догађаји – прекиди у саобраћају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7136E-624C-44D9-932C-BA2C98CC25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0" y="2486126"/>
            <a:ext cx="2962275" cy="2148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B6AE26-6343-465C-9753-27E66398A4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18" y="3786431"/>
            <a:ext cx="3123284" cy="2071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BC390-2D7A-48F8-8BF0-04C6C7EC6FAD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1FD2E80-17FE-45CC-A45E-C2C459644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0DAEF3E-4407-4E8C-9C51-000DC753B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F11A-99AE-471C-A727-8F8DF308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587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1BB3-93A8-4FC7-9094-BCB4D490A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355"/>
            <a:ext cx="5219862" cy="499328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 err="1"/>
              <a:t>Просечна</a:t>
            </a:r>
            <a:r>
              <a:rPr lang="en-US" sz="2800" dirty="0"/>
              <a:t> </a:t>
            </a:r>
            <a:r>
              <a:rPr lang="en-US" sz="2800" dirty="0" err="1"/>
              <a:t>месечна</a:t>
            </a:r>
            <a:r>
              <a:rPr lang="en-US" sz="2800" dirty="0"/>
              <a:t>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годишња</a:t>
            </a:r>
            <a:r>
              <a:rPr lang="en-US" sz="2800" dirty="0"/>
              <a:t> </a:t>
            </a:r>
            <a:r>
              <a:rPr lang="en-US" sz="2800" dirty="0" err="1"/>
              <a:t>количина</a:t>
            </a:r>
            <a:r>
              <a:rPr lang="en-US" sz="2800" dirty="0"/>
              <a:t> </a:t>
            </a:r>
            <a:r>
              <a:rPr lang="en-US" sz="2800" dirty="0" err="1"/>
              <a:t>падавина</a:t>
            </a:r>
            <a:r>
              <a:rPr lang="en-US" sz="2800" dirty="0"/>
              <a:t> </a:t>
            </a:r>
            <a:r>
              <a:rPr lang="en-US" sz="2800" dirty="0" err="1"/>
              <a:t>је</a:t>
            </a:r>
            <a:r>
              <a:rPr lang="en-US" sz="2800" dirty="0"/>
              <a:t> </a:t>
            </a:r>
            <a:r>
              <a:rPr lang="en-US" sz="2800" dirty="0" err="1"/>
              <a:t>параметар</a:t>
            </a:r>
            <a:r>
              <a:rPr lang="en-US" sz="2800" dirty="0"/>
              <a:t> </a:t>
            </a:r>
            <a:r>
              <a:rPr lang="en-US" sz="2800" dirty="0" err="1"/>
              <a:t>који</a:t>
            </a:r>
            <a:r>
              <a:rPr lang="en-US" sz="2800" dirty="0"/>
              <a:t> </a:t>
            </a:r>
            <a:r>
              <a:rPr lang="en-US" sz="2800" dirty="0" err="1"/>
              <a:t>је</a:t>
            </a:r>
            <a:r>
              <a:rPr lang="en-US" sz="2800" dirty="0"/>
              <a:t> </a:t>
            </a:r>
            <a:r>
              <a:rPr lang="en-US" sz="2800" dirty="0" err="1"/>
              <a:t>важан</a:t>
            </a:r>
            <a:r>
              <a:rPr lang="en-US" sz="2800" dirty="0"/>
              <a:t> за </a:t>
            </a:r>
            <a:r>
              <a:rPr lang="en-US" sz="2800" b="1" dirty="0" err="1"/>
              <a:t>процену</a:t>
            </a:r>
            <a:r>
              <a:rPr lang="en-US" sz="2800" b="1" dirty="0"/>
              <a:t> </a:t>
            </a:r>
            <a:r>
              <a:rPr lang="en-US" sz="2800" b="1" dirty="0" err="1"/>
              <a:t>пропадања</a:t>
            </a:r>
            <a:r>
              <a:rPr lang="en-US" sz="2800" b="1" dirty="0"/>
              <a:t> </a:t>
            </a:r>
            <a:r>
              <a:rPr lang="en-US" sz="2800" b="1" dirty="0" err="1"/>
              <a:t>коловозне</a:t>
            </a:r>
            <a:r>
              <a:rPr lang="en-US" sz="2800" b="1" dirty="0"/>
              <a:t> </a:t>
            </a:r>
            <a:r>
              <a:rPr lang="en-US" sz="2800" b="1" dirty="0" err="1"/>
              <a:t>конструкције</a:t>
            </a:r>
            <a:r>
              <a:rPr lang="en-US" sz="2800" dirty="0"/>
              <a:t>. </a:t>
            </a:r>
            <a:r>
              <a:rPr lang="en-US" sz="2800" dirty="0" err="1"/>
              <a:t>Већа</a:t>
            </a:r>
            <a:r>
              <a:rPr lang="en-US" sz="2800" dirty="0"/>
              <a:t> </a:t>
            </a:r>
            <a:r>
              <a:rPr lang="en-US" sz="2800" dirty="0" err="1"/>
              <a:t>количина</a:t>
            </a:r>
            <a:r>
              <a:rPr lang="en-US" sz="2800" dirty="0"/>
              <a:t> </a:t>
            </a:r>
            <a:r>
              <a:rPr lang="en-US" sz="2800" dirty="0" err="1"/>
              <a:t>падавина</a:t>
            </a:r>
            <a:r>
              <a:rPr lang="en-US" sz="2800" dirty="0"/>
              <a:t> </a:t>
            </a:r>
            <a:r>
              <a:rPr lang="en-US" sz="2800" dirty="0" err="1"/>
              <a:t>изазива</a:t>
            </a:r>
            <a:r>
              <a:rPr lang="en-US" sz="2800" dirty="0"/>
              <a:t> </a:t>
            </a:r>
            <a:r>
              <a:rPr lang="en-US" sz="2800" dirty="0" err="1"/>
              <a:t>испирање</a:t>
            </a:r>
            <a:r>
              <a:rPr lang="en-US" sz="2800" dirty="0"/>
              <a:t> </a:t>
            </a:r>
            <a:r>
              <a:rPr lang="en-US" sz="2800" dirty="0" err="1"/>
              <a:t>битумена</a:t>
            </a:r>
            <a:r>
              <a:rPr lang="en-US" sz="2800" dirty="0"/>
              <a:t>, </a:t>
            </a:r>
            <a:r>
              <a:rPr lang="en-US" sz="2800" dirty="0" err="1"/>
              <a:t>расквашавање</a:t>
            </a:r>
            <a:r>
              <a:rPr lang="en-US" sz="2800" dirty="0"/>
              <a:t> </a:t>
            </a:r>
            <a:r>
              <a:rPr lang="en-US" sz="2800" dirty="0" err="1"/>
              <a:t>конструкције</a:t>
            </a:r>
            <a:r>
              <a:rPr lang="en-US" sz="2800" dirty="0"/>
              <a:t>, </a:t>
            </a:r>
            <a:r>
              <a:rPr lang="en-US" sz="2800" dirty="0" err="1"/>
              <a:t>смањење</a:t>
            </a:r>
            <a:r>
              <a:rPr lang="en-US" sz="2800" dirty="0"/>
              <a:t> </a:t>
            </a:r>
            <a:r>
              <a:rPr lang="en-US" sz="2800" dirty="0" err="1"/>
              <a:t>носивости</a:t>
            </a:r>
            <a:r>
              <a:rPr lang="en-US" sz="2800" dirty="0"/>
              <a:t> и </a:t>
            </a:r>
            <a:r>
              <a:rPr lang="en-US" sz="2800" dirty="0" err="1"/>
              <a:t>доводи</a:t>
            </a:r>
            <a:r>
              <a:rPr lang="en-US" sz="2800" dirty="0"/>
              <a:t> </a:t>
            </a:r>
            <a:r>
              <a:rPr lang="en-US" sz="2800" dirty="0" err="1"/>
              <a:t>последично</a:t>
            </a:r>
            <a:r>
              <a:rPr lang="en-US" sz="2800" dirty="0"/>
              <a:t> </a:t>
            </a:r>
            <a:r>
              <a:rPr lang="en-US" sz="2800" dirty="0" err="1"/>
              <a:t>до</a:t>
            </a:r>
            <a:r>
              <a:rPr lang="en-US" sz="2800" dirty="0"/>
              <a:t> </a:t>
            </a:r>
            <a:r>
              <a:rPr lang="en-US" sz="2800" dirty="0" err="1"/>
              <a:t>потребе</a:t>
            </a:r>
            <a:r>
              <a:rPr lang="en-US" sz="2800" dirty="0"/>
              <a:t> за </a:t>
            </a:r>
            <a:r>
              <a:rPr lang="en-US" sz="2800" dirty="0" err="1"/>
              <a:t>већом</a:t>
            </a:r>
            <a:r>
              <a:rPr lang="en-US" sz="2800" dirty="0"/>
              <a:t> </a:t>
            </a:r>
            <a:r>
              <a:rPr lang="en-US" sz="2800" dirty="0" err="1"/>
              <a:t>учесталошћу</a:t>
            </a:r>
            <a:r>
              <a:rPr lang="en-US" sz="2800" dirty="0"/>
              <a:t> </a:t>
            </a:r>
            <a:r>
              <a:rPr lang="en-US" sz="2800" dirty="0" err="1"/>
              <a:t>радова</a:t>
            </a:r>
            <a:r>
              <a:rPr lang="en-US" sz="2800" dirty="0"/>
              <a:t> </a:t>
            </a:r>
            <a:r>
              <a:rPr lang="en-US" sz="2800" dirty="0" err="1"/>
              <a:t>одржавања</a:t>
            </a:r>
            <a:r>
              <a:rPr lang="en-US" sz="2800" dirty="0"/>
              <a:t>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до</a:t>
            </a:r>
            <a:r>
              <a:rPr lang="en-US" sz="2800" dirty="0"/>
              <a:t> </a:t>
            </a:r>
            <a:r>
              <a:rPr lang="en-US" sz="2800" dirty="0" err="1"/>
              <a:t>убрзаног</a:t>
            </a:r>
            <a:r>
              <a:rPr lang="en-US" sz="2800" dirty="0"/>
              <a:t> </a:t>
            </a:r>
            <a:r>
              <a:rPr lang="en-US" sz="2800" dirty="0" err="1"/>
              <a:t>пропадања</a:t>
            </a:r>
            <a:r>
              <a:rPr lang="en-US" sz="2800" dirty="0"/>
              <a:t> </a:t>
            </a:r>
            <a:r>
              <a:rPr lang="en-US" sz="2800" dirty="0" err="1"/>
              <a:t>коловозног</a:t>
            </a:r>
            <a:r>
              <a:rPr lang="en-US" sz="2800" dirty="0"/>
              <a:t> </a:t>
            </a:r>
            <a:r>
              <a:rPr lang="en-US" sz="2800" dirty="0" err="1"/>
              <a:t>застора</a:t>
            </a:r>
            <a:r>
              <a:rPr lang="en-US" sz="2800" dirty="0"/>
              <a:t>. </a:t>
            </a:r>
            <a:endParaRPr lang="sr-Cyrl-RS" sz="2800" dirty="0"/>
          </a:p>
          <a:p>
            <a:pPr>
              <a:lnSpc>
                <a:spcPct val="110000"/>
              </a:lnSpc>
            </a:pPr>
            <a:r>
              <a:rPr lang="en-US" sz="2800" dirty="0" err="1"/>
              <a:t>То</a:t>
            </a:r>
            <a:r>
              <a:rPr lang="en-US" sz="2800" dirty="0"/>
              <a:t> </a:t>
            </a:r>
            <a:r>
              <a:rPr lang="en-US" sz="2800" dirty="0" err="1"/>
              <a:t>пропадање</a:t>
            </a:r>
            <a:r>
              <a:rPr lang="en-US" sz="2800" dirty="0"/>
              <a:t> </a:t>
            </a:r>
            <a:r>
              <a:rPr lang="en-US" sz="2800" dirty="0" err="1"/>
              <a:t>се</a:t>
            </a:r>
            <a:r>
              <a:rPr lang="en-US" sz="2800" dirty="0"/>
              <a:t> </a:t>
            </a:r>
            <a:r>
              <a:rPr lang="en-US" sz="2800" dirty="0" err="1"/>
              <a:t>даље</a:t>
            </a:r>
            <a:r>
              <a:rPr lang="en-US" sz="2800" dirty="0"/>
              <a:t> </a:t>
            </a:r>
            <a:r>
              <a:rPr lang="en-US" sz="2800" dirty="0" err="1"/>
              <a:t>одражава</a:t>
            </a:r>
            <a:r>
              <a:rPr lang="en-US" sz="2800" dirty="0"/>
              <a:t> и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кориснике</a:t>
            </a:r>
            <a:r>
              <a:rPr lang="en-US" sz="2800" dirty="0"/>
              <a:t> </a:t>
            </a:r>
            <a:r>
              <a:rPr lang="en-US" sz="2800" dirty="0" err="1"/>
              <a:t>пута</a:t>
            </a:r>
            <a:r>
              <a:rPr lang="en-US" sz="2800" dirty="0"/>
              <a:t> </a:t>
            </a:r>
            <a:r>
              <a:rPr lang="en-US" sz="2800" dirty="0" err="1"/>
              <a:t>кроз</a:t>
            </a:r>
            <a:r>
              <a:rPr lang="en-US" sz="2800" dirty="0"/>
              <a:t> </a:t>
            </a:r>
            <a:r>
              <a:rPr lang="en-US" sz="2800" dirty="0" err="1"/>
              <a:t>смањење</a:t>
            </a:r>
            <a:r>
              <a:rPr lang="en-US" sz="2800" dirty="0"/>
              <a:t> </a:t>
            </a:r>
            <a:r>
              <a:rPr lang="en-US" sz="2800" dirty="0" err="1"/>
              <a:t>удобности</a:t>
            </a:r>
            <a:r>
              <a:rPr lang="en-US" sz="2800" dirty="0"/>
              <a:t> </a:t>
            </a:r>
            <a:r>
              <a:rPr lang="en-US" sz="2800" dirty="0" err="1"/>
              <a:t>вожње</a:t>
            </a:r>
            <a:r>
              <a:rPr lang="en-US" sz="2800" dirty="0"/>
              <a:t>, </a:t>
            </a:r>
            <a:r>
              <a:rPr lang="en-US" sz="2800" dirty="0" err="1"/>
              <a:t>повећање</a:t>
            </a:r>
            <a:r>
              <a:rPr lang="en-US" sz="2800" dirty="0"/>
              <a:t> </a:t>
            </a:r>
            <a:r>
              <a:rPr lang="en-US" sz="2800" dirty="0" err="1"/>
              <a:t>оперативних</a:t>
            </a:r>
            <a:r>
              <a:rPr lang="en-US" sz="2800" dirty="0"/>
              <a:t> </a:t>
            </a:r>
            <a:r>
              <a:rPr lang="en-US" sz="2800" dirty="0" err="1"/>
              <a:t>трошкова</a:t>
            </a:r>
            <a:r>
              <a:rPr lang="en-US" sz="2800" dirty="0"/>
              <a:t> </a:t>
            </a:r>
            <a:r>
              <a:rPr lang="en-US" sz="2800" dirty="0" err="1"/>
              <a:t>везаних</a:t>
            </a:r>
            <a:r>
              <a:rPr lang="en-US" sz="2800" dirty="0"/>
              <a:t> за </a:t>
            </a:r>
            <a:r>
              <a:rPr lang="en-US" sz="2800" dirty="0" err="1"/>
              <a:t>време</a:t>
            </a:r>
            <a:r>
              <a:rPr lang="en-US" sz="2800" dirty="0"/>
              <a:t> </a:t>
            </a:r>
            <a:r>
              <a:rPr lang="en-US" sz="2800" dirty="0" err="1"/>
              <a:t>путовања</a:t>
            </a:r>
            <a:r>
              <a:rPr lang="en-US" sz="2800" dirty="0"/>
              <a:t> и </a:t>
            </a:r>
            <a:r>
              <a:rPr lang="en-US" sz="2800" dirty="0" err="1"/>
              <a:t>трошкове</a:t>
            </a:r>
            <a:r>
              <a:rPr lang="en-US" sz="2800" dirty="0"/>
              <a:t> </a:t>
            </a:r>
            <a:r>
              <a:rPr lang="en-US" sz="2800" dirty="0" err="1"/>
              <a:t>возила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F11754-A0AD-437C-852D-3998FABF2E39}"/>
              </a:ext>
            </a:extLst>
          </p:cNvPr>
          <p:cNvGrpSpPr>
            <a:grpSpLocks/>
          </p:cNvGrpSpPr>
          <p:nvPr/>
        </p:nvGrpSpPr>
        <p:grpSpPr bwMode="auto">
          <a:xfrm>
            <a:off x="6433501" y="2541937"/>
            <a:ext cx="5463531" cy="3433410"/>
            <a:chOff x="35627" y="-147747"/>
            <a:chExt cx="5176948" cy="2854760"/>
          </a:xfrm>
        </p:grpSpPr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9FF61F37-D12F-4CAD-9894-B7FA2EE451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97857">
              <a:off x="483739" y="1807771"/>
              <a:ext cx="2123440" cy="4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Праг интервенције</a:t>
              </a:r>
              <a:endParaRPr lang="en-US" sz="1200" dirty="0">
                <a:effectLst/>
                <a:latin typeface="Times New Roman" panose="02020603050405020304" pitchFamily="18" charset="0"/>
                <a:ea typeface="MS Mincho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 (са климатским променама)</a:t>
              </a:r>
              <a:endParaRPr lang="en-US" sz="1200" dirty="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216EB75-F51C-492C-91AD-C999D6BFFB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45886" y="388422"/>
              <a:ext cx="7952" cy="1963973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C0EF86C-4158-4BCE-B388-A4F6993383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8751" y="2261260"/>
              <a:ext cx="4357315" cy="86912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28424FD-54E1-441D-B77A-D3670C42A3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0626" y="1668483"/>
              <a:ext cx="4198289" cy="5566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14C223D-EAAF-4DB0-AC67-B6E3CF3880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8751" y="1341911"/>
              <a:ext cx="4110824" cy="381248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05AD3D-FFC5-437D-AA9A-572E3157A3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8751" y="653143"/>
              <a:ext cx="1439186" cy="922351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9C13BB-BA5A-4B56-BA5B-121BDFD961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31291" y="955963"/>
              <a:ext cx="7952" cy="628153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DD6914-4144-4D1F-A3E2-FD447E328D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37229" y="955963"/>
              <a:ext cx="867284" cy="537145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923EF76-8FC3-4A67-B0AC-98D77655DA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827878" y="967839"/>
              <a:ext cx="7951" cy="540688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E0189F6-FD51-47C1-9501-3682FC7EEE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39754" y="955963"/>
              <a:ext cx="850520" cy="46812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FBDA78-3970-49DC-A0D0-499A17C091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12590" y="973776"/>
              <a:ext cx="7952" cy="437322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03C2019-4478-41E1-89AE-C660FD5073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30403" y="979714"/>
              <a:ext cx="564543" cy="278296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1ABDD0B-6868-4396-BE22-DF78DD503E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8751" y="653143"/>
              <a:ext cx="2059388" cy="1033669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4B1A12-0EC6-4A46-ACD5-63689D0489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536933" y="967839"/>
              <a:ext cx="7952" cy="73947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D8FAD29-28E3-4E31-AAC5-D120B6FFD2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42870" y="955963"/>
              <a:ext cx="1630349" cy="659959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C739B1B3-857B-4A99-957D-A1C6A16B5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9135" y="1763486"/>
              <a:ext cx="2123440" cy="4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Праг интервенције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MS Mincho"/>
                </a:rPr>
                <a:t> (без климатских промена)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EC98DC-0357-4CB5-B8FE-27A7547F6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255" y="0"/>
              <a:ext cx="4326640" cy="439000"/>
              <a:chOff x="0" y="0"/>
              <a:chExt cx="4326640" cy="439000"/>
            </a:xfrm>
          </p:grpSpPr>
          <p:sp>
            <p:nvSpPr>
              <p:cNvPr id="28" name="Text Box 2">
                <a:extLst>
                  <a:ext uri="{FF2B5EF4-FFF2-40B4-BE49-F238E27FC236}">
                    <a16:creationId xmlns:a16="http://schemas.microsoft.com/office/drawing/2014/main" id="{E108F3FC-F24F-4F7B-8408-6094538989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2123440" cy="43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b" anchorCtr="0" upright="1"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Циклуси одржавања</a:t>
                </a:r>
                <a:endParaRPr lang="en-US" sz="1200">
                  <a:effectLst/>
                  <a:latin typeface="Times New Roman" panose="02020603050405020304" pitchFamily="18" charset="0"/>
                  <a:ea typeface="MS Mincho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 (са климатским променама)</a:t>
                </a:r>
                <a:endParaRPr lang="en-US" sz="1200">
                  <a:effectLst/>
                  <a:latin typeface="Times New Roman" panose="02020603050405020304" pitchFamily="18" charset="0"/>
                  <a:ea typeface="MS Mincho"/>
                </a:endParaRPr>
              </a:p>
            </p:txBody>
          </p:sp>
          <p:sp>
            <p:nvSpPr>
              <p:cNvPr id="29" name="Text Box 2">
                <a:extLst>
                  <a:ext uri="{FF2B5EF4-FFF2-40B4-BE49-F238E27FC236}">
                    <a16:creationId xmlns:a16="http://schemas.microsoft.com/office/drawing/2014/main" id="{7966602F-F91D-4EE5-B6DB-81D2608A79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3200" y="7200"/>
                <a:ext cx="2123440" cy="43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b" anchorCtr="0" upright="1"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Циклуси одржавања</a:t>
                </a:r>
                <a:endParaRPr lang="en-US" sz="1200" dirty="0">
                  <a:effectLst/>
                  <a:latin typeface="Times New Roman" panose="02020603050405020304" pitchFamily="18" charset="0"/>
                  <a:ea typeface="MS Mincho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 (без климатских промена)</a:t>
                </a:r>
                <a:endParaRPr lang="en-US" sz="1200" dirty="0">
                  <a:effectLst/>
                  <a:latin typeface="Times New Roman" panose="02020603050405020304" pitchFamily="18" charset="0"/>
                  <a:ea typeface="MS Mincho"/>
                </a:endParaRPr>
              </a:p>
            </p:txBody>
          </p:sp>
        </p:grp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6BA86E44-1822-4E5A-A42A-A8BB77F5D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6356" y="2404753"/>
              <a:ext cx="719455" cy="3022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Време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158DCAD5-D0E9-48DF-8C2F-0F055A7BB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026093" y="913973"/>
              <a:ext cx="2425700" cy="3022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vert270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Стање путне инфраструктуре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C2D370F-BAB7-4D22-890D-204187B156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03483" y="403761"/>
              <a:ext cx="115200" cy="712800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1B9C52F-2D84-4924-A955-0D66128BE7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425355" y="380010"/>
              <a:ext cx="151200" cy="856800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AD9CF37-BBE9-4DE8-AC51-1950B62E70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22829" y="1599705"/>
              <a:ext cx="554400" cy="338400"/>
            </a:xfrm>
            <a:prstGeom prst="straightConnector1">
              <a:avLst/>
            </a:prstGeom>
            <a:noFill/>
            <a:ln w="6350" cap="flat" cmpd="sng" algn="ctr">
              <a:solidFill>
                <a:srgbClr val="0070C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153D5B3-56FC-465A-A079-CDAC807C3D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76322" y="1694708"/>
              <a:ext cx="28800" cy="229157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3E634DE-D39E-4E2A-9940-42A009658DDF}"/>
              </a:ext>
            </a:extLst>
          </p:cNvPr>
          <p:cNvSpPr txBox="1">
            <a:spLocks/>
          </p:cNvSpPr>
          <p:nvPr/>
        </p:nvSpPr>
        <p:spPr>
          <a:xfrm>
            <a:off x="6172039" y="1358355"/>
            <a:ext cx="5901277" cy="111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b="1" dirty="0"/>
              <a:t>Дугорочне промене климе </a:t>
            </a:r>
            <a:r>
              <a:rPr lang="sr-Cyrl-RS" dirty="0"/>
              <a:t>- </a:t>
            </a:r>
            <a:r>
              <a:rPr lang="sr-Cyrl-RS" b="1" dirty="0"/>
              <a:t>интензивније радове одржавања</a:t>
            </a:r>
            <a:r>
              <a:rPr lang="sr-Cyrl-R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BC8AB0-B96F-4B27-A210-B75DD7D08963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E4F50F00-B29E-4B21-85B6-DB067D4C5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35311C2A-C84F-4321-A675-6D10A1716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5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C11B-ADD8-49F4-A789-745243E6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160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B3D2AA8-C81F-481D-850A-D334F41161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1630325"/>
              </p:ext>
            </p:extLst>
          </p:nvPr>
        </p:nvGraphicFramePr>
        <p:xfrm>
          <a:off x="838200" y="1400353"/>
          <a:ext cx="105156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1787">
                  <a:extLst>
                    <a:ext uri="{9D8B030D-6E8A-4147-A177-3AD203B41FA5}">
                      <a16:colId xmlns:a16="http://schemas.microsoft.com/office/drawing/2014/main" val="1279826428"/>
                    </a:ext>
                  </a:extLst>
                </a:gridCol>
                <a:gridCol w="6663813">
                  <a:extLst>
                    <a:ext uri="{9D8B030D-6E8A-4147-A177-3AD203B41FA5}">
                      <a16:colId xmlns:a16="http://schemas.microsoft.com/office/drawing/2014/main" val="2325888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Критични климатски догађај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на путну инфраструктуру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76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Екстремне падавине (пљускови или дуготрајне кишне падавине)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Плављење пута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Ерозија доњег строја, клизишта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Преоптерећење система за одводњавање које проузрокује ерозију и плављење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Ометање одвијања и утицај на безбедност саобраћаја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82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Просечне кишне падавине на нивоу сезоне или године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на ниво влажности тла, што даље утиче на капацитет носивости и структурни интегритет путева, мостова и тунела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Негативан утицај високог нивоа воде на подлогу пута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Ризик од поплава проузрокованих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отицајем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повр</a:t>
                      </a: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инс</a:t>
                      </a: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их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вода</a:t>
                      </a: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клизишта, нестабилности косина и оштећења пута уколико се дешавају промене у врсти падавина (нпр. кишне падавине уместо снега током зиме и пролећног топљења леда)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6508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F7651E4-FCF5-41D7-8455-3661EC877581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03869E-770D-4DF5-95E0-23C3AA036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90946D08-CA83-42B0-B6CF-763EA6A8D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C11B-ADD8-49F4-A789-745243E6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420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B3D2AA8-C81F-481D-850A-D334F41161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420167"/>
              </p:ext>
            </p:extLst>
          </p:nvPr>
        </p:nvGraphicFramePr>
        <p:xfrm>
          <a:off x="838200" y="1400353"/>
          <a:ext cx="10515600" cy="2921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1787">
                  <a:extLst>
                    <a:ext uri="{9D8B030D-6E8A-4147-A177-3AD203B41FA5}">
                      <a16:colId xmlns:a16="http://schemas.microsoft.com/office/drawing/2014/main" val="1279826428"/>
                    </a:ext>
                  </a:extLst>
                </a:gridCol>
                <a:gridCol w="6663813">
                  <a:extLst>
                    <a:ext uri="{9D8B030D-6E8A-4147-A177-3AD203B41FA5}">
                      <a16:colId xmlns:a16="http://schemas.microsoft.com/office/drawing/2014/main" val="2325888227"/>
                    </a:ext>
                  </a:extLst>
                </a:gridCol>
              </a:tblGrid>
              <a:tr h="539283"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Критични климатски догађај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на путну инфраструктуру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76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82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Максимална температура и број узастопних топлих дана (топлотни талас)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Питање интегритета конструкције пута: смањење крутости асфалтних слојева, </a:t>
                      </a:r>
                      <a:r>
                        <a:rPr lang="sr-Cyrl-R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колотрази</a:t>
                      </a: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проузроковани саобраћајним оптерећењем, испуцалост, испливавање битумена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Термичка експанзија спојница на мостовима и у крутим коловозним конструкцијама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на вегетацију у путном појасу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6508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F7651E4-FCF5-41D7-8455-3661EC877581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F7AD056-DF47-41FE-8BB9-E4CB7E746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B2A9703-BB69-491E-A9BD-501B6BDA5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C11B-ADD8-49F4-A789-745243E6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755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B3D2AA8-C81F-481D-850A-D334F41161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425148"/>
              </p:ext>
            </p:extLst>
          </p:nvPr>
        </p:nvGraphicFramePr>
        <p:xfrm>
          <a:off x="838200" y="1400353"/>
          <a:ext cx="10515600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1787">
                  <a:extLst>
                    <a:ext uri="{9D8B030D-6E8A-4147-A177-3AD203B41FA5}">
                      <a16:colId xmlns:a16="http://schemas.microsoft.com/office/drawing/2014/main" val="1279826428"/>
                    </a:ext>
                  </a:extLst>
                </a:gridCol>
                <a:gridCol w="6663813">
                  <a:extLst>
                    <a:ext uri="{9D8B030D-6E8A-4147-A177-3AD203B41FA5}">
                      <a16:colId xmlns:a16="http://schemas.microsoft.com/office/drawing/2014/main" val="2325888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Критични климатски догађај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на путну инфраструктуру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76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sr-Cyrl-RS" sz="18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Суша (узастопни сушни дани)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Осетљивост на шумске пожаре који могу директно угрозити саобраћајну инфраструктуру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Могућност клизишта у искрченим зонама захваћеним шумским пожарима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Консолидација доњег строја пута са (неједнаким) слегањем као последицом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Повећање смога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Недостатак воде за земљане радове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0082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sr-Cyrl-RS" sz="18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Снежне падавине и наноси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Ометање одвијања и утицај на безбедност саобраћаја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Трошкови уклањања снега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лавина на затварање путева или угрожавање возила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Плављење као резултат топљења снега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9650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Смрзавање (број ледних дана)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Ометање одвијања и утицај на безбедност саобраћаја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Трошкови уклањања леда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093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F7651E4-FCF5-41D7-8455-3661EC877581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92D2B2F-4BE5-4F5A-B471-53ADD98A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1381340C-C754-436F-A161-81195162F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ACF2-27B4-42DC-A416-D06872809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4000" dirty="0"/>
              <a:t>Н</a:t>
            </a:r>
            <a:r>
              <a:rPr lang="en-US" sz="4000" dirty="0" err="1"/>
              <a:t>ајзначајнији</a:t>
            </a:r>
            <a:r>
              <a:rPr lang="en-US" sz="4000" dirty="0"/>
              <a:t> </a:t>
            </a:r>
            <a:r>
              <a:rPr lang="en-US" sz="4000" dirty="0" err="1"/>
              <a:t>хазард</a:t>
            </a:r>
            <a:r>
              <a:rPr lang="sr-Cyrl-RS" sz="4000" dirty="0"/>
              <a:t>и</a:t>
            </a:r>
            <a:r>
              <a:rPr lang="en-US" sz="4000" dirty="0"/>
              <a:t> Р</a:t>
            </a:r>
            <a:r>
              <a:rPr lang="sr-Cyrl-RS" sz="4000" dirty="0"/>
              <a:t>еп. </a:t>
            </a:r>
            <a:r>
              <a:rPr lang="en-US" sz="4000" dirty="0" err="1"/>
              <a:t>Србији</a:t>
            </a:r>
            <a:r>
              <a:rPr lang="en-US" sz="4000" dirty="0"/>
              <a:t> </a:t>
            </a:r>
            <a:r>
              <a:rPr lang="sr-Cyrl-RS" sz="4000" dirty="0"/>
              <a:t>                       </a:t>
            </a:r>
            <a:r>
              <a:rPr lang="en-US" sz="4000" dirty="0" err="1"/>
              <a:t>везани</a:t>
            </a:r>
            <a:r>
              <a:rPr lang="en-US" sz="4000" dirty="0"/>
              <a:t> за </a:t>
            </a:r>
            <a:r>
              <a:rPr lang="en-US" sz="4000" dirty="0" err="1"/>
              <a:t>климатске</a:t>
            </a:r>
            <a:r>
              <a:rPr lang="en-US" sz="4000" dirty="0"/>
              <a:t> </a:t>
            </a:r>
            <a:r>
              <a:rPr lang="en-US" sz="4000" dirty="0" err="1"/>
              <a:t>промене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A80E-346A-4FF9-81E8-A05810F55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2" y="1354600"/>
            <a:ext cx="6614652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000" b="1" dirty="0">
                <a:effectLst/>
                <a:ea typeface="Calibri" panose="020F0502020204030204" pitchFamily="34" charset="0"/>
              </a:rPr>
              <a:t>2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5%</a:t>
            </a:r>
            <a:r>
              <a:rPr lang="sr-Cyrl-RS" sz="2000" dirty="0">
                <a:effectLst/>
                <a:ea typeface="Calibri" panose="020F0502020204030204" pitchFamily="34" charset="0"/>
              </a:rPr>
              <a:t> територије </a:t>
            </a:r>
            <a:r>
              <a:rPr lang="en-US" sz="2000" dirty="0">
                <a:ea typeface="Calibri" panose="020F0502020204030204" pitchFamily="34" charset="0"/>
              </a:rPr>
              <a:t>-</a:t>
            </a:r>
            <a:r>
              <a:rPr lang="sr-Cyrl-RS" sz="2000" dirty="0">
                <a:effectLst/>
                <a:ea typeface="Calibri" panose="020F0502020204030204" pitchFamily="34" charset="0"/>
              </a:rPr>
              <a:t> ризик од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клизишта и одрона материјала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r>
              <a:rPr lang="en-US" sz="2000" b="1" dirty="0">
                <a:effectLst/>
                <a:ea typeface="Calibri" panose="020F0502020204030204" pitchFamily="34" charset="0"/>
              </a:rPr>
              <a:t>35%</a:t>
            </a:r>
            <a:r>
              <a:rPr lang="en-US" sz="2000" dirty="0"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територије изложено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ерозији тла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r>
              <a:rPr lang="en-US" sz="2000" b="1" dirty="0">
                <a:effectLst/>
                <a:ea typeface="Calibri" panose="020F0502020204030204" pitchFamily="34" charset="0"/>
              </a:rPr>
              <a:t>&gt;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17%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територије изложено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поплавама и бујичним поплавама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r>
              <a:rPr lang="en-US" sz="2000" b="1" dirty="0">
                <a:ea typeface="Calibri" panose="020F0502020204030204" pitchFamily="34" charset="0"/>
              </a:rPr>
              <a:t>4000 km </a:t>
            </a:r>
            <a:r>
              <a:rPr lang="sr-Cyrl-RS" sz="2000" dirty="0">
                <a:ea typeface="Calibri" panose="020F0502020204030204" pitchFamily="34" charset="0"/>
              </a:rPr>
              <a:t>изложено</a:t>
            </a:r>
            <a:r>
              <a:rPr lang="en-US" sz="2000" dirty="0"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опасности од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поплава </a:t>
            </a:r>
          </a:p>
          <a:p>
            <a:r>
              <a:rPr lang="en-US" sz="2000" b="1" dirty="0">
                <a:effectLst/>
                <a:ea typeface="Calibri" panose="020F0502020204030204" pitchFamily="34" charset="0"/>
              </a:rPr>
              <a:t>21%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територије је изложено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сушама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r>
              <a:rPr lang="en-US" sz="2000" b="1" dirty="0">
                <a:ea typeface="Calibri" panose="020F0502020204030204" pitchFamily="34" charset="0"/>
              </a:rPr>
              <a:t>3.6%</a:t>
            </a:r>
            <a:r>
              <a:rPr lang="en-US" sz="2000" dirty="0">
                <a:ea typeface="Calibri" panose="020F0502020204030204" pitchFamily="34" charset="0"/>
              </a:rPr>
              <a:t> </a:t>
            </a:r>
            <a:r>
              <a:rPr lang="sr-Cyrl-RS" sz="2000" dirty="0">
                <a:ea typeface="Calibri" panose="020F0502020204030204" pitchFamily="34" charset="0"/>
              </a:rPr>
              <a:t>са</a:t>
            </a:r>
            <a:r>
              <a:rPr lang="sr-Cyrl-RS" sz="2000" dirty="0">
                <a:effectLst/>
                <a:ea typeface="Calibri" panose="020F0502020204030204" pitchFamily="34" charset="0"/>
              </a:rPr>
              <a:t> ризиком од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шумских пожара </a:t>
            </a:r>
          </a:p>
          <a:p>
            <a:endParaRPr lang="sr-Cyrl-RS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Извори: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r-Cyrl-R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Подаци: </a:t>
            </a:r>
            <a:r>
              <a:rPr lang="en-US" sz="1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Novkovic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I., </a:t>
            </a:r>
            <a:r>
              <a:rPr lang="en-US" sz="1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Dragicevic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S., &amp; Manic, E. Natural Hazards and Vulnerability to Natural Disasters: The Case of Serbia. </a:t>
            </a:r>
            <a:r>
              <a:rPr lang="en-US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Risk Measurement and Control in Insurance; </a:t>
            </a:r>
            <a:r>
              <a:rPr lang="en-US" sz="1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Kocovic</a:t>
            </a:r>
            <a:r>
              <a:rPr lang="en-US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J., Jovanovic Gavrilovic, B., Rajic, V., Eds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41-</a:t>
            </a:r>
            <a:r>
              <a:rPr lang="sr-Cyrl-R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Мапа природних хазарда: Просторни план Републике Србије 201-2020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481F72-48E4-455A-B9B2-DC397EC8DE7C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3CDB5-ABAD-4F2E-9E03-2FF2EC929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" y="1246238"/>
            <a:ext cx="3484634" cy="4762598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B8A09DD-972E-45F4-A1B7-0405F1605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18DE913C-359D-471E-A100-8D053E446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1462-D778-4A18-BE58-8C80E64AF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48160"/>
            <a:ext cx="8406634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Утицај климатских промена на путеве у Србији у прошлости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EC10-3583-44E8-A9CF-D1FA06358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585"/>
            <a:ext cx="10515600" cy="4566647"/>
          </a:xfrm>
        </p:spPr>
        <p:txBody>
          <a:bodyPr>
            <a:normAutofit fontScale="92500" lnSpcReduction="10000"/>
          </a:bodyPr>
          <a:lstStyle/>
          <a:p>
            <a:r>
              <a:rPr lang="sr-Cyrl-R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ајвећ</a:t>
            </a:r>
            <a:r>
              <a:rPr lang="sr-Cyrl-R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утицај 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домену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путне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инфраструктуре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територији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Републике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Србије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представљају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следећи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природни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хазарди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Cyrl-R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климатски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догађаји</a:t>
            </a:r>
            <a:r>
              <a:rPr lang="sr-Cyrl-R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6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Поплаве</a:t>
            </a:r>
            <a:r>
              <a:rPr lang="en-GB" sz="2600" dirty="0">
                <a:effectLst/>
                <a:ea typeface="Calibri" panose="020F0502020204030204" pitchFamily="34" charset="0"/>
              </a:rPr>
              <a:t> (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активирање</a:t>
            </a:r>
            <a:r>
              <a:rPr lang="en-GB" sz="2600" dirty="0">
                <a:effectLst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клизишта</a:t>
            </a:r>
            <a:r>
              <a:rPr lang="en-GB" sz="2600" dirty="0">
                <a:effectLst/>
                <a:ea typeface="Calibri" panose="020F0502020204030204" pitchFamily="34" charset="0"/>
              </a:rPr>
              <a:t> и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нестабилности</a:t>
            </a:r>
            <a:r>
              <a:rPr lang="en-GB" sz="2600" dirty="0">
                <a:effectLst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косина</a:t>
            </a:r>
            <a:r>
              <a:rPr lang="en-GB" sz="2600" dirty="0">
                <a:effectLst/>
                <a:ea typeface="Calibri" panose="020F0502020204030204" pitchFamily="34" charset="0"/>
              </a:rPr>
              <a:t>,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оштећења</a:t>
            </a:r>
            <a:r>
              <a:rPr lang="en-GB" sz="2600" dirty="0">
                <a:effectLst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система</a:t>
            </a:r>
            <a:r>
              <a:rPr lang="en-GB" sz="2600" dirty="0">
                <a:effectLst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за</a:t>
            </a:r>
            <a:r>
              <a:rPr lang="en-GB" sz="2600" dirty="0">
                <a:effectLst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одводњавање</a:t>
            </a:r>
            <a:r>
              <a:rPr lang="sr-Cyrl-RS" sz="2600" dirty="0">
                <a:effectLst/>
                <a:ea typeface="Calibri" panose="020F0502020204030204" pitchFamily="34" charset="0"/>
              </a:rPr>
              <a:t>, ерозија тла испод стубова мостова</a:t>
            </a:r>
            <a:r>
              <a:rPr lang="en-GB" sz="2600" dirty="0">
                <a:effectLst/>
                <a:ea typeface="Calibri" panose="020F0502020204030204" pitchFamily="34" charset="0"/>
              </a:rPr>
              <a:t>)</a:t>
            </a:r>
            <a:endParaRPr lang="en-US" sz="2600" dirty="0">
              <a:effectLst/>
              <a:ea typeface="Calibri" panose="020F0502020204030204" pitchFamily="34" charset="0"/>
            </a:endParaRPr>
          </a:p>
          <a:p>
            <a:pPr lvl="1"/>
            <a:r>
              <a:rPr lang="en-GB" sz="26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Снежни</a:t>
            </a:r>
            <a:r>
              <a:rPr lang="en-GB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наноси</a:t>
            </a:r>
            <a:r>
              <a:rPr lang="en-GB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sz="26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олује</a:t>
            </a:r>
            <a:r>
              <a:rPr lang="en-GB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прекиди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саобраћају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безбедност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саобраћаја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sr-Cyrl-RS" sz="26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овећање</a:t>
            </a:r>
            <a:r>
              <a:rPr lang="sr-Cyrl-RS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максималних температура</a:t>
            </a:r>
            <a:r>
              <a:rPr lang="en-GB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трајност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коловозн</a:t>
            </a:r>
            <a:r>
              <a:rPr lang="sr-Cyrl-RS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конструкциј</a:t>
            </a:r>
            <a:r>
              <a:rPr lang="sr-Cyrl-RS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sr-Cyrl-RS" sz="3000" dirty="0">
                <a:cs typeface="Times New Roman" panose="02020603050405020304" pitchFamily="18" charset="0"/>
              </a:rPr>
              <a:t>Укупна штета проузрокована екстремним климатским догађајима у Србији од 2000. до 2015. године се процењује на више од </a:t>
            </a:r>
            <a:r>
              <a:rPr lang="sr-Cyrl-RS" sz="3000" b="1" dirty="0">
                <a:cs typeface="Times New Roman" panose="02020603050405020304" pitchFamily="18" charset="0"/>
              </a:rPr>
              <a:t>пет милијарди евра</a:t>
            </a:r>
            <a:r>
              <a:rPr lang="sr-Cyrl-RS" sz="3000" dirty="0">
                <a:cs typeface="Times New Roman" panose="02020603050405020304" pitchFamily="18" charset="0"/>
              </a:rPr>
              <a:t>. </a:t>
            </a:r>
            <a:endParaRPr lang="en-GB" sz="3000" dirty="0"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A18EC-F09F-4080-8C6D-34CA26EE221F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1F2F2B0-04C9-4481-AE30-FBC4258E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45AB03E-458D-40FB-B5AE-9F2222C93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1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3AABFA-0554-4F31-A9EF-7E56EFEA1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62" y="3614489"/>
            <a:ext cx="5509231" cy="24745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AEBED4-48F6-4E59-8AAB-2819F253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Изложеност путне мреже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67C25-9279-4609-AE11-54D3E2D16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Поплаве</a:t>
            </a:r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r>
              <a:rPr lang="sr-Cyrl-RS" dirty="0"/>
              <a:t>Ерозија земљишта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0052C-BE6A-4686-A74E-33373E177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63" y="1139976"/>
            <a:ext cx="5509231" cy="24745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16A865-1E99-4A84-8FF6-BA5E38BF76CF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5B9F6BD-5E98-4A49-B5FE-FED6F4AD1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E3CEDAD9-6075-4EF9-84DC-39328ACFF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7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811F-1255-4885-B275-9D832045B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41214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Хазарди на путној мрежи </a:t>
            </a:r>
            <a:r>
              <a:rPr lang="en-US" dirty="0"/>
              <a:t>                                     </a:t>
            </a:r>
            <a:r>
              <a:rPr lang="sr-Cyrl-RS" dirty="0"/>
              <a:t>у Ваљевском округу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46DE-CBA8-434B-B6FD-22AC057F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600"/>
            <a:ext cx="10515600" cy="4351338"/>
          </a:xfrm>
        </p:spPr>
        <p:txBody>
          <a:bodyPr/>
          <a:lstStyle/>
          <a:p>
            <a:r>
              <a:rPr lang="sr-Cyrl-RS" dirty="0"/>
              <a:t>Према Студији Светске банке</a:t>
            </a:r>
            <a:r>
              <a:rPr lang="sr-Cyrl-RS" baseline="30000" dirty="0"/>
              <a:t>1</a:t>
            </a:r>
            <a:r>
              <a:rPr lang="sr-Cyrl-RS" dirty="0"/>
              <a:t> категорисана је заступљеност хазарда различитих нивоа на путној мрежи у Ваљевском округу: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01BD6A-5FF8-4358-B774-1EA5BC447A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047801"/>
              </p:ext>
            </p:extLst>
          </p:nvPr>
        </p:nvGraphicFramePr>
        <p:xfrm>
          <a:off x="1238864" y="2632174"/>
          <a:ext cx="9497963" cy="2216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8755">
                  <a:extLst>
                    <a:ext uri="{9D8B030D-6E8A-4147-A177-3AD203B41FA5}">
                      <a16:colId xmlns:a16="http://schemas.microsoft.com/office/drawing/2014/main" val="2551314006"/>
                    </a:ext>
                  </a:extLst>
                </a:gridCol>
                <a:gridCol w="1899802">
                  <a:extLst>
                    <a:ext uri="{9D8B030D-6E8A-4147-A177-3AD203B41FA5}">
                      <a16:colId xmlns:a16="http://schemas.microsoft.com/office/drawing/2014/main" val="3804819925"/>
                    </a:ext>
                  </a:extLst>
                </a:gridCol>
                <a:gridCol w="1899802">
                  <a:extLst>
                    <a:ext uri="{9D8B030D-6E8A-4147-A177-3AD203B41FA5}">
                      <a16:colId xmlns:a16="http://schemas.microsoft.com/office/drawing/2014/main" val="1110835631"/>
                    </a:ext>
                  </a:extLst>
                </a:gridCol>
                <a:gridCol w="1899802">
                  <a:extLst>
                    <a:ext uri="{9D8B030D-6E8A-4147-A177-3AD203B41FA5}">
                      <a16:colId xmlns:a16="http://schemas.microsoft.com/office/drawing/2014/main" val="427410730"/>
                    </a:ext>
                  </a:extLst>
                </a:gridCol>
                <a:gridCol w="1899802">
                  <a:extLst>
                    <a:ext uri="{9D8B030D-6E8A-4147-A177-3AD203B41FA5}">
                      <a16:colId xmlns:a16="http://schemas.microsoft.com/office/drawing/2014/main" val="2528243778"/>
                    </a:ext>
                  </a:extLst>
                </a:gridCol>
              </a:tblGrid>
              <a:tr h="36625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Ниво хазарда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800">
                          <a:effectLst/>
                        </a:rPr>
                        <a:t>Категорија хазарда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644779"/>
                  </a:ext>
                </a:extLst>
              </a:tr>
              <a:tr h="7518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Поплава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Клизишта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Шумски пожари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 dirty="0">
                          <a:effectLst/>
                        </a:rPr>
                        <a:t>Снежни наноси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686306"/>
                  </a:ext>
                </a:extLst>
              </a:tr>
              <a:tr h="36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Врло висок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41%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41%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29%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956856"/>
                  </a:ext>
                </a:extLst>
              </a:tr>
              <a:tr h="36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Висок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21.5%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14.5%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4537742"/>
                  </a:ext>
                </a:extLst>
              </a:tr>
              <a:tr h="36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Умерен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14.5%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16%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14065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4F7C95-C764-4A95-BA33-B1C64D99AA6E}"/>
              </a:ext>
            </a:extLst>
          </p:cNvPr>
          <p:cNvSpPr txBox="1"/>
          <p:nvPr/>
        </p:nvSpPr>
        <p:spPr>
          <a:xfrm>
            <a:off x="1130709" y="5084985"/>
            <a:ext cx="10333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0468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468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Mainstreaming Climate Resilience in the Road Transport Management in Serbia, GFDRR &amp; The World Bank, 2018.</a:t>
            </a:r>
            <a:endParaRPr lang="en-US" dirty="0">
              <a:solidFill>
                <a:srgbClr val="0468B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CCD26-933C-43DB-A965-DAFB81B7357C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89185F1-4613-4A49-BD1F-B48C6E52E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5B241D8B-8C03-479A-BD90-C022122F0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E502-8900-488F-BC90-EB77435F6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Садржај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72B62-D6CA-4E36-93AD-7C9C84B55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Путна инфраструктура у Републици Србији</a:t>
            </a:r>
            <a:endParaRPr lang="en-US" dirty="0"/>
          </a:p>
          <a:p>
            <a:r>
              <a:rPr lang="sr-Cyrl-RS" dirty="0"/>
              <a:t>Опште о утицају климатских промена на путеве</a:t>
            </a:r>
            <a:endParaRPr lang="en-US" dirty="0"/>
          </a:p>
          <a:p>
            <a:r>
              <a:rPr lang="sr-Cyrl-RS" dirty="0"/>
              <a:t>Утицај климатских промена на путну инфраструктуру у Србији у прошлости</a:t>
            </a:r>
          </a:p>
          <a:p>
            <a:r>
              <a:rPr lang="sr-Cyrl-RS" dirty="0"/>
              <a:t>Методологија анализе ризика</a:t>
            </a:r>
          </a:p>
          <a:p>
            <a:r>
              <a:rPr lang="sr-Cyrl-RS" dirty="0"/>
              <a:t>Мере адаптације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F623D-9A10-457B-A528-393E2157774E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3E44B96-34E6-474C-BD11-7983775EB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45895CB-1C98-462C-9F16-A12D4CC37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2AE35-2BC2-4CFD-82CA-D2BE65F4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Поплаве 2014. године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7F4F8-4665-4298-87D7-2C477C89A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60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Директне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последице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путне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инфраструктуре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оштећењима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мостова и путева</a:t>
            </a:r>
            <a:endParaRPr lang="sr-Cyrl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активирањ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бројних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клизишта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нестабилности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косина</a:t>
            </a:r>
            <a:endParaRPr lang="sr-Cyrl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купна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материјална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штета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саобраћајној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инфраструктури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166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милиона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евра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r-Cyrl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dirty="0"/>
              <a:t>Активирано преко: </a:t>
            </a:r>
          </a:p>
          <a:p>
            <a:pPr lvl="1"/>
            <a:r>
              <a:rPr lang="sr-Cyrl-RS" dirty="0"/>
              <a:t>2000 клизишта на државним путевима </a:t>
            </a:r>
            <a:r>
              <a:rPr lang="en-US" dirty="0"/>
              <a:t>I </a:t>
            </a:r>
            <a:r>
              <a:rPr lang="sr-Cyrl-RS" dirty="0"/>
              <a:t>и </a:t>
            </a:r>
            <a:r>
              <a:rPr lang="en-US" dirty="0"/>
              <a:t>II </a:t>
            </a:r>
            <a:r>
              <a:rPr lang="sr-Cyrl-RS" dirty="0"/>
              <a:t>реда</a:t>
            </a:r>
          </a:p>
          <a:p>
            <a:pPr lvl="1"/>
            <a:r>
              <a:rPr lang="sr-Cyrl-RS" dirty="0"/>
              <a:t>3000 клизишта на локалној путној мрежи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AE160F-2264-4533-8ADA-8C52E3D9B121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31914FB-C176-4B58-B88A-84F8C41B7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37A1B31D-6B2C-49D4-9959-02F1ADE1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4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C011-68EF-4F7F-9DDC-8A011A143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Поплаве 2014. године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B29C-8E86-4875-A127-C356E5072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160"/>
            <a:ext cx="10515600" cy="4351338"/>
          </a:xfrm>
        </p:spPr>
        <p:txBody>
          <a:bodyPr/>
          <a:lstStyle/>
          <a:p>
            <a:r>
              <a:rPr lang="sr-Cyrl-RS" dirty="0"/>
              <a:t>Процењене потребе за реконструкцијом (са мостовима, пропустима и санацијом клизишта):</a:t>
            </a:r>
          </a:p>
          <a:p>
            <a:pPr lvl="1"/>
            <a:r>
              <a:rPr lang="sr-Cyrl-RS" dirty="0"/>
              <a:t>Магистрални путеви		23.5 милиона евра</a:t>
            </a:r>
          </a:p>
          <a:p>
            <a:pPr lvl="1"/>
            <a:r>
              <a:rPr lang="sr-Cyrl-RS" dirty="0"/>
              <a:t>Регионални путеви		30.5 милиона евра</a:t>
            </a:r>
          </a:p>
          <a:p>
            <a:pPr lvl="1"/>
            <a:r>
              <a:rPr lang="sr-Cyrl-RS" dirty="0"/>
              <a:t>Локални путеви		34.0 милиона евра</a:t>
            </a:r>
          </a:p>
          <a:p>
            <a:endParaRPr lang="sr-Cyrl-RS" dirty="0"/>
          </a:p>
          <a:p>
            <a:pPr lvl="1"/>
            <a:endParaRPr lang="sr-Cyrl-RS" dirty="0"/>
          </a:p>
          <a:p>
            <a:endParaRPr lang="sr-Cyrl-RS" dirty="0"/>
          </a:p>
          <a:p>
            <a:pPr lvl="1"/>
            <a:endParaRPr lang="sr-Cyrl-R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A7A54-5373-4FB3-8697-2D81B9366490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0F91058-A39F-4E2D-927D-12194673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14580BC9-1F51-4ECF-A3FE-BBC3DD1DF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ABE7-7C7E-46FA-8820-A00EBE9E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48160"/>
            <a:ext cx="8406634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Најчешће заступљене категорије радова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6D8DB-AFF1-4C16-A357-420967117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/>
              <a:t>Рехабилитација</a:t>
            </a:r>
            <a:r>
              <a:rPr lang="en-US" dirty="0"/>
              <a:t> </a:t>
            </a:r>
            <a:r>
              <a:rPr lang="en-US" dirty="0" err="1"/>
              <a:t>коловозне</a:t>
            </a:r>
            <a:r>
              <a:rPr lang="en-US" dirty="0"/>
              <a:t> </a:t>
            </a:r>
            <a:r>
              <a:rPr lang="en-US" dirty="0" err="1"/>
              <a:t>конструкције</a:t>
            </a:r>
            <a:endParaRPr lang="en-US" dirty="0"/>
          </a:p>
          <a:p>
            <a:pPr algn="just"/>
            <a:r>
              <a:rPr lang="en-US" dirty="0" err="1"/>
              <a:t>Санација</a:t>
            </a:r>
            <a:r>
              <a:rPr lang="en-US" dirty="0"/>
              <a:t> </a:t>
            </a:r>
            <a:r>
              <a:rPr lang="en-US" dirty="0" err="1"/>
              <a:t>потпорних</a:t>
            </a:r>
            <a:r>
              <a:rPr lang="en-US" dirty="0"/>
              <a:t> </a:t>
            </a:r>
            <a:r>
              <a:rPr lang="en-US" dirty="0" err="1"/>
              <a:t>зидова</a:t>
            </a:r>
            <a:r>
              <a:rPr lang="en-US" dirty="0"/>
              <a:t> </a:t>
            </a:r>
          </a:p>
          <a:p>
            <a:pPr algn="just"/>
            <a:r>
              <a:rPr lang="en-US" dirty="0" err="1"/>
              <a:t>Санација</a:t>
            </a:r>
            <a:r>
              <a:rPr lang="en-US" dirty="0"/>
              <a:t> </a:t>
            </a:r>
            <a:r>
              <a:rPr lang="en-US" dirty="0" err="1"/>
              <a:t>пропуста</a:t>
            </a:r>
            <a:r>
              <a:rPr lang="en-US" dirty="0"/>
              <a:t>/мостова</a:t>
            </a:r>
          </a:p>
          <a:p>
            <a:pPr algn="just"/>
            <a:r>
              <a:rPr lang="en-US" dirty="0" err="1"/>
              <a:t>Санација</a:t>
            </a:r>
            <a:r>
              <a:rPr lang="en-US" dirty="0"/>
              <a:t> </a:t>
            </a:r>
            <a:r>
              <a:rPr lang="en-US" dirty="0" err="1"/>
              <a:t>клизишта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269C2-F66E-42A5-B893-A79DA948C610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330BD5A-7E1A-4F5A-AF06-C49BE12D4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3D5E0E97-0586-40CB-8194-A39B02DA3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2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EF09-4DE7-4236-B02F-660A60420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Поплаве 2016. године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4A33-BFF6-4004-AA63-9D193233B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26" y="1395522"/>
            <a:ext cx="5536374" cy="4351338"/>
          </a:xfrm>
        </p:spPr>
        <p:txBody>
          <a:bodyPr>
            <a:normAutofit/>
          </a:bodyPr>
          <a:lstStyle/>
          <a:p>
            <a:r>
              <a:rPr lang="sr-Cyrl-RS" sz="2400" dirty="0"/>
              <a:t>Аутопут Е-763 Милош Велики, деоница </a:t>
            </a:r>
            <a:r>
              <a:rPr lang="sr-Cyrl-RS" sz="2400" dirty="0" err="1"/>
              <a:t>Лајковац</a:t>
            </a:r>
            <a:r>
              <a:rPr lang="sr-Cyrl-RS" sz="2400" dirty="0"/>
              <a:t>- Љиг, село </a:t>
            </a:r>
            <a:r>
              <a:rPr lang="sr-Cyrl-RS" sz="2400" dirty="0" err="1"/>
              <a:t>Боговађа</a:t>
            </a:r>
            <a:r>
              <a:rPr lang="sr-Cyrl-RS" sz="2400" dirty="0"/>
              <a:t>, 7.03.2016.</a:t>
            </a:r>
          </a:p>
          <a:p>
            <a:pPr marL="0" indent="0">
              <a:buNone/>
            </a:pPr>
            <a:r>
              <a:rPr lang="sr-Cyrl-RS" sz="2000" dirty="0"/>
              <a:t> (аутор </a:t>
            </a:r>
            <a:r>
              <a:rPr lang="en-US" sz="2000" dirty="0" err="1" smtClean="0"/>
              <a:t>privatna</a:t>
            </a:r>
            <a:r>
              <a:rPr lang="en-US" sz="2000" dirty="0" smtClean="0"/>
              <a:t> </a:t>
            </a:r>
            <a:r>
              <a:rPr lang="en-US" sz="2000" dirty="0" err="1" smtClean="0"/>
              <a:t>arhiva</a:t>
            </a:r>
            <a:r>
              <a:rPr lang="sr-Cyrl-RS" sz="2000" dirty="0" smtClean="0"/>
              <a:t>.)</a:t>
            </a:r>
            <a:endParaRPr lang="sr-Cyrl-R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AE5CF-51CB-4175-B429-CF6F39202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196" y="1195918"/>
            <a:ext cx="4009333" cy="2255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3F348C-B46C-49A0-9B18-E68C710B5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2" y="2996289"/>
            <a:ext cx="5085793" cy="2860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87B789-1B66-4CEF-9BFC-0F0E43CA7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95" y="3609371"/>
            <a:ext cx="4009334" cy="2255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AB6B1D-D07F-4D5E-A13B-23ABE22EAD78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39344B2-5C78-4B89-A036-3645FC8B4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E348852-5E8F-48D2-AD44-EC625A7F8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6861-3A8B-46D3-812E-27BB1BEC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44" y="160810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Искуства са скорашњих</a:t>
            </a:r>
            <a:br>
              <a:rPr lang="sr-Cyrl-RS" dirty="0"/>
            </a:br>
            <a:r>
              <a:rPr lang="sr-Cyrl-RS" dirty="0"/>
              <a:t>пројеката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9B41-5178-4B75-8ACA-B4FBF0BC4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Трошкови система за одводњавање и заштите </a:t>
            </a:r>
            <a:r>
              <a:rPr lang="sr-Cyrl-RS" dirty="0" err="1"/>
              <a:t>водотокова</a:t>
            </a:r>
            <a:endParaRPr lang="sr-Cyrl-RS" dirty="0"/>
          </a:p>
          <a:p>
            <a:r>
              <a:rPr lang="sr-Cyrl-RS" dirty="0"/>
              <a:t>Оба пројекта су по црвеном </a:t>
            </a:r>
            <a:r>
              <a:rPr lang="en-US" dirty="0"/>
              <a:t>FIDIC</a:t>
            </a:r>
            <a:r>
              <a:rPr lang="sr-Cyrl-RS" dirty="0"/>
              <a:t>-у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66ECECA-45AF-4F87-AFF2-E94D39418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F0E129B-034A-410B-8CE6-84DB5BC75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1001B3-6745-4EFD-BC07-D33179A0F36D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DFE33BD-A9DE-4D5C-8F80-4251CA257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615988"/>
              </p:ext>
            </p:extLst>
          </p:nvPr>
        </p:nvGraphicFramePr>
        <p:xfrm>
          <a:off x="1145309" y="2888774"/>
          <a:ext cx="10400147" cy="272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9091">
                  <a:extLst>
                    <a:ext uri="{9D8B030D-6E8A-4147-A177-3AD203B41FA5}">
                      <a16:colId xmlns:a16="http://schemas.microsoft.com/office/drawing/2014/main" val="3148957749"/>
                    </a:ext>
                  </a:extLst>
                </a:gridCol>
                <a:gridCol w="1850352">
                  <a:extLst>
                    <a:ext uri="{9D8B030D-6E8A-4147-A177-3AD203B41FA5}">
                      <a16:colId xmlns:a16="http://schemas.microsoft.com/office/drawing/2014/main" val="2837188270"/>
                    </a:ext>
                  </a:extLst>
                </a:gridCol>
                <a:gridCol w="1850352">
                  <a:extLst>
                    <a:ext uri="{9D8B030D-6E8A-4147-A177-3AD203B41FA5}">
                      <a16:colId xmlns:a16="http://schemas.microsoft.com/office/drawing/2014/main" val="3006087345"/>
                    </a:ext>
                  </a:extLst>
                </a:gridCol>
                <a:gridCol w="1850352">
                  <a:extLst>
                    <a:ext uri="{9D8B030D-6E8A-4147-A177-3AD203B41FA5}">
                      <a16:colId xmlns:a16="http://schemas.microsoft.com/office/drawing/2014/main" val="248589645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sr-Cyrl-RS" sz="1600" dirty="0"/>
                        <a:t>Позиција трошкова</a:t>
                      </a:r>
                      <a:endParaRPr 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Пројекат Е-763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УКУПНО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5184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Деоница 3: Обреновац – </a:t>
                      </a:r>
                      <a:r>
                        <a:rPr lang="sr-Cyrl-RS" sz="1600" dirty="0" err="1"/>
                        <a:t>Уб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Деоница 5: </a:t>
                      </a:r>
                      <a:r>
                        <a:rPr lang="sr-Cyrl-RS" sz="1600" dirty="0" err="1"/>
                        <a:t>Лајковац</a:t>
                      </a:r>
                      <a:r>
                        <a:rPr lang="sr-Cyrl-RS" sz="1600" dirty="0"/>
                        <a:t> - Љиг</a:t>
                      </a:r>
                      <a:endParaRPr 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УКУПНО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6833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600" b="1" dirty="0"/>
                        <a:t>Пројектовани елементи одводњавања </a:t>
                      </a:r>
                      <a:r>
                        <a:rPr lang="sr-Cyrl-RS" sz="1600" dirty="0"/>
                        <a:t>доњег строја, система за одводњавање, заштите косина, регулација </a:t>
                      </a:r>
                      <a:r>
                        <a:rPr lang="sr-Cyrl-RS" sz="1600" dirty="0" err="1"/>
                        <a:t>водотокова</a:t>
                      </a:r>
                      <a:r>
                        <a:rPr lang="sr-Cyrl-RS" sz="1600" dirty="0"/>
                        <a:t> (</a:t>
                      </a:r>
                      <a:r>
                        <a:rPr lang="sr-Cyrl-RS" sz="1600" dirty="0" err="1"/>
                        <a:t>мил</a:t>
                      </a:r>
                      <a:r>
                        <a:rPr lang="sr-Cyrl-RS" sz="1600" dirty="0"/>
                        <a:t>. Евра)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14.0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11.2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25.2</a:t>
                      </a:r>
                      <a:r>
                        <a:rPr lang="en-US" sz="1600" dirty="0"/>
                        <a:t> (6.59%)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5815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600" b="1" dirty="0"/>
                        <a:t>Накнадни радови </a:t>
                      </a:r>
                      <a:r>
                        <a:rPr lang="sr-Cyrl-RS" sz="1600" dirty="0"/>
                        <a:t>(регулација </a:t>
                      </a:r>
                      <a:r>
                        <a:rPr lang="sr-Cyrl-RS" sz="1600" dirty="0" err="1"/>
                        <a:t>водотокова</a:t>
                      </a:r>
                      <a:r>
                        <a:rPr lang="sr-Cyrl-RS" sz="1600" dirty="0"/>
                        <a:t>, пропусти, систем одводњавања) (</a:t>
                      </a:r>
                      <a:r>
                        <a:rPr lang="sr-Cyrl-RS" sz="1600" dirty="0" err="1"/>
                        <a:t>мил</a:t>
                      </a:r>
                      <a:r>
                        <a:rPr lang="sr-Cyrl-RS" sz="1600" dirty="0"/>
                        <a:t>. Евра)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19.0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4.9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23.9 </a:t>
                      </a:r>
                      <a:r>
                        <a:rPr lang="en-US" sz="1600" dirty="0"/>
                        <a:t>(6.25%)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6241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600" b="1" dirty="0"/>
                        <a:t>Укупна цена пројекта </a:t>
                      </a:r>
                      <a:r>
                        <a:rPr lang="sr-Cyrl-RS" sz="1600" dirty="0"/>
                        <a:t>(</a:t>
                      </a:r>
                      <a:r>
                        <a:rPr lang="sr-Cyrl-RS" sz="1600" dirty="0" err="1"/>
                        <a:t>мил</a:t>
                      </a:r>
                      <a:r>
                        <a:rPr lang="sr-Cyrl-RS" sz="1600" dirty="0"/>
                        <a:t>. Евра)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221.0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161.5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382.5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0391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64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C77FB-370C-4516-B9AD-A57F00778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44" y="148160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Ефекти промена климе на путну инфраструктуру у Србији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C630D-85E1-4389-A9F2-56325D5E2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29" y="1476863"/>
            <a:ext cx="10515600" cy="4351338"/>
          </a:xfrm>
        </p:spPr>
        <p:txBody>
          <a:bodyPr>
            <a:normAutofit/>
          </a:bodyPr>
          <a:lstStyle/>
          <a:p>
            <a:r>
              <a:rPr lang="sr-Cyrl-RS" dirty="0"/>
              <a:t>Категоризација последица у временском погледу:</a:t>
            </a:r>
          </a:p>
          <a:p>
            <a:pPr lvl="1"/>
            <a:r>
              <a:rPr lang="sr-Cyrl-RS" dirty="0"/>
              <a:t>Тренутне последице</a:t>
            </a:r>
          </a:p>
          <a:p>
            <a:pPr lvl="1"/>
            <a:r>
              <a:rPr lang="sr-Cyrl-RS" dirty="0"/>
              <a:t>Краткорочне последице (до 5 год.)</a:t>
            </a:r>
          </a:p>
          <a:p>
            <a:pPr lvl="1"/>
            <a:r>
              <a:rPr lang="sr-Cyrl-RS" dirty="0"/>
              <a:t>Средњорочне последице (5 до 15 год.)</a:t>
            </a:r>
          </a:p>
          <a:p>
            <a:pPr lvl="1"/>
            <a:r>
              <a:rPr lang="sr-Cyrl-RS" dirty="0"/>
              <a:t>Дугорочне последице (преко 15 год.)</a:t>
            </a:r>
          </a:p>
          <a:p>
            <a:r>
              <a:rPr lang="sr-Cyrl-RS" dirty="0"/>
              <a:t>И</a:t>
            </a:r>
            <a:r>
              <a:rPr lang="en-US" dirty="0" err="1"/>
              <a:t>ста</a:t>
            </a:r>
            <a:r>
              <a:rPr lang="en-US" dirty="0"/>
              <a:t> </a:t>
            </a:r>
            <a:r>
              <a:rPr lang="en-US" dirty="0" err="1"/>
              <a:t>промена</a:t>
            </a:r>
            <a:r>
              <a:rPr lang="en-US" dirty="0"/>
              <a:t> </a:t>
            </a:r>
            <a:r>
              <a:rPr lang="sr-Cyrl-RS" dirty="0"/>
              <a:t>климе</a:t>
            </a:r>
            <a:r>
              <a:rPr lang="en-US" dirty="0"/>
              <a:t> </a:t>
            </a:r>
            <a:r>
              <a:rPr lang="en-US" dirty="0" err="1"/>
              <a:t>делује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више</a:t>
            </a:r>
            <a:r>
              <a:rPr lang="en-US" dirty="0"/>
              <a:t> </a:t>
            </a:r>
            <a:r>
              <a:rPr lang="en-US" dirty="0" err="1"/>
              <a:t>начина</a:t>
            </a:r>
            <a:r>
              <a:rPr lang="sr-Cyrl-RS" dirty="0"/>
              <a:t>:</a:t>
            </a:r>
            <a:r>
              <a:rPr lang="en-US" dirty="0"/>
              <a:t> </a:t>
            </a:r>
            <a:r>
              <a:rPr lang="en-US" dirty="0" err="1"/>
              <a:t>обилне</a:t>
            </a:r>
            <a:r>
              <a:rPr lang="en-US" dirty="0"/>
              <a:t> </a:t>
            </a:r>
            <a:r>
              <a:rPr lang="en-US" dirty="0" err="1"/>
              <a:t>падавине</a:t>
            </a:r>
            <a:r>
              <a:rPr lang="en-US" dirty="0"/>
              <a:t> </a:t>
            </a:r>
            <a:r>
              <a:rPr lang="en-US" dirty="0" err="1"/>
              <a:t>имају</a:t>
            </a:r>
            <a:r>
              <a:rPr lang="en-US" dirty="0"/>
              <a:t> </a:t>
            </a:r>
            <a:r>
              <a:rPr lang="sr-Cyrl-RS" dirty="0"/>
              <a:t>тренутне</a:t>
            </a:r>
            <a:r>
              <a:rPr lang="en-US" dirty="0"/>
              <a:t> </a:t>
            </a:r>
            <a:r>
              <a:rPr lang="en-US" dirty="0" err="1"/>
              <a:t>последице</a:t>
            </a:r>
            <a:r>
              <a:rPr lang="en-US" dirty="0"/>
              <a:t> у </a:t>
            </a:r>
            <a:r>
              <a:rPr lang="en-US" dirty="0" err="1"/>
              <a:t>погледу</a:t>
            </a:r>
            <a:r>
              <a:rPr lang="en-US" dirty="0"/>
              <a:t> </a:t>
            </a:r>
            <a:r>
              <a:rPr lang="en-US" dirty="0" err="1"/>
              <a:t>смањења</a:t>
            </a:r>
            <a:r>
              <a:rPr lang="en-US" dirty="0"/>
              <a:t> </a:t>
            </a:r>
            <a:r>
              <a:rPr lang="en-US" dirty="0" err="1"/>
              <a:t>безбедности</a:t>
            </a:r>
            <a:r>
              <a:rPr lang="en-US" dirty="0"/>
              <a:t>/</a:t>
            </a:r>
            <a:r>
              <a:rPr lang="en-US" dirty="0" err="1"/>
              <a:t>удобности</a:t>
            </a:r>
            <a:r>
              <a:rPr lang="en-US" dirty="0"/>
              <a:t> </a:t>
            </a:r>
            <a:r>
              <a:rPr lang="en-US" dirty="0" err="1"/>
              <a:t>во</a:t>
            </a:r>
            <a:r>
              <a:rPr lang="sr-Latn-RS" dirty="0" err="1"/>
              <a:t>жње</a:t>
            </a:r>
            <a:r>
              <a:rPr lang="sr-Latn-RS" dirty="0"/>
              <a:t>, </a:t>
            </a:r>
            <a:r>
              <a:rPr lang="sr-Latn-RS" dirty="0" err="1"/>
              <a:t>али</a:t>
            </a:r>
            <a:r>
              <a:rPr lang="sr-Latn-RS" dirty="0"/>
              <a:t> и </a:t>
            </a:r>
            <a:r>
              <a:rPr lang="sr-Latn-RS" dirty="0" err="1"/>
              <a:t>дугорочне</a:t>
            </a:r>
            <a:r>
              <a:rPr lang="sr-Latn-RS" dirty="0"/>
              <a:t> </a:t>
            </a:r>
            <a:r>
              <a:rPr lang="sr-Latn-RS" dirty="0" err="1"/>
              <a:t>последице</a:t>
            </a:r>
            <a:r>
              <a:rPr lang="sr-Latn-RS" dirty="0"/>
              <a:t> у </a:t>
            </a:r>
            <a:r>
              <a:rPr lang="sr-Latn-RS" dirty="0" err="1"/>
              <a:t>виду</a:t>
            </a:r>
            <a:r>
              <a:rPr lang="sr-Latn-RS" dirty="0"/>
              <a:t> </a:t>
            </a:r>
            <a:r>
              <a:rPr lang="sr-Latn-RS" dirty="0" err="1"/>
              <a:t>повећањ</a:t>
            </a:r>
            <a:r>
              <a:rPr lang="sr-Cyrl-RS" dirty="0"/>
              <a:t>а</a:t>
            </a:r>
            <a:r>
              <a:rPr lang="sr-Latn-RS" dirty="0"/>
              <a:t> </a:t>
            </a:r>
            <a:r>
              <a:rPr lang="sr-Latn-RS" dirty="0" err="1"/>
              <a:t>брзине</a:t>
            </a:r>
            <a:r>
              <a:rPr lang="sr-Latn-RS" dirty="0"/>
              <a:t> </a:t>
            </a:r>
            <a:r>
              <a:rPr lang="sr-Latn-RS" dirty="0" err="1"/>
              <a:t>пропадања</a:t>
            </a:r>
            <a:r>
              <a:rPr lang="sr-Latn-RS" dirty="0"/>
              <a:t> </a:t>
            </a:r>
            <a:r>
              <a:rPr lang="sr-Latn-RS" dirty="0" err="1"/>
              <a:t>коловозне</a:t>
            </a:r>
            <a:r>
              <a:rPr lang="sr-Latn-RS" dirty="0"/>
              <a:t> </a:t>
            </a:r>
            <a:r>
              <a:rPr lang="sr-Latn-RS" dirty="0" err="1"/>
              <a:t>конструкције</a:t>
            </a:r>
            <a:r>
              <a:rPr lang="sr-Cyrl-RS" dirty="0"/>
              <a:t> и повећаних трошкова за одржавање.</a:t>
            </a:r>
            <a:endParaRPr lang="en-US" dirty="0"/>
          </a:p>
          <a:p>
            <a:endParaRPr lang="sr-Cyrl-RS" dirty="0"/>
          </a:p>
          <a:p>
            <a:pPr lvl="1"/>
            <a:endParaRPr lang="sr-Cyrl-RS" dirty="0"/>
          </a:p>
          <a:p>
            <a:pPr lvl="1"/>
            <a:endParaRPr lang="sr-Cyrl-R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FCD5D-AF3A-4A56-9AE8-A16E89A03473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8B0D5C5-25DA-44A0-8336-82A1C7035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7A8E4C6-AFE1-4EE8-B029-D04427EFF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98B35-F5BE-40EF-9992-540CCD77B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3101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Ефекти промена климе на путну инфраструктуру у Србији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5B2B-E07F-4BB4-B1E0-869AF5875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Утицај промена климе на путну инфраструктуру зависи од више фактора:</a:t>
            </a:r>
          </a:p>
          <a:p>
            <a:pPr lvl="1"/>
            <a:r>
              <a:rPr lang="sr-Cyrl-RS" dirty="0"/>
              <a:t>Топографија терена (нпр. равничарски терен, брежуљкасто-брдовит терен, планински терен), а с тим је у вези и надморска висина)</a:t>
            </a:r>
          </a:p>
          <a:p>
            <a:pPr lvl="1"/>
            <a:r>
              <a:rPr lang="sr-Cyrl-RS" dirty="0"/>
              <a:t>Сезона (лето, јесен, пролеће, зима</a:t>
            </a:r>
            <a:r>
              <a:rPr lang="en-US" dirty="0"/>
              <a:t>)</a:t>
            </a:r>
            <a:endParaRPr lang="sr-Cyrl-RS" dirty="0"/>
          </a:p>
          <a:p>
            <a:pPr lvl="1"/>
            <a:r>
              <a:rPr lang="sr-Cyrl-RS" dirty="0"/>
              <a:t>Геолошке одлике терена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255E9D6-2F3A-49F7-AE23-F3E2BE533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E76F6B5-2F99-4862-8195-40859A08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A03C1-958C-4FFA-86DD-6D8B97ECF346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2061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98B35-F5BE-40EF-9992-540CCD77B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7877455" cy="1005026"/>
          </a:xfrm>
        </p:spPr>
        <p:txBody>
          <a:bodyPr>
            <a:normAutofit fontScale="90000"/>
          </a:bodyPr>
          <a:lstStyle/>
          <a:p>
            <a:r>
              <a:rPr lang="sr-Cyrl-RS" sz="4000" dirty="0"/>
              <a:t>Плављење пута и оштећења                          система за одводњавање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5B2B-E07F-4BB4-B1E0-869AF587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47503" cy="4351338"/>
          </a:xfrm>
        </p:spPr>
        <p:txBody>
          <a:bodyPr>
            <a:normAutofit/>
          </a:bodyPr>
          <a:lstStyle/>
          <a:p>
            <a:r>
              <a:rPr lang="sr-Cyrl-RS" dirty="0"/>
              <a:t>Последица екстремних падавина</a:t>
            </a:r>
          </a:p>
          <a:p>
            <a:r>
              <a:rPr lang="sr-Cyrl-RS" dirty="0"/>
              <a:t>Најизраженије у равничарским теренима и подручјима са мањом надморском висином</a:t>
            </a:r>
          </a:p>
          <a:p>
            <a:r>
              <a:rPr lang="sr-Cyrl-RS" dirty="0"/>
              <a:t>Најчешће у пролеће или јесен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255E9D6-2F3A-49F7-AE23-F3E2BE533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E76F6B5-2F99-4862-8195-40859A08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pic>
        <p:nvPicPr>
          <p:cNvPr id="2050" name="Picture 2" descr="пут између Житорађе и села Јасеница">
            <a:extLst>
              <a:ext uri="{FF2B5EF4-FFF2-40B4-BE49-F238E27FC236}">
                <a16:creationId xmlns:a16="http://schemas.microsoft.com/office/drawing/2014/main" id="{9A16B790-E73A-4FD2-B2CB-821632F6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57" y="1416962"/>
            <a:ext cx="4689987" cy="263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7068BB-F420-4AD1-A188-5A1A35A7127B}"/>
              </a:ext>
            </a:extLst>
          </p:cNvPr>
          <p:cNvSpPr txBox="1"/>
          <p:nvPr/>
        </p:nvSpPr>
        <p:spPr>
          <a:xfrm>
            <a:off x="7197213" y="4037897"/>
            <a:ext cx="49947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dirty="0"/>
              <a:t>Локални пут Житорађа-</a:t>
            </a:r>
            <a:r>
              <a:rPr lang="sr-Cyrl-RS" dirty="0" err="1"/>
              <a:t>Јасеница</a:t>
            </a:r>
            <a:r>
              <a:rPr lang="sr-Cyrl-RS" dirty="0"/>
              <a:t>, јан. 2021.</a:t>
            </a:r>
          </a:p>
          <a:p>
            <a:r>
              <a:rPr lang="sr-Cyrl-RS" sz="1400" dirty="0"/>
              <a:t>Извор: </a:t>
            </a:r>
            <a:r>
              <a:rPr lang="en-US" sz="1400" dirty="0"/>
              <a:t>https://www.bbc.com/serbian/cyr/srbija-57901761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C1E66-F281-4366-B53C-F6051B04469C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1220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8662-B7E9-4017-9CB9-525EF27C3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40939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sz="4400" dirty="0"/>
              <a:t>Плављење пута и оштећења                          система за одводњавање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C8D05-6C4C-4033-AFC6-E234DE115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2"/>
            <a:ext cx="5257800" cy="4351338"/>
          </a:xfrm>
        </p:spPr>
        <p:txBody>
          <a:bodyPr/>
          <a:lstStyle/>
          <a:p>
            <a:r>
              <a:rPr lang="sr-Cyrl-RS" dirty="0"/>
              <a:t>Активирање клизишта израженије у планинским подручјима</a:t>
            </a:r>
          </a:p>
          <a:p>
            <a:r>
              <a:rPr lang="sr-Cyrl-RS" dirty="0"/>
              <a:t>Такође, најчешће у пролеће или јесен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93C142E-967B-4C28-BE1C-904D2C4AB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B02BF49A-CDB4-4CA4-8055-07CF57318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65EA359-9526-47F4-A8EA-06F0481C1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22" y="1216510"/>
            <a:ext cx="4093807" cy="307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F9C5D8D-BE51-4A93-BEDF-84E9E3F0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70" y="3429001"/>
            <a:ext cx="5144729" cy="250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63BE9-1913-4D02-A199-1A5DB9D5A969}"/>
              </a:ext>
            </a:extLst>
          </p:cNvPr>
          <p:cNvSpPr txBox="1"/>
          <p:nvPr/>
        </p:nvSpPr>
        <p:spPr>
          <a:xfrm>
            <a:off x="7273184" y="4403397"/>
            <a:ext cx="4581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Оштећења државног пута </a:t>
            </a:r>
            <a:r>
              <a:rPr lang="en-US" dirty="0"/>
              <a:t>IB </a:t>
            </a:r>
            <a:r>
              <a:rPr lang="sr-Cyrl-RS" dirty="0"/>
              <a:t>реда бр. 21 и 30, Ариље – Ивањица, после поплава у јуну 2020. године</a:t>
            </a:r>
          </a:p>
          <a:p>
            <a:endParaRPr lang="sr-Cyrl-RS" dirty="0"/>
          </a:p>
          <a:p>
            <a:r>
              <a:rPr lang="sr-Cyrl-RS" dirty="0"/>
              <a:t>Извор: ЈП Путеви Србије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9F9784-3032-41FC-AE3D-136E2B958F18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76724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556C-0B17-4659-9907-DB453AD0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9965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sz="4400" dirty="0"/>
              <a:t>Плављење пута и оштећења                          система за одводњавање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A950-0659-407B-8C29-C173D6A8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55" y="1337832"/>
            <a:ext cx="4392561" cy="4351338"/>
          </a:xfrm>
        </p:spPr>
        <p:txBody>
          <a:bodyPr/>
          <a:lstStyle/>
          <a:p>
            <a:r>
              <a:rPr lang="sr-Cyrl-RS" dirty="0"/>
              <a:t>Последице по конструкцију мостова или пропуста</a:t>
            </a:r>
          </a:p>
          <a:p>
            <a:pPr lvl="1"/>
            <a:r>
              <a:rPr lang="sr-Cyrl-RS" dirty="0"/>
              <a:t>Топографија терена није од већег значаја</a:t>
            </a:r>
          </a:p>
          <a:p>
            <a:pPr lvl="1"/>
            <a:r>
              <a:rPr lang="sr-Cyrl-RS" dirty="0"/>
              <a:t>Штете су веће што је објекат већи, односно  у доњим сливовима река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FA196-F879-42FA-A074-7C552F08ED02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BBBF066-3A4B-40C7-B924-41DA874E7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46B973B-4615-49E0-A5D9-0F9CE40BA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FE714BA-C6C8-4C66-ABB7-576A1BF9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876" y="1500183"/>
            <a:ext cx="3873397" cy="18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0516282-8960-467C-A099-3C41E51B7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22" y="1500183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BB074F-0042-4E5F-AD80-0EABCF15D2C1}"/>
              </a:ext>
            </a:extLst>
          </p:cNvPr>
          <p:cNvSpPr txBox="1"/>
          <p:nvPr/>
        </p:nvSpPr>
        <p:spPr>
          <a:xfrm>
            <a:off x="5532876" y="3730417"/>
            <a:ext cx="38733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Државни пут </a:t>
            </a:r>
            <a:r>
              <a:rPr lang="en-US" dirty="0"/>
              <a:t>IIA 164 </a:t>
            </a:r>
            <a:r>
              <a:rPr lang="sr-Cyrl-RS" dirty="0"/>
              <a:t>Дебели Луг – Јасиково (горе), државни пут </a:t>
            </a:r>
            <a:r>
              <a:rPr lang="en-US" dirty="0"/>
              <a:t>IB 28 </a:t>
            </a:r>
            <a:r>
              <a:rPr lang="sr-Cyrl-RS" dirty="0"/>
              <a:t>Грачаница – Љубовија (десно), после поплава у јуну 2020. године</a:t>
            </a:r>
          </a:p>
          <a:p>
            <a:endParaRPr lang="sr-Cyrl-RS" dirty="0"/>
          </a:p>
          <a:p>
            <a:r>
              <a:rPr lang="sr-Cyrl-RS" dirty="0"/>
              <a:t>Извор: ЈП Путеви Србије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5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9962-5705-43FF-B602-7FFC0BE4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8365430" cy="1005026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Путна инфраструктура у Србији</a:t>
            </a:r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3A68B87-09A4-4E3B-89AC-9F04F88A62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298381"/>
              </p:ext>
            </p:extLst>
          </p:nvPr>
        </p:nvGraphicFramePr>
        <p:xfrm>
          <a:off x="1044677" y="2134853"/>
          <a:ext cx="5577840" cy="18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7903">
                  <a:extLst>
                    <a:ext uri="{9D8B030D-6E8A-4147-A177-3AD203B41FA5}">
                      <a16:colId xmlns:a16="http://schemas.microsoft.com/office/drawing/2014/main" val="4180453950"/>
                    </a:ext>
                  </a:extLst>
                </a:gridCol>
                <a:gridCol w="1929937">
                  <a:extLst>
                    <a:ext uri="{9D8B030D-6E8A-4147-A177-3AD203B41FA5}">
                      <a16:colId xmlns:a16="http://schemas.microsoft.com/office/drawing/2014/main" val="29993703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Државни путеви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Дужина (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66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IA </a:t>
                      </a:r>
                      <a:r>
                        <a:rPr lang="sr-Cyrl-RS" sz="2000" dirty="0">
                          <a:effectLst/>
                        </a:rPr>
                        <a:t>реда (Аутопутеви)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7244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976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IB </a:t>
                      </a:r>
                      <a:r>
                        <a:rPr lang="sr-Cyrl-RS" sz="2000" dirty="0">
                          <a:effectLst/>
                        </a:rPr>
                        <a:t>реда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7244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508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30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IIA </a:t>
                      </a:r>
                      <a:r>
                        <a:rPr lang="sr-Cyrl-RS" sz="2000" dirty="0">
                          <a:effectLst/>
                        </a:rPr>
                        <a:t>реда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7244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916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6187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IIB </a:t>
                      </a:r>
                      <a:r>
                        <a:rPr lang="sr-Cyrl-RS" sz="2000" dirty="0">
                          <a:effectLst/>
                        </a:rPr>
                        <a:t>реда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7244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468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9676701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3E7FEEF7-9E84-4899-A814-3AD1564B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97" y="1294258"/>
            <a:ext cx="3667890" cy="467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E03E9A-D56F-4B8E-B229-31F4FF13FD34}"/>
              </a:ext>
            </a:extLst>
          </p:cNvPr>
          <p:cNvSpPr txBox="1">
            <a:spLocks/>
          </p:cNvSpPr>
          <p:nvPr/>
        </p:nvSpPr>
        <p:spPr>
          <a:xfrm>
            <a:off x="491319" y="15803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sz="3000" dirty="0"/>
              <a:t>16.</a:t>
            </a:r>
            <a:r>
              <a:rPr lang="en-US" sz="3000" dirty="0"/>
              <a:t>866 km </a:t>
            </a:r>
            <a:r>
              <a:rPr lang="sr-Cyrl-RS" sz="3000" dirty="0"/>
              <a:t>државних путева </a:t>
            </a:r>
            <a:r>
              <a:rPr lang="en-US" sz="3000" dirty="0"/>
              <a:t>I</a:t>
            </a:r>
            <a:r>
              <a:rPr lang="sr-Cyrl-RS" sz="3000" dirty="0"/>
              <a:t> и</a:t>
            </a:r>
            <a:r>
              <a:rPr lang="en-US" sz="3000" dirty="0"/>
              <a:t> II</a:t>
            </a:r>
            <a:r>
              <a:rPr lang="sr-Cyrl-RS" sz="3000" dirty="0"/>
              <a:t> реда</a:t>
            </a:r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r>
              <a:rPr lang="en-US" dirty="0"/>
              <a:t>3426 </a:t>
            </a:r>
            <a:r>
              <a:rPr lang="sr-Cyrl-RS" dirty="0"/>
              <a:t>мостова (151 </a:t>
            </a:r>
            <a:r>
              <a:rPr lang="en-US" dirty="0"/>
              <a:t>km)</a:t>
            </a:r>
          </a:p>
          <a:p>
            <a:r>
              <a:rPr lang="en-US" dirty="0"/>
              <a:t>107 </a:t>
            </a:r>
            <a:r>
              <a:rPr lang="sr-Cyrl-RS" dirty="0"/>
              <a:t>тунела</a:t>
            </a:r>
            <a:r>
              <a:rPr lang="en-US" dirty="0"/>
              <a:t> (29.2 km)</a:t>
            </a:r>
            <a:endParaRPr lang="sr-Cyrl-RS" dirty="0"/>
          </a:p>
          <a:p>
            <a:r>
              <a:rPr lang="sr-Cyrl-RS" dirty="0"/>
              <a:t>Око 30.400 </a:t>
            </a:r>
            <a:r>
              <a:rPr lang="en-US" dirty="0"/>
              <a:t>km </a:t>
            </a:r>
            <a:r>
              <a:rPr lang="sr-Cyrl-RS" dirty="0"/>
              <a:t>локалних путева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1471E-80EB-402C-B7AB-50A435307B2A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5FF0234-2D03-4C7F-9278-22F6CBB80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949AA869-6672-4D89-94CE-D22C4C7BC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1FFB-FFD5-4723-AE0A-0EB32422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48160"/>
            <a:ext cx="8142926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Пораст просечне количине падавина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4A39B-B0A5-452B-A554-8E447D834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>
                <a:ea typeface="Times New Roman" panose="02020603050405020304" pitchFamily="18" charset="0"/>
              </a:rPr>
              <a:t>У</a:t>
            </a:r>
            <a:r>
              <a:rPr lang="sr-Cyrl-RS" sz="2800" dirty="0">
                <a:effectLst/>
                <a:ea typeface="Times New Roman" panose="02020603050405020304" pitchFamily="18" charset="0"/>
              </a:rPr>
              <a:t>брзано пропадање коловозног застора</a:t>
            </a:r>
          </a:p>
          <a:p>
            <a:pPr lvl="1"/>
            <a:r>
              <a:rPr lang="sr-Cyrl-RS" dirty="0"/>
              <a:t>Утицај сезоне и топографија терена нису од великог значаја</a:t>
            </a:r>
          </a:p>
          <a:p>
            <a:pPr lvl="1"/>
            <a:r>
              <a:rPr lang="sr-Cyrl-RS" dirty="0"/>
              <a:t>Геолошки састава терена значајан – пропадање веће на тлу које има мању носивост – случај у равничарским теренима и долинама река. У планинским теренима тло има већу носивост.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FCE2FF1-FF52-4003-ADAA-E928E06B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E4EC86B-AF7C-4B8E-ACD8-29F0CB88D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69D07-C097-4121-84ED-5F23C8182FF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088569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48D6-6189-474E-8BED-AE09B9E8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Топлотни таласи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2DBE-0FD7-48CF-880F-AEEDD6987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11" y="1337832"/>
            <a:ext cx="5542935" cy="4351338"/>
          </a:xfrm>
        </p:spPr>
        <p:txBody>
          <a:bodyPr/>
          <a:lstStyle/>
          <a:p>
            <a:r>
              <a:rPr lang="sr-Cyrl-RS" dirty="0"/>
              <a:t>Утичу на настанак оштећења (</a:t>
            </a:r>
            <a:r>
              <a:rPr lang="sr-Cyrl-RS" dirty="0" err="1"/>
              <a:t>колотрага</a:t>
            </a:r>
            <a:r>
              <a:rPr lang="sr-Cyrl-RS" dirty="0"/>
              <a:t>, пукотина) у асфалтном застору</a:t>
            </a:r>
          </a:p>
          <a:p>
            <a:r>
              <a:rPr lang="sr-Cyrl-RS" dirty="0"/>
              <a:t>Критичан летњи период</a:t>
            </a:r>
          </a:p>
          <a:p>
            <a:r>
              <a:rPr lang="sr-Cyrl-RS" dirty="0"/>
              <a:t>Израженији у урбаним подручјима</a:t>
            </a:r>
          </a:p>
          <a:p>
            <a:r>
              <a:rPr lang="sr-Cyrl-RS" dirty="0"/>
              <a:t>Губитак носивости израженији на слабије носивој подлози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57510AB-05E1-4926-8882-67683570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12164C3-39EF-43DD-BFEB-59ACA6AA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21AC2-2D4F-4BAA-A156-1456EB423A3F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181C30C-FA54-4466-A8F1-AA043A42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80" y="1223101"/>
            <a:ext cx="3474610" cy="243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86E2DEBF-F0EA-4D2B-9C76-0D8AC7A51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782" y="3496745"/>
            <a:ext cx="3304257" cy="248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3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Суша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BF99-89E9-4809-BABF-F0B1113AF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Последице: пожари, нестабилност косина, повећање количине прашине на путу</a:t>
            </a:r>
          </a:p>
          <a:p>
            <a:pPr lvl="1"/>
            <a:r>
              <a:rPr lang="sr-Cyrl-RS" dirty="0"/>
              <a:t>Карактеристична за летњу сезону</a:t>
            </a:r>
          </a:p>
          <a:p>
            <a:pPr lvl="1"/>
            <a:r>
              <a:rPr lang="sr-Cyrl-RS" dirty="0"/>
              <a:t>Није повезана са другим факторима осим да могућност појаве нестабилности косина зависи од висине насипа/усека на конкретној деоници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7219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A652135E-E1B5-484F-9D57-238FB153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39" y="3465232"/>
            <a:ext cx="3735282" cy="250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8241249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Смањење укупног броја дана под снежним покривачем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BF99-89E9-4809-BABF-F0B1113A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3" y="1370164"/>
            <a:ext cx="6012273" cy="4351338"/>
          </a:xfrm>
        </p:spPr>
        <p:txBody>
          <a:bodyPr>
            <a:normAutofit/>
          </a:bodyPr>
          <a:lstStyle/>
          <a:p>
            <a:r>
              <a:rPr lang="sr-Cyrl-RS" sz="2400" dirty="0"/>
              <a:t>Смањење потребе за зимским одржавањем</a:t>
            </a:r>
          </a:p>
          <a:p>
            <a:r>
              <a:rPr lang="sr-Cyrl-RS" sz="2400" dirty="0"/>
              <a:t>Израженије у планинским регионима на вишим надморским висинама, пропорционално снежним падавинама које се излучују у тој области</a:t>
            </a:r>
          </a:p>
          <a:p>
            <a:r>
              <a:rPr lang="sr-Cyrl-RS" sz="2400" dirty="0"/>
              <a:t>Међутим, снежне олује су утицај који дешава зими, али се може дешавати и у равничарском и на брдовитом терену.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A0DE37B-5A7E-42C3-9575-90A43AE9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39" y="1295904"/>
            <a:ext cx="3735282" cy="211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9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Macintosh HD:Users:ana:Desktop:20170719_newfiles:TNC_Serbia:SLIKE:TANN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23" y="1416118"/>
            <a:ext cx="6772693" cy="51682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 rot="16200000">
            <a:off x="-718" y="2338315"/>
            <a:ext cx="13578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64C1F"/>
                </a:solidFill>
              </a:rPr>
              <a:t>RCP4.5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719" y="4989090"/>
            <a:ext cx="13578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70C04"/>
                </a:solidFill>
              </a:rPr>
              <a:t>RCP8.5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1472" y="1603726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2046-2065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2870" y="1586849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2081-2100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1472" y="4187655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2046-2065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73454" y="2509584"/>
            <a:ext cx="113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+1.5°C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30135" y="5081559"/>
            <a:ext cx="880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+2°C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1822" y="2509584"/>
            <a:ext cx="880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+2°C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60712" y="5071534"/>
            <a:ext cx="113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+4.3°C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78946" y="4187661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2081-2100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82284" y="996650"/>
            <a:ext cx="223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ср. годишња </a:t>
            </a:r>
            <a:r>
              <a:rPr lang="sr-Cyrl-RS" dirty="0" err="1"/>
              <a:t>темп</a:t>
            </a:r>
            <a:r>
              <a:rPr lang="en-US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30811" y="1019768"/>
            <a:ext cx="216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ср. годишња </a:t>
            </a:r>
            <a:r>
              <a:rPr lang="sr-Cyrl-RS" dirty="0" err="1"/>
              <a:t>темп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47357" y="516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61236" y="1019768"/>
            <a:ext cx="216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ср. годишња </a:t>
            </a:r>
            <a:r>
              <a:rPr lang="sr-Cyrl-RS" dirty="0" err="1"/>
              <a:t>темп</a:t>
            </a:r>
            <a:r>
              <a:rPr lang="en-US" dirty="0"/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96634" y="1585142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2016-2035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3344" y="4167464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2016-2035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44543" y="2509584"/>
            <a:ext cx="113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+0.6°C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72884" y="5071534"/>
            <a:ext cx="880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+1°C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973B491-A0F4-4137-AA08-D25EB61AC8D7}"/>
              </a:ext>
            </a:extLst>
          </p:cNvPr>
          <p:cNvSpPr txBox="1">
            <a:spLocks/>
          </p:cNvSpPr>
          <p:nvPr/>
        </p:nvSpPr>
        <p:spPr>
          <a:xfrm>
            <a:off x="440635" y="88279"/>
            <a:ext cx="8241249" cy="1005026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Пројекције промене температуре у односу на период </a:t>
            </a:r>
            <a:r>
              <a:rPr lang="en-US" sz="4400" b="1" dirty="0">
                <a:latin typeface="+mj-lt"/>
                <a:ea typeface="+mj-ea"/>
                <a:cs typeface="+mj-cs"/>
              </a:rPr>
              <a:t>1986-2005</a:t>
            </a:r>
          </a:p>
        </p:txBody>
      </p:sp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A75B8599-E263-4DDF-8D6B-A78EF5A86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1E7B180C-7DAF-4C1C-A38A-B69F8DE64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8C43F-6063-4254-B937-303656788CC9}"/>
              </a:ext>
            </a:extLst>
          </p:cNvPr>
          <p:cNvSpPr txBox="1"/>
          <p:nvPr/>
        </p:nvSpPr>
        <p:spPr>
          <a:xfrm>
            <a:off x="8331637" y="3917372"/>
            <a:ext cx="3499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Извор: А. Вуковић-</a:t>
            </a:r>
            <a:r>
              <a:rPr lang="sr-Cyrl-RS" dirty="0" err="1"/>
              <a:t>Врмић</a:t>
            </a:r>
            <a:r>
              <a:rPr lang="sr-Cyrl-RS" dirty="0"/>
              <a:t>, М. </a:t>
            </a:r>
            <a:r>
              <a:rPr lang="sr-Cyrl-RS" dirty="0" err="1"/>
              <a:t>Вујадиновић</a:t>
            </a:r>
            <a:r>
              <a:rPr lang="sr-Cyrl-RS" dirty="0"/>
              <a:t>-Мандић. Промена климатских услова у Србији, Основе за разумевање климатских промена, утицаја и потреба за адаптацијом, Осмотрене и будуће промене, Национални тренинг, Београд, 19.10.2021.</a:t>
            </a:r>
          </a:p>
          <a:p>
            <a:r>
              <a:rPr lang="sr-Cyrl-R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4CE-E539-48D4-8A74-38E58830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Анализиране коловозне               </a:t>
            </a:r>
            <a:r>
              <a:rPr lang="sr-Cyrl-RS" dirty="0" err="1"/>
              <a:t>конструкиције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FD4CE-10C5-4840-8DCE-B52E25A53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Три нивоа коловозних конструкција на локалним путевима</a:t>
            </a:r>
          </a:p>
          <a:p>
            <a:pPr marL="0" indent="0">
              <a:buNone/>
            </a:pPr>
            <a:r>
              <a:rPr lang="sr-Cyrl-RS" dirty="0"/>
              <a:t> НИВО 1				НИВО 2		  	    НИВО 3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CE393F-2937-43D8-90DD-3B6AC793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573A14-6BBA-48EE-BD48-D5B22A58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3ED59-CD60-4C11-A1CA-F3797BFA8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3" y="3527739"/>
            <a:ext cx="3657600" cy="1601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FE3C42-50E1-4C25-A7FB-5040EF923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117" y="3527739"/>
            <a:ext cx="3657600" cy="184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027313-9018-4524-9C96-1B0030FF2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41" y="3527739"/>
            <a:ext cx="3657600" cy="19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4CE-E539-48D4-8A74-38E58830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Пример за локалну путну инфраструктуру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FD4CE-10C5-4840-8DCE-B52E25A53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Средње месечне температуре ваздуха за Београд</a:t>
            </a:r>
          </a:p>
          <a:p>
            <a:r>
              <a:rPr lang="sr-Cyrl-RS" dirty="0"/>
              <a:t>Повећање температура утиче на смањење носивости асфалтних слојева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CE393F-2937-43D8-90DD-3B6AC793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573A14-6BBA-48EE-BD48-D5B22A58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4CE-E539-48D4-8A74-38E58830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Скраћење века коловоза за </a:t>
            </a:r>
            <a:br>
              <a:rPr lang="sr-Cyrl-RS" dirty="0"/>
            </a:br>
            <a:r>
              <a:rPr lang="sr-Cyrl-RS" dirty="0"/>
              <a:t>сценарио </a:t>
            </a:r>
            <a:r>
              <a:rPr lang="en-US" dirty="0"/>
              <a:t>RCP 4.5</a:t>
            </a:r>
            <a:r>
              <a:rPr lang="sr-Cyrl-RS" dirty="0"/>
              <a:t> 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CE393F-2937-43D8-90DD-3B6AC793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573A14-6BBA-48EE-BD48-D5B22A58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738C456-F567-4F64-A2EF-20700BA80C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608306"/>
              </p:ext>
            </p:extLst>
          </p:nvPr>
        </p:nvGraphicFramePr>
        <p:xfrm>
          <a:off x="518160" y="1337832"/>
          <a:ext cx="11135360" cy="512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38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4CE-E539-48D4-8A74-38E58830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Скраћење века коловоза за </a:t>
            </a:r>
            <a:br>
              <a:rPr lang="sr-Cyrl-RS" dirty="0"/>
            </a:br>
            <a:r>
              <a:rPr lang="sr-Cyrl-RS" dirty="0"/>
              <a:t>сценарио </a:t>
            </a:r>
            <a:r>
              <a:rPr lang="en-US" dirty="0"/>
              <a:t>RCP 8.5</a:t>
            </a:r>
            <a:r>
              <a:rPr lang="sr-Cyrl-RS" dirty="0"/>
              <a:t> 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CE393F-2937-43D8-90DD-3B6AC793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573A14-6BBA-48EE-BD48-D5B22A58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C7A85CA-7C3A-4BBE-9E4B-9C517E346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208834"/>
              </p:ext>
            </p:extLst>
          </p:nvPr>
        </p:nvGraphicFramePr>
        <p:xfrm>
          <a:off x="518160" y="1337832"/>
          <a:ext cx="11094720" cy="5093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946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4CE-E539-48D4-8A74-38E58830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Неки закључци из примера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FD4CE-10C5-4840-8DCE-B52E25A53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Утицај је већи на дебље коловозне конструкције</a:t>
            </a:r>
          </a:p>
          <a:p>
            <a:r>
              <a:rPr lang="sr-Cyrl-RS" dirty="0"/>
              <a:t>Смањење век трајања се креће око 10%</a:t>
            </a:r>
            <a:r>
              <a:rPr lang="en-US" dirty="0"/>
              <a:t>, </a:t>
            </a:r>
            <a:r>
              <a:rPr lang="sr-Cyrl-RS" dirty="0"/>
              <a:t>па и више од тога, за свако повећање температуре од 1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  <a:p>
            <a:endParaRPr lang="sr-Cyrl-R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CE393F-2937-43D8-90DD-3B6AC793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573A14-6BBA-48EE-BD48-D5B22A58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265F-CCB5-458F-968C-BF955C90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8406634" cy="1005026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Путна инфраструктура у Србији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FF91A-ECC0-4A14-B44D-17A9B2FD8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Вредност државне путне мреже                                   (Информатор о раду ЈП Путеви Србије, 2021.)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68B88-73C8-40BC-9432-FFA67C1E317B}"/>
              </a:ext>
            </a:extLst>
          </p:cNvPr>
          <p:cNvSpPr txBox="1"/>
          <p:nvPr/>
        </p:nvSpPr>
        <p:spPr>
          <a:xfrm>
            <a:off x="427444" y="5996729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4F46292-80EA-476F-AC59-341C916F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602C222-2A12-427C-BE2F-9E5798CE8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5065AE6-6151-4BAC-B7CD-9B2E82BD1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841596"/>
              </p:ext>
            </p:extLst>
          </p:nvPr>
        </p:nvGraphicFramePr>
        <p:xfrm>
          <a:off x="1186426" y="2712910"/>
          <a:ext cx="8128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12774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98716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822960"/>
                      <a:r>
                        <a:rPr lang="sr-Cyrl-RS" dirty="0"/>
                        <a:t>Позиција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/>
                        <a:t>Вредност (</a:t>
                      </a:r>
                      <a:r>
                        <a:rPr lang="en-US" dirty="0"/>
                        <a:t>EUR)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377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2960" algn="l" fontAlgn="b"/>
                      <a:r>
                        <a:rPr lang="sr-Cyrl-RS" sz="1800" u="none" strike="noStrike" dirty="0">
                          <a:effectLst/>
                        </a:rPr>
                        <a:t>Путно земљиште</a:t>
                      </a:r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           684,765,262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92237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2960" algn="l" fontAlgn="b"/>
                      <a:r>
                        <a:rPr lang="sr-Cyrl-RS" sz="1800" u="none" strike="noStrike" dirty="0">
                          <a:effectLst/>
                        </a:rPr>
                        <a:t>Путеви - доњи строј</a:t>
                      </a:r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        1,560,189,815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3238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2960" algn="l" fontAlgn="b"/>
                      <a:r>
                        <a:rPr lang="sr-Cyrl-RS" sz="1800" u="none" strike="noStrike" dirty="0">
                          <a:effectLst/>
                        </a:rPr>
                        <a:t>Путеви - горњи строј</a:t>
                      </a:r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           924,245,158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11047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2960" algn="l" fontAlgn="b"/>
                      <a:r>
                        <a:rPr lang="sr-Cyrl-RS" sz="1800" u="none" strike="noStrike" dirty="0">
                          <a:effectLst/>
                        </a:rPr>
                        <a:t>Мостови</a:t>
                      </a:r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           986,857,502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1678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2960" algn="l" fontAlgn="b"/>
                      <a:r>
                        <a:rPr lang="sr-Cyrl-RS" sz="1800" u="none" strike="noStrike" dirty="0">
                          <a:effectLst/>
                        </a:rPr>
                        <a:t>Тунели</a:t>
                      </a:r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             66,995,100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0604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sr-Cyrl-RS" sz="1800" b="1" dirty="0"/>
                        <a:t>УКУПНО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                </a:t>
                      </a:r>
                      <a:r>
                        <a:rPr lang="sr-Cyrl-R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>
                          <a:effectLst/>
                        </a:rPr>
                        <a:t>4,223,052,837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2797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5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1FFB-FFD5-4723-AE0A-0EB32422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Методологија анализе ризика                           од критичних догађаја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4A39B-B0A5-452B-A554-8E447D834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17" y="1253331"/>
            <a:ext cx="10515600" cy="4351338"/>
          </a:xfrm>
        </p:spPr>
        <p:txBody>
          <a:bodyPr>
            <a:normAutofit/>
          </a:bodyPr>
          <a:lstStyle/>
          <a:p>
            <a:r>
              <a:rPr lang="sr-Cyrl-RS" dirty="0"/>
              <a:t>Два истраживачка пројекта (</a:t>
            </a:r>
            <a:r>
              <a:rPr lang="en-US" dirty="0"/>
              <a:t>ERANET ROAD)</a:t>
            </a:r>
          </a:p>
          <a:p>
            <a:pPr lvl="1" algn="just"/>
            <a:r>
              <a:rPr lang="en-US" dirty="0"/>
              <a:t>RIMAROCC (Risk Management for Roads in a Changing Climate)</a:t>
            </a:r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r>
              <a:rPr lang="sr-Cyrl-RS" sz="1400" dirty="0"/>
              <a:t>Извор:</a:t>
            </a:r>
          </a:p>
          <a:p>
            <a:pPr marL="0" indent="0" algn="just">
              <a:buNone/>
            </a:pPr>
            <a:r>
              <a:rPr lang="en-US" sz="1400" dirty="0" err="1"/>
              <a:t>Bles</a:t>
            </a:r>
            <a:r>
              <a:rPr lang="en-US" sz="1400" dirty="0"/>
              <a:t>, T., </a:t>
            </a:r>
            <a:r>
              <a:rPr lang="en-US" sz="1400" dirty="0" err="1"/>
              <a:t>Ennesser</a:t>
            </a:r>
            <a:r>
              <a:rPr lang="en-US" sz="1400" dirty="0"/>
              <a:t>, Y., </a:t>
            </a:r>
            <a:r>
              <a:rPr lang="en-US" sz="1400" dirty="0" err="1"/>
              <a:t>Fadeuilhe</a:t>
            </a:r>
            <a:r>
              <a:rPr lang="en-US" sz="1400" dirty="0"/>
              <a:t>, JJ., </a:t>
            </a:r>
            <a:r>
              <a:rPr lang="en-US" sz="1400" dirty="0" err="1"/>
              <a:t>Falemo</a:t>
            </a:r>
            <a:r>
              <a:rPr lang="en-US" sz="1400" dirty="0"/>
              <a:t>,  S., Lind, B., </a:t>
            </a:r>
            <a:r>
              <a:rPr lang="en-US" sz="1400" dirty="0" err="1"/>
              <a:t>Mens</a:t>
            </a:r>
            <a:r>
              <a:rPr lang="en-US" sz="1400" dirty="0"/>
              <a:t>, M., Ray, M., </a:t>
            </a:r>
            <a:r>
              <a:rPr lang="en-US" sz="1400" dirty="0" err="1"/>
              <a:t>Sandersen</a:t>
            </a:r>
            <a:r>
              <a:rPr lang="en-US" sz="1400" dirty="0"/>
              <a:t>, F. RISK MANAGEMENT FOR ROADS IN A CHANGING CLIMATE: A Guidebook to the RIMAROCC Method, Final Report, ERANET ROAD, 2010.</a:t>
            </a:r>
          </a:p>
          <a:p>
            <a:pPr lvl="1"/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FCE2FF1-FF52-4003-ADAA-E928E06B7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E4EC86B-AF7C-4B8E-ACD8-29F0CB88D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69D07-C097-4121-84ED-5F23C8182FF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5460D-4736-40D7-B557-D4A8263B9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582" y="2172270"/>
            <a:ext cx="5767705" cy="21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9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1FFB-FFD5-4723-AE0A-0EB32422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Методологија анализе ризика                           од критичних догађаја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4A39B-B0A5-452B-A554-8E447D834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1249"/>
            <a:ext cx="10515600" cy="4351338"/>
          </a:xfrm>
        </p:spPr>
        <p:txBody>
          <a:bodyPr>
            <a:normAutofit/>
          </a:bodyPr>
          <a:lstStyle/>
          <a:p>
            <a:r>
              <a:rPr lang="sr-Cyrl-RS" dirty="0"/>
              <a:t>Два истраживачка пројекта (</a:t>
            </a:r>
            <a:r>
              <a:rPr lang="en-US" dirty="0"/>
              <a:t>ERANET ROAD)</a:t>
            </a:r>
          </a:p>
          <a:p>
            <a:pPr lvl="1" algn="just">
              <a:spcAft>
                <a:spcPts val="1000"/>
              </a:spcAft>
            </a:pPr>
            <a:r>
              <a:rPr lang="en-US" dirty="0"/>
              <a:t>ROADAPT (Roads for today, adapted for tomorrow)</a:t>
            </a:r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r>
              <a:rPr lang="sr-Cyrl-RS" sz="1400" dirty="0"/>
              <a:t>Извор: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1400" dirty="0" err="1"/>
              <a:t>Bles</a:t>
            </a:r>
            <a:r>
              <a:rPr lang="en-US" sz="1400" dirty="0"/>
              <a:t>, T., </a:t>
            </a:r>
            <a:r>
              <a:rPr lang="en-US" sz="1400" dirty="0" err="1"/>
              <a:t>Bessembinder</a:t>
            </a:r>
            <a:r>
              <a:rPr lang="en-US" sz="1400" dirty="0"/>
              <a:t>, J., </a:t>
            </a:r>
            <a:r>
              <a:rPr lang="en-US" sz="1400" dirty="0" err="1"/>
              <a:t>Chevreuil</a:t>
            </a:r>
            <a:r>
              <a:rPr lang="en-US" sz="1400" dirty="0"/>
              <a:t>, M.,  Danielsson, P., </a:t>
            </a:r>
            <a:r>
              <a:rPr lang="en-US" sz="1400" dirty="0" err="1"/>
              <a:t>Falemo</a:t>
            </a:r>
            <a:r>
              <a:rPr lang="en-US" sz="1400" dirty="0"/>
              <a:t>,  </a:t>
            </a:r>
            <a:r>
              <a:rPr lang="sr-Cyrl-RS" sz="1400" dirty="0"/>
              <a:t>                                                                                                             </a:t>
            </a:r>
            <a:r>
              <a:rPr lang="en-US" sz="1400" dirty="0"/>
              <a:t>S., </a:t>
            </a:r>
            <a:r>
              <a:rPr lang="en-US" sz="1400" dirty="0" err="1"/>
              <a:t>Venmans</a:t>
            </a:r>
            <a:r>
              <a:rPr lang="en-US" sz="1400" dirty="0"/>
              <a:t>, A. Roads for today, adapted for tomorrow ROADAPT </a:t>
            </a:r>
            <a:r>
              <a:rPr lang="sr-Cyrl-RS" sz="1400" dirty="0"/>
              <a:t>                                                                                              </a:t>
            </a:r>
            <a:r>
              <a:rPr lang="en-US" sz="1400" dirty="0"/>
              <a:t>Guidelines, CEDR, 2015.</a:t>
            </a:r>
          </a:p>
          <a:p>
            <a:pPr lvl="1"/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FCE2FF1-FF52-4003-ADAA-E928E06B7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E4EC86B-AF7C-4B8E-ACD8-29F0CB88D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69D07-C097-4121-84ED-5F23C8182FF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C93FB-5BF1-4216-B189-F837D3A65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781" y="2452780"/>
            <a:ext cx="3555928" cy="33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Анализа ризика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BF99-89E9-4809-BABF-F0B1113A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17" y="1337832"/>
            <a:ext cx="10515600" cy="4351338"/>
          </a:xfrm>
        </p:spPr>
        <p:txBody>
          <a:bodyPr/>
          <a:lstStyle/>
          <a:p>
            <a:r>
              <a:rPr lang="sr-Cyrl-RS" dirty="0"/>
              <a:t>Ризик од настанка критичног догађаја </a:t>
            </a:r>
            <a:r>
              <a:rPr lang="en-US" dirty="0"/>
              <a:t>= </a:t>
            </a:r>
            <a:r>
              <a:rPr lang="sr-Cyrl-RS" dirty="0"/>
              <a:t>вероватноћа догађаја </a:t>
            </a:r>
            <a:r>
              <a:rPr lang="en-US" dirty="0"/>
              <a:t>x </a:t>
            </a:r>
            <a:r>
              <a:rPr lang="sr-Cyrl-RS" dirty="0"/>
              <a:t>последице</a:t>
            </a:r>
          </a:p>
          <a:p>
            <a:r>
              <a:rPr lang="sr-Cyrl-RS" b="1" dirty="0"/>
              <a:t>Вероватноћа настанка догађаја</a:t>
            </a:r>
            <a:r>
              <a:rPr lang="sr-Cyrl-RS" dirty="0"/>
              <a:t>:</a:t>
            </a:r>
          </a:p>
          <a:p>
            <a:pPr lvl="1" algn="just"/>
            <a:r>
              <a:rPr lang="sr-Cyrl-RS" dirty="0"/>
              <a:t>Врло ретко (једном у 50 година или ређе)</a:t>
            </a:r>
            <a:endParaRPr lang="en-US" dirty="0"/>
          </a:p>
          <a:p>
            <a:pPr lvl="1" algn="just"/>
            <a:r>
              <a:rPr lang="sr-Cyrl-RS" dirty="0"/>
              <a:t>Ретко (једном у 10 до 50 година)</a:t>
            </a:r>
            <a:endParaRPr lang="en-US" dirty="0"/>
          </a:p>
          <a:p>
            <a:pPr lvl="1" algn="just"/>
            <a:r>
              <a:rPr lang="sr-Cyrl-RS" dirty="0"/>
              <a:t>Повремено (једном у 3 до 10 година)</a:t>
            </a:r>
            <a:endParaRPr lang="en-US" dirty="0"/>
          </a:p>
          <a:p>
            <a:pPr lvl="1" algn="just"/>
            <a:r>
              <a:rPr lang="sr-Cyrl-RS" dirty="0"/>
              <a:t>Често (чешће од једном у 3 године)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E41EA2-B835-4903-8BBE-D91CDB237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07" y="2678793"/>
            <a:ext cx="1729740" cy="1669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5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Анализа ризика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BF99-89E9-4809-BABF-F0B1113A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16" y="1337832"/>
            <a:ext cx="10956177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sr-Cyrl-RS" dirty="0"/>
              <a:t>Ризик од настанка критичног догађаја </a:t>
            </a:r>
            <a:r>
              <a:rPr lang="en-US" dirty="0"/>
              <a:t>= </a:t>
            </a:r>
            <a:r>
              <a:rPr lang="sr-Cyrl-RS" dirty="0"/>
              <a:t>вероватноћа догађаја </a:t>
            </a:r>
            <a:r>
              <a:rPr lang="en-US" dirty="0"/>
              <a:t>x </a:t>
            </a:r>
            <a:r>
              <a:rPr lang="sr-Cyrl-RS" dirty="0"/>
              <a:t>последице</a:t>
            </a:r>
          </a:p>
          <a:p>
            <a:pPr>
              <a:lnSpc>
                <a:spcPct val="110000"/>
              </a:lnSpc>
            </a:pPr>
            <a:r>
              <a:rPr lang="sr-Cyrl-RS" b="1" dirty="0"/>
              <a:t>Последице по путну инфраструктуру</a:t>
            </a:r>
          </a:p>
          <a:p>
            <a:pPr lvl="1" algn="just">
              <a:lnSpc>
                <a:spcPct val="110000"/>
              </a:lnSpc>
            </a:pPr>
            <a:r>
              <a:rPr lang="sr-Cyrl-RS" b="1" dirty="0"/>
              <a:t>Расположивост деонице </a:t>
            </a:r>
            <a:r>
              <a:rPr lang="sr-Cyrl-RS" dirty="0"/>
              <a:t>- дужина деонице од чвора до чвора, која ће бити ван употребе или на коју ће деловати критични климатски догађај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sr-Cyrl-RS" b="1" dirty="0"/>
              <a:t>Материјални трошкови/материјална штета </a:t>
            </a:r>
            <a:r>
              <a:rPr lang="sr-Cyrl-RS" dirty="0"/>
              <a:t>- трошкови ургентног одржавања и санације штете приликом критичног догађаја, али и  повећана потреба за одржавањем у дужем временском периоду.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sr-Cyrl-RS" b="1" dirty="0"/>
              <a:t>Утицај на безбедност саобраћаја</a:t>
            </a:r>
            <a:r>
              <a:rPr lang="sr-Cyrl-RS" dirty="0"/>
              <a:t>, може се дати у виду класификације, у неколико категорија, при чему су гранични случајеви од занемарљивог утицаја, до катастрофалног са великом вероватноћом настанка тешких телесних повреда или смртног исхода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sr-Cyrl-RS" b="1" dirty="0"/>
              <a:t>Последице по околину </a:t>
            </a:r>
            <a:r>
              <a:rPr lang="sr-Cyrl-RS" dirty="0"/>
              <a:t>путног правца - класификација, од минорних до катастрофалних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sr-Cyrl-RS" b="1" dirty="0"/>
              <a:t>Утицај на животну средину - </a:t>
            </a:r>
            <a:r>
              <a:rPr lang="sr-Cyrl-RS" dirty="0"/>
              <a:t>квантитативна класификација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32857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48D6-6189-474E-8BED-AE09B9E8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Мапа процене ризика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3232779-8361-4B29-BAD3-12BE8EEC5B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780399"/>
              </p:ext>
            </p:extLst>
          </p:nvPr>
        </p:nvGraphicFramePr>
        <p:xfrm>
          <a:off x="556330" y="1446357"/>
          <a:ext cx="11079340" cy="4284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835">
                  <a:extLst>
                    <a:ext uri="{9D8B030D-6E8A-4147-A177-3AD203B41FA5}">
                      <a16:colId xmlns:a16="http://schemas.microsoft.com/office/drawing/2014/main" val="804940482"/>
                    </a:ext>
                  </a:extLst>
                </a:gridCol>
                <a:gridCol w="2356469">
                  <a:extLst>
                    <a:ext uri="{9D8B030D-6E8A-4147-A177-3AD203B41FA5}">
                      <a16:colId xmlns:a16="http://schemas.microsoft.com/office/drawing/2014/main" val="1835742831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4279979487"/>
                    </a:ext>
                  </a:extLst>
                </a:gridCol>
                <a:gridCol w="3118396">
                  <a:extLst>
                    <a:ext uri="{9D8B030D-6E8A-4147-A177-3AD203B41FA5}">
                      <a16:colId xmlns:a16="http://schemas.microsoft.com/office/drawing/2014/main" val="3336176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ШТА/КАКО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Расположиво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Недостајући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12347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Идентификација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климатских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промена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путну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инфраструктуру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Историјски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догађаји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Расположиве студије/анализе о утицају климатских промена на путну инфраструктуру у Србији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1928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Постојећи модели за утицај температуре и влажности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Моделе за утицај температуре </a:t>
                      </a: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укупних падавина потребно применити </a:t>
                      </a: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калибрисати за путну мрежу Србије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37104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Сагледавање критичних параметара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Критични елементи     промена климе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Креирање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одговарајуће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базе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података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климатским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променама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која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дозволила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вредновање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сагледавање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параметара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неопходних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процену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ризика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2402670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57510AB-05E1-4926-8882-67683570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12164C3-39EF-43DD-BFEB-59ACA6AA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21AC2-2D4F-4BAA-A156-1456EB423A3F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383788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48D6-6189-474E-8BED-AE09B9E8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Мапа процене ризика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3232779-8361-4B29-BAD3-12BE8EEC5B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744380"/>
              </p:ext>
            </p:extLst>
          </p:nvPr>
        </p:nvGraphicFramePr>
        <p:xfrm>
          <a:off x="556330" y="1446357"/>
          <a:ext cx="11079340" cy="376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835">
                  <a:extLst>
                    <a:ext uri="{9D8B030D-6E8A-4147-A177-3AD203B41FA5}">
                      <a16:colId xmlns:a16="http://schemas.microsoft.com/office/drawing/2014/main" val="804940482"/>
                    </a:ext>
                  </a:extLst>
                </a:gridCol>
                <a:gridCol w="2356469">
                  <a:extLst>
                    <a:ext uri="{9D8B030D-6E8A-4147-A177-3AD203B41FA5}">
                      <a16:colId xmlns:a16="http://schemas.microsoft.com/office/drawing/2014/main" val="1835742831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4279979487"/>
                    </a:ext>
                  </a:extLst>
                </a:gridCol>
                <a:gridCol w="3118396">
                  <a:extLst>
                    <a:ext uri="{9D8B030D-6E8A-4147-A177-3AD203B41FA5}">
                      <a16:colId xmlns:a16="http://schemas.microsoft.com/office/drawing/2014/main" val="3336176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ШТА/КАКО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Расположиво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Недостајући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12347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Одређивање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вероватноће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настанка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критичне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појаве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Садашњи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подаци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Просечн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ваздуха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просечн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падавин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е,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опографија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терена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адморска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висина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Базе података о путним објектима нису интегрисане</a:t>
                      </a: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Потребна интеграција података о путним метеоролошким станицама</a:t>
                      </a: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Интегрисати </a:t>
                      </a: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допунити податке о дубини смрзавања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1928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Пројекције будућих климатских догађаја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Пројекције климатских параметара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Недостају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историјски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подаци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ургентном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одржавању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као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последици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климатских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промена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37104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Експертска мишљења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СТУДИЈА КОРИДОР 10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Организовати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одговарајућу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групу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2402670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57510AB-05E1-4926-8882-67683570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12164C3-39EF-43DD-BFEB-59ACA6AA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21AC2-2D4F-4BAA-A156-1456EB423A3F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4782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48D6-6189-474E-8BED-AE09B9E8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Мапа процене ризика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3232779-8361-4B29-BAD3-12BE8EEC5B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359688"/>
              </p:ext>
            </p:extLst>
          </p:nvPr>
        </p:nvGraphicFramePr>
        <p:xfrm>
          <a:off x="556330" y="1206407"/>
          <a:ext cx="11079340" cy="5328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835">
                  <a:extLst>
                    <a:ext uri="{9D8B030D-6E8A-4147-A177-3AD203B41FA5}">
                      <a16:colId xmlns:a16="http://schemas.microsoft.com/office/drawing/2014/main" val="804940482"/>
                    </a:ext>
                  </a:extLst>
                </a:gridCol>
                <a:gridCol w="2356469">
                  <a:extLst>
                    <a:ext uri="{9D8B030D-6E8A-4147-A177-3AD203B41FA5}">
                      <a16:colId xmlns:a16="http://schemas.microsoft.com/office/drawing/2014/main" val="1835742831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4279979487"/>
                    </a:ext>
                  </a:extLst>
                </a:gridCol>
                <a:gridCol w="3118396">
                  <a:extLst>
                    <a:ext uri="{9D8B030D-6E8A-4147-A177-3AD203B41FA5}">
                      <a16:colId xmlns:a16="http://schemas.microsoft.com/office/drawing/2014/main" val="3336176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ШТА/КАКО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Расположиво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Недостајући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123476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Одређивање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последице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настанка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критичне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појаве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Саобраћајно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оптерећење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ЈП Путеви Србије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Доделити податак новој бази података о климатским променама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1928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Вредност имовине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ЈП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Србије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Доделити податак новој бази података о климатским променама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37104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Ранг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пута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ЈП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Србије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Доделити податак новој бази података о климатским променама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24026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Алтернативни путни правци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допуна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података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путевима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306434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Развијеност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допуна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података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путевима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376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Одређивање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ризика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Вероватноћа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настанка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помножена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са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последицом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RIMAROCC/ROADAPT 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методологија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нивоу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путне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мреже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за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сваку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деоницу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RIMAROC/ROADAPT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методологије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израдити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података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климатским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променама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8723138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57510AB-05E1-4926-8882-67683570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12164C3-39EF-43DD-BFEB-59ACA6AA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21AC2-2D4F-4BAA-A156-1456EB423A3F}"/>
              </a:ext>
            </a:extLst>
          </p:cNvPr>
          <p:cNvSpPr txBox="1"/>
          <p:nvPr/>
        </p:nvSpPr>
        <p:spPr>
          <a:xfrm>
            <a:off x="332197" y="6396335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53105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6C536-91D2-4A46-B1A8-02B8B089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54EC1-BA4A-4836-B142-F44E33CD1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Мере адаптације формулисане у зависности од:</a:t>
            </a:r>
          </a:p>
          <a:p>
            <a:pPr lvl="1"/>
            <a:r>
              <a:rPr lang="sr-Cyrl-RS" dirty="0"/>
              <a:t>Климатског догађаја</a:t>
            </a:r>
          </a:p>
          <a:p>
            <a:pPr lvl="1"/>
            <a:r>
              <a:rPr lang="sr-Cyrl-RS" dirty="0"/>
              <a:t>Елемента путне инфраструктуре који је погођен</a:t>
            </a:r>
          </a:p>
          <a:p>
            <a:pPr lvl="1"/>
            <a:r>
              <a:rPr lang="sr-Cyrl-RS" dirty="0"/>
              <a:t>Врсте утицаја</a:t>
            </a:r>
          </a:p>
          <a:p>
            <a:pPr lvl="1"/>
            <a:r>
              <a:rPr lang="sr-Cyrl-RS" dirty="0"/>
              <a:t>Фазе животног циклуса пута:</a:t>
            </a:r>
          </a:p>
          <a:p>
            <a:pPr lvl="2"/>
            <a:r>
              <a:rPr lang="sr-Cyrl-RS" dirty="0"/>
              <a:t>Регулатива</a:t>
            </a:r>
          </a:p>
          <a:p>
            <a:pPr lvl="2"/>
            <a:r>
              <a:rPr lang="sr-Cyrl-RS" dirty="0"/>
              <a:t>Праћење стања</a:t>
            </a:r>
          </a:p>
          <a:p>
            <a:pPr lvl="2"/>
            <a:r>
              <a:rPr lang="sr-Cyrl-RS" dirty="0"/>
              <a:t>Одржавање</a:t>
            </a:r>
          </a:p>
          <a:p>
            <a:pPr lvl="2"/>
            <a:r>
              <a:rPr lang="sr-Cyrl-RS" dirty="0"/>
              <a:t>Управљање</a:t>
            </a:r>
          </a:p>
          <a:p>
            <a:pPr lvl="2"/>
            <a:r>
              <a:rPr lang="sr-Cyrl-RS" dirty="0"/>
              <a:t>Реконструкција</a:t>
            </a:r>
          </a:p>
          <a:p>
            <a:pPr lvl="2"/>
            <a:endParaRPr lang="sr-Cyrl-RS" dirty="0"/>
          </a:p>
          <a:p>
            <a:pPr lvl="1"/>
            <a:endParaRPr lang="sr-Cyrl-R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9AB63-0204-4BDA-9BA5-F3CE61736DE4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05D2C2-52B8-414D-A3C9-84CC7CF31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5ABFA906-2CD9-4792-9124-B2139D923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223614"/>
              </p:ext>
            </p:extLst>
          </p:nvPr>
        </p:nvGraphicFramePr>
        <p:xfrm>
          <a:off x="563880" y="1241465"/>
          <a:ext cx="11272520" cy="376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50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628253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1535677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59958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 догађај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Екстремне падавине (пљускови или дуготрајне кишне падавине)</a:t>
                      </a:r>
                      <a:endParaRPr lang="en-US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Сви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Сви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Обезбедити ефикасно функционисање система за одводњавање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Одржавање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Направити стратегију за привремено рерутирање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Извршити процену ризика за лоцирана клизишта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Коловозна конструкција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Ерозија подлоге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стандарде за пројектовање коловозних конструкција узимајући у обзир утицај поплава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99004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Вршити редовно снимање носивости коловозне конструкције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Праћење стања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0058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705343"/>
              </p:ext>
            </p:extLst>
          </p:nvPr>
        </p:nvGraphicFramePr>
        <p:xfrm>
          <a:off x="554986" y="1241465"/>
          <a:ext cx="11272520" cy="4916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50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628253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1535677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59958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 догађај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Екстремне падавине (пљускови или дуготрајне кишне падавине)</a:t>
                      </a:r>
                      <a:endParaRPr lang="en-US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Пропусти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Сливници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 за одводњавање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Прекорачење максималног пројектованог протока 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Ажурирати упутства за пројектовање елемената система за одводњавање узимајући у обзир повратне периоде у складу са климатским променама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упутство и спроводити редовну инспекцију система за одводњавање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Регулатива и одржавање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Повећати капацитет система за одводњавање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Реконструкција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Насипи, косине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Активирање клизишта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Ажурирати и допунити базу података о клизиштима на путној мрежи  и </a:t>
                      </a:r>
                      <a:r>
                        <a:rPr lang="sr-Cyrl-R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мапирати</a:t>
                      </a: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клизишта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Управљање 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99004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Пратити стање критичних клизишта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Праћење стања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Применити мере за побољшање стабилности косина и заштиту од ерозије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8714070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146675" y="6297711"/>
            <a:ext cx="115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4680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EC574-F233-4602-BB6E-0705E8610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dirty="0"/>
              <a:t>Путна инфраструктура у Србији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D7993-2E55-4EBB-8B18-45752C51B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75" y="1277619"/>
            <a:ext cx="10515600" cy="4351338"/>
          </a:xfrm>
        </p:spPr>
        <p:txBody>
          <a:bodyPr/>
          <a:lstStyle/>
          <a:p>
            <a:r>
              <a:rPr lang="sr-Cyrl-RS" dirty="0"/>
              <a:t>Трошкови одржавања, рехабилитације и реконструкције                                   (Информатор о раду ЈП Путеви Србије, 2021.)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F826283-B002-4605-944C-E697D11E7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76AC8131-7872-44CF-B5BF-C30AF2775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6B6ADAE9-3A1D-4C09-8C3A-2AD25CE74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77086"/>
              </p:ext>
            </p:extLst>
          </p:nvPr>
        </p:nvGraphicFramePr>
        <p:xfrm>
          <a:off x="685217" y="2122975"/>
          <a:ext cx="11066149" cy="4114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7276">
                  <a:extLst>
                    <a:ext uri="{9D8B030D-6E8A-4147-A177-3AD203B41FA5}">
                      <a16:colId xmlns:a16="http://schemas.microsoft.com/office/drawing/2014/main" val="91277423"/>
                    </a:ext>
                  </a:extLst>
                </a:gridCol>
                <a:gridCol w="2214264">
                  <a:extLst>
                    <a:ext uri="{9D8B030D-6E8A-4147-A177-3AD203B41FA5}">
                      <a16:colId xmlns:a16="http://schemas.microsoft.com/office/drawing/2014/main" val="745258216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4098716890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1152920509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1896935003"/>
                    </a:ext>
                  </a:extLst>
                </a:gridCol>
              </a:tblGrid>
              <a:tr h="353328">
                <a:tc rowSpan="2" gridSpan="2">
                  <a:txBody>
                    <a:bodyPr/>
                    <a:lstStyle/>
                    <a:p>
                      <a:pPr marL="1376363" indent="-1258888"/>
                      <a:r>
                        <a:rPr lang="sr-Cyrl-RS" sz="1600" dirty="0">
                          <a:latin typeface="+mn-lt"/>
                        </a:rPr>
                        <a:t>Позиција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marL="1376363" indent="-1258888"/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r-Cyrl-RS" sz="1600" dirty="0">
                          <a:latin typeface="+mn-lt"/>
                        </a:rPr>
                        <a:t>Година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sr-Cyrl-RS" sz="1600" dirty="0">
                          <a:latin typeface="+mn-lt"/>
                        </a:rPr>
                        <a:t>Година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735619"/>
                  </a:ext>
                </a:extLst>
              </a:tr>
              <a:tr h="353328">
                <a:tc gridSpan="2" vMerge="1">
                  <a:txBody>
                    <a:bodyPr/>
                    <a:lstStyle/>
                    <a:p>
                      <a:pPr marL="117475" indent="0"/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marL="117475" indent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b="1" dirty="0">
                          <a:latin typeface="+mn-lt"/>
                        </a:rPr>
                        <a:t>2019.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b="1" dirty="0">
                          <a:latin typeface="+mn-lt"/>
                        </a:rPr>
                        <a:t>2020.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600" b="1" dirty="0">
                          <a:latin typeface="+mn-lt"/>
                        </a:rPr>
                        <a:t>2021. (план)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818234"/>
                  </a:ext>
                </a:extLst>
              </a:tr>
              <a:tr h="478465">
                <a:tc gridSpan="2">
                  <a:txBody>
                    <a:bodyPr/>
                    <a:lstStyle/>
                    <a:p>
                      <a:pPr marL="117475" indent="0"/>
                      <a:r>
                        <a:rPr lang="sr-Cyrl-RS" sz="1600" dirty="0">
                          <a:latin typeface="+mn-lt"/>
                        </a:rPr>
                        <a:t>Редовно одржавање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117475" indent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176,169,362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160,897,872         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158,129,362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53377404"/>
                  </a:ext>
                </a:extLst>
              </a:tr>
              <a:tr h="478465">
                <a:tc gridSpan="2">
                  <a:txBody>
                    <a:bodyPr/>
                    <a:lstStyle/>
                    <a:p>
                      <a:pPr marL="182880" algn="l" fontAlgn="b"/>
                      <a:r>
                        <a:rPr lang="sr-Cyrl-RS" sz="1600" u="none" strike="noStrike" dirty="0">
                          <a:effectLst/>
                          <a:latin typeface="+mn-lt"/>
                        </a:rPr>
                        <a:t>Периодично одржавање</a:t>
                      </a:r>
                      <a:endParaRPr lang="sr-Cyrl-R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182880" algn="l" fontAlgn="b"/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9,234,043 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55,033,191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13,957,447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92237658"/>
                  </a:ext>
                </a:extLst>
              </a:tr>
              <a:tr h="478465">
                <a:tc gridSpan="2">
                  <a:txBody>
                    <a:bodyPr/>
                    <a:lstStyle/>
                    <a:p>
                      <a:pPr marL="182880" algn="l" fontAlgn="b"/>
                      <a:r>
                        <a:rPr lang="sr-Cyrl-RS" sz="1600" b="1" u="none" strike="noStrike" dirty="0">
                          <a:effectLst/>
                          <a:latin typeface="+mn-lt"/>
                        </a:rPr>
                        <a:t>Ургентно одржавање</a:t>
                      </a:r>
                      <a:endParaRPr lang="sr-Cyrl-R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182880" algn="l" fontAlgn="b"/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59,930,213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59,432,340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3,929,362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3238556"/>
                  </a:ext>
                </a:extLst>
              </a:tr>
              <a:tr h="478465">
                <a:tc gridSpan="2">
                  <a:txBody>
                    <a:bodyPr/>
                    <a:lstStyle/>
                    <a:p>
                      <a:pPr marL="182880" algn="l" fontAlgn="b"/>
                      <a:r>
                        <a:rPr lang="sr-Cyrl-RS" sz="1600" u="none" strike="noStrike" dirty="0">
                          <a:effectLst/>
                          <a:latin typeface="+mn-lt"/>
                        </a:rPr>
                        <a:t>Лабораторија и надзор</a:t>
                      </a:r>
                      <a:endParaRPr lang="sr-Cyrl-R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182880" algn="l" fontAlgn="b"/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3,411,064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3,625,532	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2,978,723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11047716"/>
                  </a:ext>
                </a:extLst>
              </a:tr>
              <a:tr h="537353">
                <a:tc rowSpan="2">
                  <a:txBody>
                    <a:bodyPr/>
                    <a:lstStyle/>
                    <a:p>
                      <a:pPr marL="182880" algn="l" fontAlgn="b"/>
                      <a:r>
                        <a:rPr lang="sr-Cyrl-RS" sz="1600" u="none" strike="noStrike" dirty="0">
                          <a:effectLst/>
                          <a:latin typeface="+mn-lt"/>
                        </a:rPr>
                        <a:t>Изградња, рехабилитација и реконструкција државних путева</a:t>
                      </a:r>
                      <a:endParaRPr lang="sr-Cyrl-R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sr-Cyrl-R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Сопствени приходи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7,965,106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12,450,213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44,383,830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1678521"/>
                  </a:ext>
                </a:extLst>
              </a:tr>
              <a:tr h="478465">
                <a:tc vMerge="1">
                  <a:txBody>
                    <a:bodyPr/>
                    <a:lstStyle/>
                    <a:p>
                      <a:pPr marL="182880" algn="l" fontAlgn="b"/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sr-Cyrl-R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Ино зајмови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39,731,064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51,286,809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34,954,043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0604898"/>
                  </a:ext>
                </a:extLst>
              </a:tr>
              <a:tr h="478465">
                <a:tc gridSpan="2">
                  <a:txBody>
                    <a:bodyPr/>
                    <a:lstStyle/>
                    <a:p>
                      <a:pPr algn="r"/>
                      <a:r>
                        <a:rPr lang="sr-Cyrl-RS" sz="1600" b="1" dirty="0">
                          <a:latin typeface="+mn-lt"/>
                        </a:rPr>
                        <a:t>УКУПНО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296,440,851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342,725,957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223,378,723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27971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E602938-1EE9-4677-849C-4A7FF961C654}"/>
              </a:ext>
            </a:extLst>
          </p:cNvPr>
          <p:cNvSpPr txBox="1"/>
          <p:nvPr/>
        </p:nvSpPr>
        <p:spPr>
          <a:xfrm>
            <a:off x="440635" y="6183267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07145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714059"/>
              </p:ext>
            </p:extLst>
          </p:nvPr>
        </p:nvGraphicFramePr>
        <p:xfrm>
          <a:off x="554986" y="1241465"/>
          <a:ext cx="11272520" cy="5067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513840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08076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763778">
                <a:tc rowSpan="4">
                  <a:txBody>
                    <a:bodyPr/>
                    <a:lstStyle/>
                    <a:p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Екстремне падавине (пљускови или дуготрајне кишне падавине)</a:t>
                      </a:r>
                      <a:endParaRPr lang="en-US" sz="1600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43815" lvl="0" indent="0" algn="l">
                        <a:buFont typeface="Symbol" panose="05050102010706020507" pitchFamily="18" charset="2"/>
                        <a:buNone/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Мостови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Прекорачење максималног пројектованог протока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Ерозија тла испод ослонаца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Очистити и продубити дно испод објекта како би се повећао капацитет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4588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Вршити редовну инспекцију ослонаца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Мапирати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подручја подложна плављењу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69265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Заштитити темеље стубова габионима/бетонским конструкцијама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Реконструкција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9900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Просечне кишне падавине на нивоу сезоне или године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Коловозна конструкција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Расквашавање постељице и доњих носећих слојева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Испирање битумена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Смањење збијености тла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стандарде/ поступке за пројектовање кол. конструкција узимајући у обзир утицај поплава. 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упутства за пројектовање асфалтних мешавина – укључити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antistrriping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agent”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146675" y="6297711"/>
            <a:ext cx="115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4888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457271"/>
              </p:ext>
            </p:extLst>
          </p:nvPr>
        </p:nvGraphicFramePr>
        <p:xfrm>
          <a:off x="554986" y="1241465"/>
          <a:ext cx="11272520" cy="4908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513840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08076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763778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Максимална температура и број узастопних топлих дана (топлотни талас)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Асфалтни слојеви коловозне конструкције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Промена модула крутости асфалтних слојева, отпорности на замор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Већа напрезања на подлогу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стандарде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поступке за пројектовање коловозних конструкција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стандарде за материјале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45885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Идентификовати критичне деонице и пратити њихово стање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Периодично одржавање критичних деоница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Мостови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Утицај на спојнице мостова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Вршити редовну инспекцију спојница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Санација/поправка спојница на критичним објектима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012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Ревидовање стандарда за пројектовање мостова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4870232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146675" y="6297711"/>
            <a:ext cx="115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4012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773260"/>
              </p:ext>
            </p:extLst>
          </p:nvPr>
        </p:nvGraphicFramePr>
        <p:xfrm>
          <a:off x="554986" y="1241465"/>
          <a:ext cx="11272520" cy="386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513840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08076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76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Смрзавање (број ледних дана), смањење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Коловозна конструкција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Предимензионисање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током пројектовања, непотребни трошкови изградње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стандарде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поступке за пројектовање коловозних конструкција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стандарде за материјале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Снежне падавине и наноси, јаке олује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Путни појас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Прекид саобраћаја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Израда снежних баријера на критичним локацијама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Направити стратегију за привремено </a:t>
                      </a: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рерутирање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Могућност информисања корисника путем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146675" y="6297711"/>
            <a:ext cx="115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51077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1731287"/>
              </p:ext>
            </p:extLst>
          </p:nvPr>
        </p:nvGraphicFramePr>
        <p:xfrm>
          <a:off x="554986" y="1241465"/>
          <a:ext cx="11272520" cy="3263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513840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08076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763778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Снежне падавине и наноси, јаке олује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Саобраћајне </a:t>
                      </a: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сигнализаци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-ја, осветљење и сл.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Могућа оштећења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Израда снежних баријера на критичним локацијама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30246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8512473"/>
                  </a:ext>
                </a:extLst>
              </a:tr>
              <a:tr h="45885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Мостови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Оштећења конструкције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Санација/замена оштећених елемената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76377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Повећати фреквенцију снимања критичних елемената мостова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Санација оштећења конструкције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146675" y="6297711"/>
            <a:ext cx="115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3174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4261AA-CDCE-450E-A2CE-B0C545BF1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218" y="1492161"/>
            <a:ext cx="4592781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sr-Cyrl-RS" sz="4800" dirty="0"/>
              <a:t>Питања?</a:t>
            </a:r>
          </a:p>
          <a:p>
            <a:pPr marL="0" indent="0" algn="ctr">
              <a:buNone/>
            </a:pPr>
            <a:r>
              <a:rPr lang="sr-Cyrl-RS" dirty="0" err="1"/>
              <a:t>в.проф.др</a:t>
            </a:r>
            <a:r>
              <a:rPr lang="sr-Cyrl-RS" dirty="0"/>
              <a:t> Горан Младеновић, </a:t>
            </a:r>
            <a:r>
              <a:rPr lang="sr-Cyrl-RS" dirty="0" err="1"/>
              <a:t>дипл.грађ.инж</a:t>
            </a:r>
            <a:r>
              <a:rPr lang="sr-Cyrl-RS" dirty="0"/>
              <a:t>.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emladen@imk.grf.bg.ac.rs</a:t>
            </a:r>
            <a:endParaRPr lang="en-US" dirty="0"/>
          </a:p>
          <a:p>
            <a:pPr marL="0" indent="0" algn="ctr">
              <a:buNone/>
            </a:pPr>
            <a:endParaRPr lang="sr-Cyrl-RS" dirty="0"/>
          </a:p>
          <a:p>
            <a:pPr marL="0" indent="0" algn="ctr">
              <a:buNone/>
            </a:pPr>
            <a:r>
              <a:rPr lang="sr-Cyrl-RS" dirty="0"/>
              <a:t>др Јелена Ћириловић Станковић, дипл.грађ.инж.</a:t>
            </a: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jelenacirilovic@gmail.com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24261AA-CDCE-450E-A2CE-B0C545BF1232}"/>
              </a:ext>
            </a:extLst>
          </p:cNvPr>
          <p:cNvSpPr txBox="1">
            <a:spLocks/>
          </p:cNvSpPr>
          <p:nvPr/>
        </p:nvSpPr>
        <p:spPr>
          <a:xfrm>
            <a:off x="826654" y="1492161"/>
            <a:ext cx="45927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r-Cyrl-RS" sz="4400" dirty="0"/>
              <a:t>Питања?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r-Cyrl-R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r-Cyrl-RS" sz="2400" dirty="0"/>
              <a:t>Управљање локалном путном мрежом?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r-Cyrl-RS" sz="2400" dirty="0"/>
              <a:t>Трошкови ургентног одржавања?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r-Cyrl-RS" sz="2400" dirty="0"/>
              <a:t>Изазови при планирању/пројектовању/извођењу/одржавању?</a:t>
            </a:r>
            <a:endParaRPr lang="en-US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C3F8-C072-4B0C-85AA-2D4038A8A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8406634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Саобраћајно оптерећење у 2019. год.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DC0F-8C3A-4141-9F50-D839F8DC7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8026" y="5122580"/>
            <a:ext cx="2721077" cy="1198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400" dirty="0"/>
              <a:t>Извор:</a:t>
            </a:r>
          </a:p>
          <a:p>
            <a:pPr marL="0" indent="0">
              <a:buNone/>
            </a:pPr>
            <a:r>
              <a:rPr lang="sr-Cyrl-RS" sz="1400" dirty="0"/>
              <a:t>Подаци о саобраћајном оптерећењу на државним путевима у 2019. години, ЈП „Путеви Србије“</a:t>
            </a:r>
            <a:endParaRPr lang="en-US" sz="1400" dirty="0"/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73F77DE5-694D-4E51-AB75-893BAB583B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3179468"/>
              </p:ext>
            </p:extLst>
          </p:nvPr>
        </p:nvGraphicFramePr>
        <p:xfrm>
          <a:off x="562897" y="1469159"/>
          <a:ext cx="8262801" cy="2249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5409">
                  <a:extLst>
                    <a:ext uri="{9D8B030D-6E8A-4147-A177-3AD203B41FA5}">
                      <a16:colId xmlns:a16="http://schemas.microsoft.com/office/drawing/2014/main" val="1293804448"/>
                    </a:ext>
                  </a:extLst>
                </a:gridCol>
                <a:gridCol w="1604550">
                  <a:extLst>
                    <a:ext uri="{9D8B030D-6E8A-4147-A177-3AD203B41FA5}">
                      <a16:colId xmlns:a16="http://schemas.microsoft.com/office/drawing/2014/main" val="1813250439"/>
                    </a:ext>
                  </a:extLst>
                </a:gridCol>
                <a:gridCol w="1335621">
                  <a:extLst>
                    <a:ext uri="{9D8B030D-6E8A-4147-A177-3AD203B41FA5}">
                      <a16:colId xmlns:a16="http://schemas.microsoft.com/office/drawing/2014/main" val="448507987"/>
                    </a:ext>
                  </a:extLst>
                </a:gridCol>
                <a:gridCol w="1029693">
                  <a:extLst>
                    <a:ext uri="{9D8B030D-6E8A-4147-A177-3AD203B41FA5}">
                      <a16:colId xmlns:a16="http://schemas.microsoft.com/office/drawing/2014/main" val="2381132378"/>
                    </a:ext>
                  </a:extLst>
                </a:gridCol>
                <a:gridCol w="1093764">
                  <a:extLst>
                    <a:ext uri="{9D8B030D-6E8A-4147-A177-3AD203B41FA5}">
                      <a16:colId xmlns:a16="http://schemas.microsoft.com/office/drawing/2014/main" val="2041658489"/>
                    </a:ext>
                  </a:extLst>
                </a:gridCol>
                <a:gridCol w="1093764">
                  <a:extLst>
                    <a:ext uri="{9D8B030D-6E8A-4147-A177-3AD203B41FA5}">
                      <a16:colId xmlns:a16="http://schemas.microsoft.com/office/drawing/2014/main" val="3577254065"/>
                    </a:ext>
                  </a:extLst>
                </a:gridCol>
              </a:tblGrid>
              <a:tr h="34544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</a:rPr>
                        <a:t>Државни путеви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</a:rPr>
                        <a:t>Доступност података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ПГДС (воз/дан)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338797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Дужина (</a:t>
                      </a:r>
                      <a:r>
                        <a:rPr lang="en-US" sz="1600">
                          <a:effectLst/>
                        </a:rPr>
                        <a:t>km)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Мин.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Макс.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</a:rPr>
                        <a:t>Просечно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94487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IA </a:t>
                      </a:r>
                      <a:r>
                        <a:rPr lang="sr-Cyrl-RS" sz="1600">
                          <a:effectLst/>
                        </a:rPr>
                        <a:t>реда (Аутопутеви)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9273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r>
                        <a:rPr lang="sr-Cyrl-RS" sz="1600">
                          <a:effectLst/>
                        </a:rPr>
                        <a:t>10.6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98,5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3.933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59.132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16.142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6895515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IB </a:t>
                      </a:r>
                      <a:r>
                        <a:rPr lang="sr-Cyrl-RS" sz="1600">
                          <a:effectLst/>
                        </a:rPr>
                        <a:t>реда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9273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3.898,4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86,8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28.607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4.473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206926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IIA </a:t>
                      </a:r>
                      <a:r>
                        <a:rPr lang="sr-Cyrl-RS" sz="1600">
                          <a:effectLst/>
                        </a:rPr>
                        <a:t>реда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9273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3.747,8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48,1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158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19.939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2.760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9927347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IIB </a:t>
                      </a:r>
                      <a:r>
                        <a:rPr lang="sr-Cyrl-RS" sz="1600">
                          <a:effectLst/>
                        </a:rPr>
                        <a:t>реда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9273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11,2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16.631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4736236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825B7A0-1C4F-43BC-9F98-34B9169AFD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506953"/>
              </p:ext>
            </p:extLst>
          </p:nvPr>
        </p:nvGraphicFramePr>
        <p:xfrm>
          <a:off x="518505" y="3633335"/>
          <a:ext cx="4125447" cy="3035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C22FE9C-0DBC-4442-96B6-F8F3A530D8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98512"/>
              </p:ext>
            </p:extLst>
          </p:nvPr>
        </p:nvGraphicFramePr>
        <p:xfrm>
          <a:off x="4766034" y="3604589"/>
          <a:ext cx="4055025" cy="3035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3FDBC55-D1CD-45E9-97B0-3E21A3964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FB783E16-4B75-4EBB-BE39-5FDCADA8F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A7247-A70D-4738-AE17-63B21620453A}"/>
              </a:ext>
            </a:extLst>
          </p:cNvPr>
          <p:cNvSpPr txBox="1"/>
          <p:nvPr/>
        </p:nvSpPr>
        <p:spPr>
          <a:xfrm>
            <a:off x="187298" y="6325941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64349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Путна инфраструктура у Србији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08856" cy="1102302"/>
          </a:xfrm>
        </p:spPr>
        <p:txBody>
          <a:bodyPr>
            <a:normAutofit/>
          </a:bodyPr>
          <a:lstStyle/>
          <a:p>
            <a:r>
              <a:rPr lang="sr-Cyrl-RS" sz="2400" dirty="0"/>
              <a:t>Око 30.400 </a:t>
            </a:r>
            <a:r>
              <a:rPr lang="en-US" sz="2400" dirty="0"/>
              <a:t>km </a:t>
            </a:r>
            <a:r>
              <a:rPr lang="sr-Cyrl-RS" sz="2400" dirty="0">
                <a:solidFill>
                  <a:srgbClr val="FF0000"/>
                </a:solidFill>
              </a:rPr>
              <a:t>локалних путева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sr-Cyrl-RS" sz="2400" dirty="0"/>
              <a:t>Асфалтирани, али и земља, камени набачај, површинске обраде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2"/>
          <a:stretch/>
        </p:blipFill>
        <p:spPr>
          <a:xfrm>
            <a:off x="4878694" y="3198236"/>
            <a:ext cx="6475106" cy="30710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1" y="3059668"/>
            <a:ext cx="38261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2400" dirty="0"/>
              <a:t>Велики утицај временских услова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R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2400" dirty="0"/>
              <a:t>Велик утицај на приступачност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R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2400" dirty="0"/>
              <a:t>Активан / реактиван ниво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52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C63D-49ED-497B-AE98-1A00661F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98111"/>
            <a:ext cx="8406634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Расположиви подаци о путној мрежи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D9AFA-B856-490C-A80C-19CFC03B2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89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sr-Cyrl-RS" dirty="0"/>
              <a:t>За државне путеве постоји више база података:</a:t>
            </a:r>
          </a:p>
          <a:p>
            <a:pPr lvl="1"/>
            <a:r>
              <a:rPr lang="sr-Cyrl-RS" dirty="0"/>
              <a:t>База података о путевима</a:t>
            </a:r>
          </a:p>
          <a:p>
            <a:pPr lvl="1"/>
            <a:r>
              <a:rPr lang="sr-Cyrl-RS" dirty="0"/>
              <a:t>База података о мостовима</a:t>
            </a:r>
          </a:p>
          <a:p>
            <a:pPr lvl="1"/>
            <a:r>
              <a:rPr lang="sr-Cyrl-RS" dirty="0"/>
              <a:t>База података о тунелима</a:t>
            </a:r>
          </a:p>
          <a:p>
            <a:pPr lvl="1"/>
            <a:r>
              <a:rPr lang="sr-Cyrl-RS" dirty="0"/>
              <a:t>База података о клизиштима</a:t>
            </a:r>
          </a:p>
          <a:p>
            <a:pPr lvl="1"/>
            <a:r>
              <a:rPr lang="sr-Cyrl-RS" dirty="0"/>
              <a:t>База података о саобраћају</a:t>
            </a:r>
          </a:p>
          <a:p>
            <a:r>
              <a:rPr lang="sr-Cyrl-RS" dirty="0"/>
              <a:t>Последњи циклус снимања стања започет 2018. године, али база још није доступна</a:t>
            </a:r>
          </a:p>
          <a:p>
            <a:r>
              <a:rPr lang="sr-Cyrl-RS" dirty="0"/>
              <a:t>За локалне путеве, евентуално доступни инвентарски подаци</a:t>
            </a:r>
          </a:p>
          <a:p>
            <a:r>
              <a:rPr lang="sr-Cyrl-RS" dirty="0"/>
              <a:t>Недостаје системски приступ одржавању путне мреже 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4DA06-8394-4C0F-8B9F-C0ABB46CB089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4F11EEA-2C9E-4986-899B-D6AE021B7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88DE714-EB95-46FA-A0C1-5BC0C2EDD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1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2AC7-62D8-49E4-ABB5-55467142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203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6D50A-EAA2-435D-924E-1729D962E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Утицај климатских промена на путну инфраструктуру може бити двојак:</a:t>
            </a:r>
            <a:endParaRPr lang="en-US" dirty="0"/>
          </a:p>
          <a:p>
            <a:pPr lvl="1"/>
            <a:r>
              <a:rPr lang="sr-Cyrl-RS" b="1" dirty="0"/>
              <a:t>Екстремни климатски догађаји </a:t>
            </a:r>
            <a:r>
              <a:rPr lang="sr-Cyrl-RS" dirty="0"/>
              <a:t>могу проузроковати </a:t>
            </a:r>
            <a:r>
              <a:rPr lang="sr-Cyrl-RS" b="1" dirty="0"/>
              <a:t>оштећења</a:t>
            </a:r>
            <a:r>
              <a:rPr lang="sr-Cyrl-RS" dirty="0"/>
              <a:t> инфраструктуре и </a:t>
            </a:r>
            <a:r>
              <a:rPr lang="sr-Cyrl-RS" b="1" dirty="0"/>
              <a:t>прекиде саобраћаја </a:t>
            </a:r>
            <a:r>
              <a:rPr lang="sr-Cyrl-RS" dirty="0"/>
              <a:t>у кратком временском периоду</a:t>
            </a:r>
            <a:endParaRPr lang="en-US" dirty="0"/>
          </a:p>
          <a:p>
            <a:pPr lvl="1"/>
            <a:r>
              <a:rPr lang="sr-Cyrl-RS" b="1" dirty="0"/>
              <a:t>Дугорочне промене климе </a:t>
            </a:r>
            <a:r>
              <a:rPr lang="sr-Cyrl-RS" dirty="0"/>
              <a:t>могу угрозити трајност и функционалност путне инфраструктуре у дужем временском периоду и проузроковати </a:t>
            </a:r>
            <a:r>
              <a:rPr lang="sr-Cyrl-RS" b="1" dirty="0"/>
              <a:t>интензивније радове одржавања</a:t>
            </a:r>
            <a:r>
              <a:rPr lang="sr-Cyrl-R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94A1F-7A84-412D-A364-D4FD63B96C17}"/>
              </a:ext>
            </a:extLst>
          </p:cNvPr>
          <p:cNvSpPr txBox="1"/>
          <p:nvPr/>
        </p:nvSpPr>
        <p:spPr>
          <a:xfrm>
            <a:off x="427444" y="5996729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0674F35-9749-47E7-85D2-975217870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84BBD22-D3E3-497D-9F9C-96A866F63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UNDP">
      <a:dk1>
        <a:srgbClr val="0468B1"/>
      </a:dk1>
      <a:lt1>
        <a:srgbClr val="FFFFFF"/>
      </a:lt1>
      <a:dk2>
        <a:srgbClr val="44546A"/>
      </a:dk2>
      <a:lt2>
        <a:srgbClr val="E7E6E6"/>
      </a:lt2>
      <a:accent1>
        <a:srgbClr val="0468B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NDP">
    <a:dk1>
      <a:srgbClr val="0468B1"/>
    </a:dk1>
    <a:lt1>
      <a:srgbClr val="FFFFFF"/>
    </a:lt1>
    <a:dk2>
      <a:srgbClr val="44546A"/>
    </a:dk2>
    <a:lt2>
      <a:srgbClr val="E7E6E6"/>
    </a:lt2>
    <a:accent1>
      <a:srgbClr val="0468B1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d6d9d182-1b51-4d13-91b7-4a83422f327c">
      <Url xsi:nil="true"/>
      <Description xsi:nil="true"/>
    </Thumbnail>
    <_x0023_ xmlns="d6d9d182-1b51-4d13-91b7-4a83422f327c" xsi:nil="true"/>
    <_dlc_DocId xmlns="059678d3-0933-4798-85ce-4e8030ba05bc">UNITPB-486-54015</_dlc_DocId>
    <_dlc_DocIdUrl xmlns="059678d3-0933-4798-85ce-4e8030ba05bc">
      <Url>https://intranet.undp.org/unit/pb/communicate/_layouts/15/DocIdRedir.aspx?ID=UNITPB-486-54015</Url>
      <Description>UNITPB-486-54015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81E8A26D6C246AE44E9FDAFE54C35" ma:contentTypeVersion="2" ma:contentTypeDescription="Create a new document." ma:contentTypeScope="" ma:versionID="2bafee30312a17e35afbe94b7810dbe1">
  <xsd:schema xmlns:xsd="http://www.w3.org/2001/XMLSchema" xmlns:xs="http://www.w3.org/2001/XMLSchema" xmlns:p="http://schemas.microsoft.com/office/2006/metadata/properties" xmlns:ns2="059678d3-0933-4798-85ce-4e8030ba05bc" xmlns:ns3="d6d9d182-1b51-4d13-91b7-4a83422f327c" targetNamespace="http://schemas.microsoft.com/office/2006/metadata/properties" ma:root="true" ma:fieldsID="9e25fca6862e2cb423d20a055f158612" ns2:_="" ns3:_="">
    <xsd:import namespace="059678d3-0933-4798-85ce-4e8030ba05bc"/>
    <xsd:import namespace="d6d9d182-1b51-4d13-91b7-4a83422f327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Thumbnail" minOccurs="0"/>
                <xsd:element ref="ns3:_x0023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678d3-0933-4798-85ce-4e8030ba05b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d9d182-1b51-4d13-91b7-4a83422f327c" elementFormDefault="qualified">
    <xsd:import namespace="http://schemas.microsoft.com/office/2006/documentManagement/types"/>
    <xsd:import namespace="http://schemas.microsoft.com/office/infopath/2007/PartnerControls"/>
    <xsd:element name="Thumbnail" ma:index="11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x0023_" ma:index="12" nillable="true" ma:displayName="#" ma:internalName="_x0023_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41DC0A-1DCC-4F03-AFCC-17E26D6995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504553-3E3C-4767-9D24-7D5707FBF882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d6d9d182-1b51-4d13-91b7-4a83422f327c"/>
    <ds:schemaRef ds:uri="059678d3-0933-4798-85ce-4e8030ba05b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298140E-C229-4DEF-9022-DBD93A78311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0F3DEA2-9199-4D75-AE55-25BE911D27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9678d3-0933-4798-85ce-4e8030ba05bc"/>
    <ds:schemaRef ds:uri="d6d9d182-1b51-4d13-91b7-4a83422f32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19414</TotalTime>
  <Words>5314</Words>
  <Application>Microsoft Office PowerPoint</Application>
  <PresentationFormat>Widescreen</PresentationFormat>
  <Paragraphs>696</Paragraphs>
  <Slides>54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MS Mincho</vt:lpstr>
      <vt:lpstr>Symbol</vt:lpstr>
      <vt:lpstr>Times New Roman</vt:lpstr>
      <vt:lpstr>Custom Design</vt:lpstr>
      <vt:lpstr>  </vt:lpstr>
      <vt:lpstr>Садржај</vt:lpstr>
      <vt:lpstr>Путна инфраструктура у Србији</vt:lpstr>
      <vt:lpstr>Путна инфраструктура у Србији</vt:lpstr>
      <vt:lpstr>Путна инфраструктура у Србији</vt:lpstr>
      <vt:lpstr>Саобраћајно оптерећење у 2019. год.</vt:lpstr>
      <vt:lpstr>Путна инфраструктура у Србији</vt:lpstr>
      <vt:lpstr>Расположиви подаци о путној мрежи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Најзначајнији хазарди Реп. Србији                        везани за климатске промене</vt:lpstr>
      <vt:lpstr>Утицај климатских промена на путеве у Србији у прошлости</vt:lpstr>
      <vt:lpstr>Изложеност путне мреже</vt:lpstr>
      <vt:lpstr>Хазарди на путној мрежи                                      у Ваљевском округу</vt:lpstr>
      <vt:lpstr>Поплаве 2014. године</vt:lpstr>
      <vt:lpstr>Поплаве 2014. године</vt:lpstr>
      <vt:lpstr>Најчешће заступљене категорије радова</vt:lpstr>
      <vt:lpstr>Поплаве 2016. године</vt:lpstr>
      <vt:lpstr>Искуства са скорашњих пројеката</vt:lpstr>
      <vt:lpstr>Ефекти промена климе на путну инфраструктуру у Србији</vt:lpstr>
      <vt:lpstr>Ефекти промена климе на путну инфраструктуру у Србији</vt:lpstr>
      <vt:lpstr>Плављење пута и оштећења                          система за одводњавање</vt:lpstr>
      <vt:lpstr>Плављење пута и оштећења                          система за одводњавање</vt:lpstr>
      <vt:lpstr>Плављење пута и оштећења                          система за одводњавање</vt:lpstr>
      <vt:lpstr>Пораст просечне количине падавина</vt:lpstr>
      <vt:lpstr>Топлотни таласи</vt:lpstr>
      <vt:lpstr>Суша</vt:lpstr>
      <vt:lpstr>Смањење укупног броја дана под снежним покривачем</vt:lpstr>
      <vt:lpstr>PowerPoint Presentation</vt:lpstr>
      <vt:lpstr>Анализиране коловозне               конструкиције</vt:lpstr>
      <vt:lpstr>Пример за локалну путну инфраструктуру</vt:lpstr>
      <vt:lpstr>Скраћење века коловоза за  сценарио RCP 4.5 </vt:lpstr>
      <vt:lpstr>Скраћење века коловоза за  сценарио RCP 8.5 </vt:lpstr>
      <vt:lpstr>Неки закључци из примера</vt:lpstr>
      <vt:lpstr>Методологија анализе ризика                           од критичних догађаја</vt:lpstr>
      <vt:lpstr>Методологија анализе ризика                           од критичних догађаја</vt:lpstr>
      <vt:lpstr>Анализа ризика </vt:lpstr>
      <vt:lpstr>Анализа ризика </vt:lpstr>
      <vt:lpstr>Мапа процене ризика</vt:lpstr>
      <vt:lpstr>Мапа процене ризика</vt:lpstr>
      <vt:lpstr>Мапа процене ризика</vt:lpstr>
      <vt:lpstr>Предлог мера адаптације</vt:lpstr>
      <vt:lpstr>Предлог мера адаптације</vt:lpstr>
      <vt:lpstr>Предлог мера адаптације</vt:lpstr>
      <vt:lpstr>Предлог мера адаптације</vt:lpstr>
      <vt:lpstr>Предлог мера адаптације</vt:lpstr>
      <vt:lpstr>Предлог мера адаптације</vt:lpstr>
      <vt:lpstr>Предлог мера адаптације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 radionica i sastanak Radne grupe projekta</dc:title>
  <dc:creator>Miroslav Tadic</dc:creator>
  <cp:lastModifiedBy>Dušan</cp:lastModifiedBy>
  <cp:revision>260</cp:revision>
  <dcterms:created xsi:type="dcterms:W3CDTF">2020-11-11T14:18:44Z</dcterms:created>
  <dcterms:modified xsi:type="dcterms:W3CDTF">2021-12-17T13:18:03Z</dcterms:modified>
</cp:coreProperties>
</file>