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32"/>
  </p:notesMasterIdLst>
  <p:sldIdLst>
    <p:sldId id="259"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6" r:id="rId23"/>
    <p:sldId id="457" r:id="rId24"/>
    <p:sldId id="451" r:id="rId25"/>
    <p:sldId id="459" r:id="rId26"/>
    <p:sldId id="452" r:id="rId27"/>
    <p:sldId id="453" r:id="rId28"/>
    <p:sldId id="454" r:id="rId29"/>
    <p:sldId id="455" r:id="rId30"/>
    <p:sldId id="4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FFFF"/>
    <a:srgbClr val="0468B1"/>
    <a:srgbClr val="034E85"/>
    <a:srgbClr val="0000CC"/>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49" autoAdjust="0"/>
  </p:normalViewPr>
  <p:slideViewPr>
    <p:cSldViewPr snapToGrid="0" snapToObjects="1">
      <p:cViewPr varScale="1">
        <p:scale>
          <a:sx n="60" d="100"/>
          <a:sy n="60" d="100"/>
        </p:scale>
        <p:origin x="74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53B55-EA32-4AE7-A50F-593518A953F8}" type="datetimeFigureOut">
              <a:rPr lang="en-US" smtClean="0"/>
              <a:pPr/>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8BD89-A85C-4347-B103-27916069B0B8}" type="slidenum">
              <a:rPr lang="en-US" smtClean="0"/>
              <a:pPr/>
              <a:t>‹#›</a:t>
            </a:fld>
            <a:endParaRPr lang="en-US"/>
          </a:p>
        </p:txBody>
      </p:sp>
    </p:spTree>
    <p:extLst>
      <p:ext uri="{BB962C8B-B14F-4D97-AF65-F5344CB8AC3E}">
        <p14:creationId xmlns:p14="http://schemas.microsoft.com/office/powerpoint/2010/main" val="262731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8BD89-A85C-4347-B103-27916069B0B8}" type="slidenum">
              <a:rPr lang="en-US" smtClean="0"/>
              <a:pPr/>
              <a:t>1</a:t>
            </a:fld>
            <a:endParaRPr lang="en-US"/>
          </a:p>
        </p:txBody>
      </p:sp>
    </p:spTree>
    <p:extLst>
      <p:ext uri="{BB962C8B-B14F-4D97-AF65-F5344CB8AC3E}">
        <p14:creationId xmlns:p14="http://schemas.microsoft.com/office/powerpoint/2010/main" val="102011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8BD89-A85C-4347-B103-27916069B0B8}" type="slidenum">
              <a:rPr lang="en-US" smtClean="0"/>
              <a:pPr/>
              <a:t>2</a:t>
            </a:fld>
            <a:endParaRPr lang="en-US"/>
          </a:p>
        </p:txBody>
      </p:sp>
    </p:spTree>
    <p:extLst>
      <p:ext uri="{BB962C8B-B14F-4D97-AF65-F5344CB8AC3E}">
        <p14:creationId xmlns:p14="http://schemas.microsoft.com/office/powerpoint/2010/main" val="404026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FA26AB-8DB2-C94A-8178-0FB61847F9DF}"/>
              </a:ext>
            </a:extLst>
          </p:cNvPr>
          <p:cNvSpPr>
            <a:spLocks noGrp="1"/>
          </p:cNvSpPr>
          <p:nvPr>
            <p:ph type="subTitle" idx="1"/>
          </p:nvPr>
        </p:nvSpPr>
        <p:spPr>
          <a:xfrm>
            <a:off x="4025130" y="5006668"/>
            <a:ext cx="4184073" cy="960565"/>
          </a:xfrm>
        </p:spPr>
        <p:txBody>
          <a:bodyPr>
            <a:normAutofit/>
          </a:bodyPr>
          <a:lstStyle/>
          <a:p>
            <a:pPr algn="ctr"/>
            <a:r>
              <a:rPr lang="sr-Cyrl-RS" i="1" dirty="0">
                <a:latin typeface="Calibri" panose="020F0502020204030204" pitchFamily="34" charset="0"/>
              </a:rPr>
              <a:t>Београд</a:t>
            </a:r>
          </a:p>
          <a:p>
            <a:pPr algn="ctr"/>
            <a:r>
              <a:rPr lang="sr-Cyrl-RS" i="1" dirty="0">
                <a:solidFill>
                  <a:srgbClr val="0468B1"/>
                </a:solidFill>
                <a:latin typeface="Calibri" panose="020F0502020204030204" pitchFamily="34" charset="0"/>
              </a:rPr>
              <a:t>16. децембар </a:t>
            </a:r>
            <a:r>
              <a:rPr lang="sr-Latn-RS" i="1" dirty="0">
                <a:solidFill>
                  <a:srgbClr val="0468B1"/>
                </a:solidFill>
                <a:latin typeface="Calibri" panose="020F0502020204030204" pitchFamily="34" charset="0"/>
              </a:rPr>
              <a:t>2021</a:t>
            </a:r>
            <a:r>
              <a:rPr lang="sr-Cyrl-RS" i="1" dirty="0">
                <a:solidFill>
                  <a:srgbClr val="0468B1"/>
                </a:solidFill>
                <a:latin typeface="Calibri" panose="020F0502020204030204" pitchFamily="34" charset="0"/>
              </a:rPr>
              <a:t>.</a:t>
            </a:r>
            <a:endParaRPr lang="sr-Latn-RS" i="1" dirty="0">
              <a:solidFill>
                <a:srgbClr val="0468B1"/>
              </a:solidFill>
              <a:latin typeface="Calibri" panose="020F0502020204030204" pitchFamily="34" charset="0"/>
            </a:endParaRPr>
          </a:p>
          <a:p>
            <a:endParaRPr lang="en-US" sz="2000" i="1" dirty="0">
              <a:latin typeface="Calibri" panose="020F0502020204030204" pitchFamily="34" charset="0"/>
            </a:endParaRPr>
          </a:p>
        </p:txBody>
      </p:sp>
      <p:sp>
        <p:nvSpPr>
          <p:cNvPr id="8" name="TextBox 7">
            <a:extLst>
              <a:ext uri="{FF2B5EF4-FFF2-40B4-BE49-F238E27FC236}">
                <a16:creationId xmlns:a16="http://schemas.microsoft.com/office/drawing/2014/main" id="{18B66CA3-D5DC-4414-8FCC-63CF415E49EC}"/>
              </a:ext>
            </a:extLst>
          </p:cNvPr>
          <p:cNvSpPr txBox="1"/>
          <p:nvPr/>
        </p:nvSpPr>
        <p:spPr>
          <a:xfrm>
            <a:off x="427444" y="5967233"/>
            <a:ext cx="11527605" cy="461665"/>
          </a:xfrm>
          <a:prstGeom prst="rect">
            <a:avLst/>
          </a:prstGeom>
          <a:noFill/>
        </p:spPr>
        <p:txBody>
          <a:bodyPr wrap="square" rtlCol="0">
            <a:spAutoFit/>
          </a:bodyPr>
          <a:lstStyle/>
          <a:p>
            <a:pPr algn="ctr"/>
            <a:r>
              <a:rPr lang="en-US" sz="1200" i="1" dirty="0">
                <a:solidFill>
                  <a:srgbClr val="0070C0"/>
                </a:solidFill>
              </a:rPr>
              <a:t>” </a:t>
            </a:r>
            <a:r>
              <a:rPr lang="en-US" sz="1200" i="1" dirty="0">
                <a:solidFill>
                  <a:srgbClr val="0070C0"/>
                </a:solidFill>
                <a:latin typeface="+mj-lt"/>
              </a:rPr>
              <a:t>Advancing medium and long-term adaptation planning in the Republic of Serbia – NAP” project is funded by Green Climate Fund (GCF) and implemented by UNDP, in partnership with the Ministry of Agriculture, Forestry and Water Management</a:t>
            </a:r>
          </a:p>
        </p:txBody>
      </p:sp>
      <p:sp>
        <p:nvSpPr>
          <p:cNvPr id="12" name="Title 11">
            <a:extLst>
              <a:ext uri="{FF2B5EF4-FFF2-40B4-BE49-F238E27FC236}">
                <a16:creationId xmlns:a16="http://schemas.microsoft.com/office/drawing/2014/main" id="{78E73CBB-551A-4766-A69A-221C5CC7C984}"/>
              </a:ext>
            </a:extLst>
          </p:cNvPr>
          <p:cNvSpPr>
            <a:spLocks noGrp="1"/>
          </p:cNvSpPr>
          <p:nvPr>
            <p:ph type="ctrTitle"/>
          </p:nvPr>
        </p:nvSpPr>
        <p:spPr>
          <a:xfrm>
            <a:off x="2667053" y="2281069"/>
            <a:ext cx="7048385" cy="1183565"/>
          </a:xfrm>
        </p:spPr>
        <p:txBody>
          <a:bodyPr>
            <a:normAutofit/>
          </a:bodyPr>
          <a:lstStyle/>
          <a:p>
            <a:pPr algn="ctr"/>
            <a:br>
              <a:rPr lang="sr-Latn-RS" sz="2400" dirty="0">
                <a:latin typeface="Calibri" panose="020F0502020204030204" pitchFamily="34" charset="0"/>
              </a:rPr>
            </a:br>
            <a:br>
              <a:rPr lang="sr-Latn-RS" sz="2400" dirty="0">
                <a:latin typeface="Calibri" panose="020F0502020204030204" pitchFamily="34" charset="0"/>
              </a:rPr>
            </a:br>
            <a:endParaRPr lang="en-US" sz="2400" dirty="0">
              <a:latin typeface="Calibri" panose="020F0502020204030204" pitchFamily="34" charset="0"/>
            </a:endParaRPr>
          </a:p>
        </p:txBody>
      </p:sp>
      <p:sp>
        <p:nvSpPr>
          <p:cNvPr id="14" name="Rectangle 13">
            <a:extLst>
              <a:ext uri="{FF2B5EF4-FFF2-40B4-BE49-F238E27FC236}">
                <a16:creationId xmlns:a16="http://schemas.microsoft.com/office/drawing/2014/main" id="{DE09F3C8-9B6A-4EB4-9D7F-D20604201B42}"/>
              </a:ext>
            </a:extLst>
          </p:cNvPr>
          <p:cNvSpPr/>
          <p:nvPr/>
        </p:nvSpPr>
        <p:spPr>
          <a:xfrm>
            <a:off x="858128" y="2079639"/>
            <a:ext cx="10592973" cy="2246769"/>
          </a:xfrm>
          <a:prstGeom prst="rect">
            <a:avLst/>
          </a:prstGeom>
        </p:spPr>
        <p:txBody>
          <a:bodyPr wrap="square">
            <a:spAutoFit/>
          </a:bodyPr>
          <a:lstStyle/>
          <a:p>
            <a:pPr algn="ctr"/>
            <a:br>
              <a:rPr lang="en-GB" sz="2800" dirty="0">
                <a:latin typeface="Calibri" panose="020F0502020204030204" pitchFamily="34" charset="0"/>
              </a:rPr>
            </a:br>
            <a:r>
              <a:rPr lang="en-GB" sz="2800" dirty="0">
                <a:latin typeface="Calibri" panose="020F0502020204030204" pitchFamily="34" charset="0"/>
              </a:rPr>
              <a:t>“</a:t>
            </a:r>
            <a:r>
              <a:rPr lang="en-GB" sz="2800" i="1" dirty="0">
                <a:latin typeface="Calibri" panose="020F0502020204030204" pitchFamily="34" charset="0"/>
              </a:rPr>
              <a:t>Advancing medium and long-term adaptation planning in the Republic of Serbia – NAP GCF”</a:t>
            </a:r>
            <a:endParaRPr lang="sr-Cyrl-RS" sz="2800" i="1" dirty="0">
              <a:latin typeface="Calibri" panose="020F0502020204030204" pitchFamily="34" charset="0"/>
            </a:endParaRPr>
          </a:p>
          <a:p>
            <a:pPr algn="ctr"/>
            <a:r>
              <a:rPr lang="sr-Cyrl-RS" sz="2800" i="1" dirty="0">
                <a:latin typeface="Calibri" panose="020F0502020204030204" pitchFamily="34" charset="0"/>
              </a:rPr>
              <a:t>Унапређење средњерочног и дугорочног планирања мера прилагођавања на измењене климатске услове у Републици Србији</a:t>
            </a:r>
            <a:endParaRPr lang="en-US" sz="2800" i="1" dirty="0">
              <a:latin typeface="Calibri" panose="020F050202020403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613CA586-08B3-48A2-9BB6-66B0EA49E6C7}"/>
              </a:ext>
            </a:extLst>
          </p:cNvPr>
          <p:cNvPicPr>
            <a:picLocks noChangeAspect="1"/>
          </p:cNvPicPr>
          <p:nvPr/>
        </p:nvPicPr>
        <p:blipFill>
          <a:blip r:embed="rId3"/>
          <a:stretch>
            <a:fillRect/>
          </a:stretch>
        </p:blipFill>
        <p:spPr>
          <a:xfrm>
            <a:off x="735780" y="510126"/>
            <a:ext cx="1698378" cy="1698378"/>
          </a:xfrm>
          <a:prstGeom prst="rect">
            <a:avLst/>
          </a:prstGeom>
        </p:spPr>
      </p:pic>
      <p:pic>
        <p:nvPicPr>
          <p:cNvPr id="16" name="Picture 15" descr="Logo, company name&#10;&#10;Description automatically generated">
            <a:extLst>
              <a:ext uri="{FF2B5EF4-FFF2-40B4-BE49-F238E27FC236}">
                <a16:creationId xmlns:a16="http://schemas.microsoft.com/office/drawing/2014/main" id="{BCD7E3AE-7A93-4479-AEF9-3318E53B1E07}"/>
              </a:ext>
            </a:extLst>
          </p:cNvPr>
          <p:cNvPicPr>
            <a:picLocks noChangeAspect="1"/>
          </p:cNvPicPr>
          <p:nvPr/>
        </p:nvPicPr>
        <p:blipFill>
          <a:blip r:embed="rId4"/>
          <a:stretch>
            <a:fillRect/>
          </a:stretch>
        </p:blipFill>
        <p:spPr>
          <a:xfrm>
            <a:off x="5355190" y="249346"/>
            <a:ext cx="1481620" cy="1635155"/>
          </a:xfrm>
          <a:prstGeom prst="rect">
            <a:avLst/>
          </a:prstGeom>
        </p:spPr>
      </p:pic>
    </p:spTree>
    <p:extLst>
      <p:ext uri="{BB962C8B-B14F-4D97-AF65-F5344CB8AC3E}">
        <p14:creationId xmlns:p14="http://schemas.microsoft.com/office/powerpoint/2010/main" val="23059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graphicFrame>
        <p:nvGraphicFramePr>
          <p:cNvPr id="5" name="Table 4"/>
          <p:cNvGraphicFramePr>
            <a:graphicFrameLocks noGrp="1"/>
          </p:cNvGraphicFramePr>
          <p:nvPr/>
        </p:nvGraphicFramePr>
        <p:xfrm>
          <a:off x="2429841" y="1991763"/>
          <a:ext cx="7181992" cy="4521100"/>
        </p:xfrm>
        <a:graphic>
          <a:graphicData uri="http://schemas.openxmlformats.org/drawingml/2006/table">
            <a:tbl>
              <a:tblPr>
                <a:tableStyleId>{775DCB02-9BB8-47FD-8907-85C794F793BA}</a:tableStyleId>
              </a:tblPr>
              <a:tblGrid>
                <a:gridCol w="3904957">
                  <a:extLst>
                    <a:ext uri="{9D8B030D-6E8A-4147-A177-3AD203B41FA5}">
                      <a16:colId xmlns:a16="http://schemas.microsoft.com/office/drawing/2014/main" val="20000"/>
                    </a:ext>
                  </a:extLst>
                </a:gridCol>
                <a:gridCol w="1039006">
                  <a:extLst>
                    <a:ext uri="{9D8B030D-6E8A-4147-A177-3AD203B41FA5}">
                      <a16:colId xmlns:a16="http://schemas.microsoft.com/office/drawing/2014/main" val="20001"/>
                    </a:ext>
                  </a:extLst>
                </a:gridCol>
                <a:gridCol w="1132243">
                  <a:extLst>
                    <a:ext uri="{9D8B030D-6E8A-4147-A177-3AD203B41FA5}">
                      <a16:colId xmlns:a16="http://schemas.microsoft.com/office/drawing/2014/main" val="20002"/>
                    </a:ext>
                  </a:extLst>
                </a:gridCol>
                <a:gridCol w="1105786">
                  <a:extLst>
                    <a:ext uri="{9D8B030D-6E8A-4147-A177-3AD203B41FA5}">
                      <a16:colId xmlns:a16="http://schemas.microsoft.com/office/drawing/2014/main" val="20003"/>
                    </a:ext>
                  </a:extLst>
                </a:gridCol>
              </a:tblGrid>
              <a:tr h="254969">
                <a:tc>
                  <a:txBody>
                    <a:bodyPr/>
                    <a:lstStyle/>
                    <a:p>
                      <a:pPr algn="ctr" fontAlgn="ctr"/>
                      <a:r>
                        <a:rPr lang="en-US" sz="1600" u="none" strike="noStrike" dirty="0" err="1">
                          <a:solidFill>
                            <a:srgbClr val="7030A0"/>
                          </a:solidFill>
                          <a:latin typeface="Calibri" pitchFamily="34" charset="0"/>
                          <a:cs typeface="Calibri" pitchFamily="34" charset="0"/>
                        </a:rPr>
                        <a:t>Управни</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округ</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ctr"/>
                      <a:r>
                        <a:rPr lang="sr-Cyrl-RS" sz="1600" b="1" i="0" u="none" strike="noStrike" dirty="0">
                          <a:solidFill>
                            <a:srgbClr val="7030A0"/>
                          </a:solidFill>
                          <a:latin typeface="Calibri" pitchFamily="34" charset="0"/>
                          <a:cs typeface="Calibri" pitchFamily="34" charset="0"/>
                        </a:rPr>
                        <a:t>Београдски</a:t>
                      </a:r>
                      <a:endParaRPr lang="en-US" sz="16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600" b="1" i="0" u="none" strike="noStrike" dirty="0">
                          <a:solidFill>
                            <a:srgbClr val="7030A0"/>
                          </a:solidFill>
                          <a:latin typeface="Calibri" pitchFamily="34" charset="0"/>
                          <a:cs typeface="Calibri" pitchFamily="34" charset="0"/>
                        </a:rPr>
                        <a:t>Подунавски</a:t>
                      </a:r>
                      <a:endParaRPr lang="en-US" sz="16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600" b="1" i="0" u="none" strike="noStrike" dirty="0">
                          <a:solidFill>
                            <a:srgbClr val="7030A0"/>
                          </a:solidFill>
                          <a:latin typeface="Calibri" pitchFamily="34" charset="0"/>
                          <a:cs typeface="Calibri" pitchFamily="34" charset="0"/>
                        </a:rPr>
                        <a:t>Мачвански</a:t>
                      </a:r>
                      <a:endParaRPr lang="en-US" sz="16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0"/>
                  </a:ext>
                </a:extLst>
              </a:tr>
              <a:tr h="164285">
                <a:tc>
                  <a:txBody>
                    <a:bodyPr/>
                    <a:lstStyle/>
                    <a:p>
                      <a:pPr algn="ctr" fontAlgn="ctr"/>
                      <a:r>
                        <a:rPr lang="en-US" sz="1600" u="none" strike="noStrike" dirty="0" err="1">
                          <a:solidFill>
                            <a:srgbClr val="7030A0"/>
                          </a:solidFill>
                          <a:latin typeface="Calibri" pitchFamily="34" charset="0"/>
                          <a:cs typeface="Calibri" pitchFamily="34" charset="0"/>
                        </a:rPr>
                        <a:t>Период</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gridSpan="3">
                  <a:txBody>
                    <a:bodyPr/>
                    <a:lstStyle/>
                    <a:p>
                      <a:pPr algn="ctr" fontAlgn="ctr"/>
                      <a:r>
                        <a:rPr lang="en-US" sz="1600" u="none" strike="noStrike" dirty="0">
                          <a:solidFill>
                            <a:srgbClr val="7030A0"/>
                          </a:solidFill>
                          <a:latin typeface="Calibri" pitchFamily="34" charset="0"/>
                          <a:cs typeface="Calibri" pitchFamily="34" charset="0"/>
                        </a:rPr>
                        <a:t>2000-2019</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hMerge="1">
                  <a:txBody>
                    <a:bodyPr/>
                    <a:lstStyle/>
                    <a:p>
                      <a:pPr algn="ctr" fontAlgn="ct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hMerge="1">
                  <a:txBody>
                    <a:bodyPr/>
                    <a:lstStyle/>
                    <a:p>
                      <a:pPr algn="ctr" fontAlgn="ct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extLst>
                  <a:ext uri="{0D108BD9-81ED-4DB2-BD59-A6C34878D82A}">
                    <a16:rowId xmlns:a16="http://schemas.microsoft.com/office/drawing/2014/main" val="10001"/>
                  </a:ext>
                </a:extLst>
              </a:tr>
              <a:tr h="258749">
                <a:tc>
                  <a:txBody>
                    <a:bodyPr/>
                    <a:lstStyle/>
                    <a:p>
                      <a:pPr algn="ctr" fontAlgn="ctr"/>
                      <a:r>
                        <a:rPr lang="en-US" sz="1600" b="1" u="none" strike="noStrike" dirty="0" err="1">
                          <a:solidFill>
                            <a:srgbClr val="0000FF"/>
                          </a:solidFill>
                          <a:latin typeface="Calibri" pitchFamily="34" charset="0"/>
                          <a:cs typeface="Calibri" pitchFamily="34" charset="0"/>
                        </a:rPr>
                        <a:t>Нето</a:t>
                      </a:r>
                      <a:r>
                        <a:rPr lang="en-US" sz="1600" b="1" u="none" strike="noStrike" dirty="0">
                          <a:solidFill>
                            <a:srgbClr val="0000FF"/>
                          </a:solidFill>
                          <a:latin typeface="Calibri" pitchFamily="34" charset="0"/>
                          <a:cs typeface="Calibri" pitchFamily="34" charset="0"/>
                        </a:rPr>
                        <a:t> </a:t>
                      </a:r>
                      <a:r>
                        <a:rPr lang="en-US" sz="1600" b="1" u="none" strike="noStrike" dirty="0" err="1">
                          <a:solidFill>
                            <a:srgbClr val="0000FF"/>
                          </a:solidFill>
                          <a:latin typeface="Calibri" pitchFamily="34" charset="0"/>
                          <a:cs typeface="Calibri" pitchFamily="34" charset="0"/>
                        </a:rPr>
                        <a:t>норма</a:t>
                      </a:r>
                      <a:r>
                        <a:rPr lang="en-US" sz="1600" b="1" u="none" strike="noStrike" dirty="0">
                          <a:solidFill>
                            <a:srgbClr val="0000FF"/>
                          </a:solidFill>
                          <a:latin typeface="Calibri" pitchFamily="34" charset="0"/>
                          <a:cs typeface="Calibri" pitchFamily="34" charset="0"/>
                        </a:rPr>
                        <a:t> </a:t>
                      </a:r>
                      <a:r>
                        <a:rPr lang="en-US" sz="1600" b="1" u="none" strike="noStrike" dirty="0" err="1">
                          <a:solidFill>
                            <a:srgbClr val="0000FF"/>
                          </a:solidFill>
                          <a:latin typeface="Calibri" pitchFamily="34" charset="0"/>
                          <a:cs typeface="Calibri" pitchFamily="34" charset="0"/>
                        </a:rPr>
                        <a:t>наводњавања</a:t>
                      </a:r>
                      <a:r>
                        <a:rPr lang="en-US" sz="1600" b="1" u="none" strike="noStrike" dirty="0">
                          <a:solidFill>
                            <a:srgbClr val="0000FF"/>
                          </a:solidFill>
                          <a:latin typeface="Calibri" pitchFamily="34" charset="0"/>
                          <a:cs typeface="Calibri" pitchFamily="34" charset="0"/>
                        </a:rPr>
                        <a:t> (</a:t>
                      </a:r>
                      <a:r>
                        <a:rPr lang="en-US" sz="1600" b="1" u="none" strike="noStrike" dirty="0" err="1">
                          <a:solidFill>
                            <a:srgbClr val="0000FF"/>
                          </a:solidFill>
                          <a:latin typeface="Calibri" pitchFamily="34" charset="0"/>
                          <a:cs typeface="Calibri" pitchFamily="34" charset="0"/>
                        </a:rPr>
                        <a:t>ΣIn</a:t>
                      </a:r>
                      <a:r>
                        <a:rPr lang="en-US" sz="1600" b="1" u="none" strike="noStrike" dirty="0">
                          <a:solidFill>
                            <a:srgbClr val="0000FF"/>
                          </a:solidFill>
                          <a:latin typeface="Calibri" pitchFamily="34" charset="0"/>
                          <a:cs typeface="Calibri" pitchFamily="34" charset="0"/>
                        </a:rPr>
                        <a:t> mm·m</a:t>
                      </a:r>
                      <a:r>
                        <a:rPr lang="en-US" sz="1600" b="1" u="none" strike="noStrike" baseline="30000" dirty="0">
                          <a:solidFill>
                            <a:srgbClr val="0000FF"/>
                          </a:solidFill>
                          <a:latin typeface="Calibri" pitchFamily="34" charset="0"/>
                          <a:cs typeface="Calibri" pitchFamily="34" charset="0"/>
                        </a:rPr>
                        <a:t>-2</a:t>
                      </a:r>
                      <a:r>
                        <a:rPr lang="en-US" sz="1600" b="1" u="none" strike="noStrike" dirty="0">
                          <a:solidFill>
                            <a:srgbClr val="0000FF"/>
                          </a:solidFill>
                          <a:latin typeface="Calibri" pitchFamily="34" charset="0"/>
                          <a:cs typeface="Calibri" pitchFamily="34" charset="0"/>
                        </a:rPr>
                        <a:t>)</a:t>
                      </a:r>
                      <a:endParaRPr lang="en-US" sz="1600" b="1" i="0" u="none" strike="noStrike" dirty="0">
                        <a:solidFill>
                          <a:srgbClr val="0000FF"/>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1" i="0" u="none" strike="noStrike" dirty="0">
                          <a:solidFill>
                            <a:srgbClr val="0000FF"/>
                          </a:solidFill>
                          <a:latin typeface="Calibri"/>
                        </a:rPr>
                        <a:t>235</a:t>
                      </a:r>
                    </a:p>
                  </a:txBody>
                  <a:tcPr marL="6350" marR="6350" marT="6350" marB="0" anchor="ctr">
                    <a:solidFill>
                      <a:schemeClr val="accent1">
                        <a:lumMod val="20000"/>
                        <a:lumOff val="80000"/>
                      </a:schemeClr>
                    </a:solidFill>
                  </a:tcPr>
                </a:tc>
                <a:tc>
                  <a:txBody>
                    <a:bodyPr/>
                    <a:lstStyle/>
                    <a:p>
                      <a:pPr algn="ctr" fontAlgn="b"/>
                      <a:r>
                        <a:rPr lang="en-US" sz="1600" b="1" i="0" u="none" strike="noStrike" dirty="0">
                          <a:solidFill>
                            <a:srgbClr val="0000FF"/>
                          </a:solidFill>
                          <a:latin typeface="Calibri"/>
                        </a:rPr>
                        <a:t>220</a:t>
                      </a:r>
                    </a:p>
                  </a:txBody>
                  <a:tcPr marL="6350" marR="6350" marT="6350" marB="0" anchor="ctr">
                    <a:solidFill>
                      <a:schemeClr val="accent1">
                        <a:lumMod val="20000"/>
                        <a:lumOff val="80000"/>
                      </a:schemeClr>
                    </a:solidFill>
                  </a:tcPr>
                </a:tc>
                <a:tc>
                  <a:txBody>
                    <a:bodyPr/>
                    <a:lstStyle/>
                    <a:p>
                      <a:pPr algn="ctr" fontAlgn="b"/>
                      <a:r>
                        <a:rPr lang="en-US" sz="1600" b="1" i="0" u="none" strike="noStrike" dirty="0">
                          <a:solidFill>
                            <a:srgbClr val="0000FF"/>
                          </a:solidFill>
                          <a:latin typeface="Calibri"/>
                        </a:rPr>
                        <a:t>218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333350">
                <a:tc>
                  <a:txBody>
                    <a:bodyPr/>
                    <a:lstStyle/>
                    <a:p>
                      <a:pPr algn="ctr" fontAlgn="ctr"/>
                      <a:r>
                        <a:rPr lang="en-US" sz="1600" u="none" strike="noStrike" dirty="0" err="1">
                          <a:solidFill>
                            <a:srgbClr val="7030A0"/>
                          </a:solidFill>
                          <a:latin typeface="Calibri" pitchFamily="34" charset="0"/>
                          <a:cs typeface="Calibri" pitchFamily="34" charset="0"/>
                        </a:rPr>
                        <a:t>Нето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наводњавања</a:t>
                      </a:r>
                      <a:r>
                        <a:rPr lang="sr-Cyrl-RS" sz="1600" u="none" strike="noStrike" baseline="0" dirty="0">
                          <a:solidFill>
                            <a:srgbClr val="7030A0"/>
                          </a:solidFill>
                          <a:latin typeface="Calibri" pitchFamily="34" charset="0"/>
                          <a:cs typeface="Calibri" pitchFamily="34" charset="0"/>
                        </a:rPr>
                        <a:t> </a:t>
                      </a:r>
                      <a:r>
                        <a:rPr lang="en-US" sz="1600" u="none" strike="noStrike" dirty="0">
                          <a:solidFill>
                            <a:srgbClr val="7030A0"/>
                          </a:solidFill>
                          <a:latin typeface="Calibri" pitchFamily="34" charset="0"/>
                          <a:cs typeface="Calibri" pitchFamily="34" charset="0"/>
                        </a:rPr>
                        <a:t>(</a:t>
                      </a:r>
                      <a:r>
                        <a:rPr lang="en-US" sz="1600" u="none" strike="noStrike" dirty="0" err="1">
                          <a:solidFill>
                            <a:srgbClr val="7030A0"/>
                          </a:solidFill>
                          <a:latin typeface="Calibri" pitchFamily="34" charset="0"/>
                          <a:cs typeface="Calibri" pitchFamily="34" charset="0"/>
                        </a:rPr>
                        <a:t>ΣIn</a:t>
                      </a:r>
                      <a:r>
                        <a:rPr lang="en-US" sz="1600" u="none" strike="noStrike" dirty="0">
                          <a:solidFill>
                            <a:srgbClr val="7030A0"/>
                          </a:solidFill>
                          <a:latin typeface="Calibri" pitchFamily="34" charset="0"/>
                          <a:cs typeface="Calibri" pitchFamily="34" charset="0"/>
                        </a:rPr>
                        <a:t> m</a:t>
                      </a:r>
                      <a:r>
                        <a:rPr lang="en-US" sz="1600" u="none" strike="noStrike" baseline="30000" dirty="0">
                          <a:solidFill>
                            <a:srgbClr val="7030A0"/>
                          </a:solidFill>
                          <a:latin typeface="Calibri" pitchFamily="34" charset="0"/>
                          <a:cs typeface="Calibri" pitchFamily="34" charset="0"/>
                        </a:rPr>
                        <a:t>3</a:t>
                      </a:r>
                      <a:r>
                        <a:rPr lang="en-US" sz="1600" u="none" strike="noStrike" dirty="0">
                          <a:solidFill>
                            <a:srgbClr val="7030A0"/>
                          </a:solidFill>
                          <a:latin typeface="Calibri" pitchFamily="34" charset="0"/>
                          <a:cs typeface="Calibri" pitchFamily="34" charset="0"/>
                        </a:rPr>
                        <a:t>·ha</a:t>
                      </a:r>
                      <a:r>
                        <a:rPr lang="en-US" sz="1600" u="none" strike="noStrike" baseline="30000" dirty="0">
                          <a:solidFill>
                            <a:srgbClr val="7030A0"/>
                          </a:solidFill>
                          <a:latin typeface="Calibri" pitchFamily="34" charset="0"/>
                          <a:cs typeface="Calibri" pitchFamily="34" charset="0"/>
                        </a:rPr>
                        <a:t>-1</a:t>
                      </a:r>
                      <a:r>
                        <a:rPr lang="en-US" sz="1600" u="none" strike="noStrike" dirty="0">
                          <a:solidFill>
                            <a:srgbClr val="7030A0"/>
                          </a:solidFill>
                          <a:latin typeface="Calibri" pitchFamily="34" charset="0"/>
                          <a:cs typeface="Calibri" pitchFamily="34" charset="0"/>
                        </a:rPr>
                        <a:t>)</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2352</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2195</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2177</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389420">
                <a:tc>
                  <a:txBody>
                    <a:bodyPr/>
                    <a:lstStyle/>
                    <a:p>
                      <a:pPr algn="ctr" fontAlgn="ctr"/>
                      <a:r>
                        <a:rPr lang="en-US" sz="1600" u="none" strike="noStrike" dirty="0" err="1">
                          <a:solidFill>
                            <a:srgbClr val="7030A0"/>
                          </a:solidFill>
                          <a:latin typeface="Calibri" pitchFamily="34" charset="0"/>
                          <a:cs typeface="Calibri" pitchFamily="34" charset="0"/>
                        </a:rPr>
                        <a:t>Бруто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наводњавања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ΣIb</a:t>
                      </a:r>
                      <a:r>
                        <a:rPr lang="en-US" sz="1600" u="none" strike="noStrike" dirty="0">
                          <a:solidFill>
                            <a:srgbClr val="7030A0"/>
                          </a:solidFill>
                          <a:latin typeface="Calibri" pitchFamily="34" charset="0"/>
                          <a:cs typeface="Calibri" pitchFamily="34" charset="0"/>
                        </a:rPr>
                        <a:t> mm·m</a:t>
                      </a:r>
                      <a:r>
                        <a:rPr lang="en-US" sz="1600" u="none" strike="noStrike" baseline="30000" dirty="0">
                          <a:solidFill>
                            <a:srgbClr val="7030A0"/>
                          </a:solidFill>
                          <a:latin typeface="Calibri" pitchFamily="34" charset="0"/>
                          <a:cs typeface="Calibri" pitchFamily="34" charset="0"/>
                        </a:rPr>
                        <a:t>-2</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гравитација</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470</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439</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435</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404038">
                <a:tc>
                  <a:txBody>
                    <a:bodyPr/>
                    <a:lstStyle/>
                    <a:p>
                      <a:pPr algn="ctr" fontAlgn="ctr"/>
                      <a:r>
                        <a:rPr lang="en-US" sz="1600" u="none" strike="noStrike" dirty="0" err="1">
                          <a:solidFill>
                            <a:srgbClr val="7030A0"/>
                          </a:solidFill>
                          <a:latin typeface="Calibri" pitchFamily="34" charset="0"/>
                          <a:cs typeface="Calibri" pitchFamily="34" charset="0"/>
                        </a:rPr>
                        <a:t>Бруто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наводњавања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ΣIb</a:t>
                      </a:r>
                      <a:r>
                        <a:rPr lang="en-US" sz="1600" u="none" strike="noStrike" dirty="0">
                          <a:solidFill>
                            <a:srgbClr val="7030A0"/>
                          </a:solidFill>
                          <a:latin typeface="Calibri" pitchFamily="34" charset="0"/>
                          <a:cs typeface="Calibri" pitchFamily="34" charset="0"/>
                        </a:rPr>
                        <a:t> m</a:t>
                      </a:r>
                      <a:r>
                        <a:rPr lang="en-US" sz="1600" u="none" strike="noStrike" baseline="30000" dirty="0">
                          <a:solidFill>
                            <a:srgbClr val="7030A0"/>
                          </a:solidFill>
                          <a:latin typeface="Calibri" pitchFamily="34" charset="0"/>
                          <a:cs typeface="Calibri" pitchFamily="34" charset="0"/>
                        </a:rPr>
                        <a:t>3</a:t>
                      </a:r>
                      <a:r>
                        <a:rPr lang="en-US" sz="1600" u="none" strike="noStrike" dirty="0">
                          <a:solidFill>
                            <a:srgbClr val="7030A0"/>
                          </a:solidFill>
                          <a:latin typeface="Calibri" pitchFamily="34" charset="0"/>
                          <a:cs typeface="Calibri" pitchFamily="34" charset="0"/>
                        </a:rPr>
                        <a:t>·ha</a:t>
                      </a:r>
                      <a:r>
                        <a:rPr lang="en-US" sz="1600" u="none" strike="noStrike" baseline="30000" dirty="0">
                          <a:solidFill>
                            <a:srgbClr val="7030A0"/>
                          </a:solidFill>
                          <a:latin typeface="Calibri" pitchFamily="34" charset="0"/>
                          <a:cs typeface="Calibri" pitchFamily="34" charset="0"/>
                        </a:rPr>
                        <a:t>-1</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гравитација</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4703</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4389</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4354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r h="372139">
                <a:tc>
                  <a:txBody>
                    <a:bodyPr/>
                    <a:lstStyle/>
                    <a:p>
                      <a:pPr algn="ctr" fontAlgn="ctr"/>
                      <a:r>
                        <a:rPr lang="en-US" sz="1600" u="none" strike="noStrike" dirty="0" err="1">
                          <a:solidFill>
                            <a:srgbClr val="7030A0"/>
                          </a:solidFill>
                          <a:latin typeface="Calibri" pitchFamily="34" charset="0"/>
                          <a:cs typeface="Calibri" pitchFamily="34" charset="0"/>
                        </a:rPr>
                        <a:t>Бруто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наводњавања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ΣIb</a:t>
                      </a:r>
                      <a:r>
                        <a:rPr lang="en-US" sz="1600" u="none" strike="noStrike" dirty="0">
                          <a:solidFill>
                            <a:srgbClr val="7030A0"/>
                          </a:solidFill>
                          <a:latin typeface="Calibri" pitchFamily="34" charset="0"/>
                          <a:cs typeface="Calibri" pitchFamily="34" charset="0"/>
                        </a:rPr>
                        <a:t> mm·m</a:t>
                      </a:r>
                      <a:r>
                        <a:rPr lang="en-US" sz="1600" u="none" strike="noStrike" baseline="30000" dirty="0">
                          <a:solidFill>
                            <a:srgbClr val="7030A0"/>
                          </a:solidFill>
                          <a:latin typeface="Calibri" pitchFamily="34" charset="0"/>
                          <a:cs typeface="Calibri" pitchFamily="34" charset="0"/>
                        </a:rPr>
                        <a:t>-2</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орошавање</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336</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314</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311</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6"/>
                  </a:ext>
                </a:extLst>
              </a:tr>
              <a:tr h="410712">
                <a:tc>
                  <a:txBody>
                    <a:bodyPr/>
                    <a:lstStyle/>
                    <a:p>
                      <a:pPr algn="ctr" fontAlgn="ctr"/>
                      <a:r>
                        <a:rPr lang="en-US" sz="1600" u="none" strike="noStrike" dirty="0" err="1">
                          <a:solidFill>
                            <a:srgbClr val="7030A0"/>
                          </a:solidFill>
                          <a:latin typeface="Calibri" pitchFamily="34" charset="0"/>
                          <a:cs typeface="Calibri" pitchFamily="34" charset="0"/>
                        </a:rPr>
                        <a:t>Бруто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sr-Cyrl-RS" sz="1600" u="none" strike="noStrike" dirty="0">
                          <a:solidFill>
                            <a:srgbClr val="7030A0"/>
                          </a:solidFill>
                          <a:latin typeface="Calibri" pitchFamily="34" charset="0"/>
                          <a:cs typeface="Calibri" pitchFamily="34" charset="0"/>
                        </a:rPr>
                        <a:t> наводњавања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ΣIb</a:t>
                      </a:r>
                      <a:r>
                        <a:rPr lang="en-US" sz="1600" u="none" strike="noStrike" dirty="0">
                          <a:solidFill>
                            <a:srgbClr val="7030A0"/>
                          </a:solidFill>
                          <a:latin typeface="Calibri" pitchFamily="34" charset="0"/>
                          <a:cs typeface="Calibri" pitchFamily="34" charset="0"/>
                        </a:rPr>
                        <a:t> m</a:t>
                      </a:r>
                      <a:r>
                        <a:rPr lang="en-US" sz="1600" u="none" strike="noStrike" baseline="30000" dirty="0">
                          <a:solidFill>
                            <a:srgbClr val="7030A0"/>
                          </a:solidFill>
                          <a:latin typeface="Calibri" pitchFamily="34" charset="0"/>
                          <a:cs typeface="Calibri" pitchFamily="34" charset="0"/>
                        </a:rPr>
                        <a:t>3</a:t>
                      </a:r>
                      <a:r>
                        <a:rPr lang="en-US" sz="1600" u="none" strike="noStrike" dirty="0">
                          <a:solidFill>
                            <a:srgbClr val="7030A0"/>
                          </a:solidFill>
                          <a:latin typeface="Calibri" pitchFamily="34" charset="0"/>
                          <a:cs typeface="Calibri" pitchFamily="34" charset="0"/>
                        </a:rPr>
                        <a:t>·ha</a:t>
                      </a:r>
                      <a:r>
                        <a:rPr lang="en-US" sz="1600" u="none" strike="noStrike" baseline="30000" dirty="0">
                          <a:solidFill>
                            <a:srgbClr val="7030A0"/>
                          </a:solidFill>
                          <a:latin typeface="Calibri" pitchFamily="34" charset="0"/>
                          <a:cs typeface="Calibri" pitchFamily="34" charset="0"/>
                        </a:rPr>
                        <a:t>-1</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орошавање</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3360</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3135</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3110</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7"/>
                  </a:ext>
                </a:extLst>
              </a:tr>
              <a:tr h="340891">
                <a:tc>
                  <a:txBody>
                    <a:bodyPr/>
                    <a:lstStyle/>
                    <a:p>
                      <a:pPr algn="ctr" fontAlgn="ctr"/>
                      <a:r>
                        <a:rPr lang="en-US" sz="1600" u="none" strike="noStrike" dirty="0" err="1">
                          <a:solidFill>
                            <a:srgbClr val="7030A0"/>
                          </a:solidFill>
                          <a:latin typeface="Calibri" pitchFamily="34" charset="0"/>
                          <a:cs typeface="Calibri" pitchFamily="34" charset="0"/>
                        </a:rPr>
                        <a:t>Бруто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наводњавања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ΣIb</a:t>
                      </a:r>
                      <a:r>
                        <a:rPr lang="en-US" sz="1600" u="none" strike="noStrike" dirty="0">
                          <a:solidFill>
                            <a:srgbClr val="7030A0"/>
                          </a:solidFill>
                          <a:latin typeface="Calibri" pitchFamily="34" charset="0"/>
                          <a:cs typeface="Calibri" pitchFamily="34" charset="0"/>
                        </a:rPr>
                        <a:t> mm·m</a:t>
                      </a:r>
                      <a:r>
                        <a:rPr lang="en-US" sz="1600" u="none" strike="noStrike" baseline="30000" dirty="0">
                          <a:solidFill>
                            <a:srgbClr val="7030A0"/>
                          </a:solidFill>
                          <a:latin typeface="Calibri" pitchFamily="34" charset="0"/>
                          <a:cs typeface="Calibri" pitchFamily="34" charset="0"/>
                        </a:rPr>
                        <a:t>-2</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капање</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294</a:t>
                      </a:r>
                    </a:p>
                  </a:txBody>
                  <a:tcPr marL="6350" marR="6350" marT="6350" marB="0" anchor="ctr">
                    <a:solidFill>
                      <a:schemeClr val="accent1">
                        <a:lumMod val="20000"/>
                        <a:lumOff val="80000"/>
                      </a:schemeClr>
                    </a:solidFill>
                  </a:tcPr>
                </a:tc>
                <a:tc>
                  <a:txBody>
                    <a:bodyPr/>
                    <a:lstStyle/>
                    <a:p>
                      <a:pPr algn="ctr" fontAlgn="b"/>
                      <a:r>
                        <a:rPr lang="en-US" sz="1600" b="0" i="0" u="none" strike="noStrike">
                          <a:solidFill>
                            <a:srgbClr val="7030A0"/>
                          </a:solidFill>
                          <a:latin typeface="Calibri"/>
                        </a:rPr>
                        <a:t>274</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272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8"/>
                  </a:ext>
                </a:extLst>
              </a:tr>
              <a:tr h="340891">
                <a:tc>
                  <a:txBody>
                    <a:bodyPr/>
                    <a:lstStyle/>
                    <a:p>
                      <a:pPr algn="ctr" fontAlgn="ctr"/>
                      <a:r>
                        <a:rPr lang="en-US" sz="1600" u="none" strike="noStrike" dirty="0" err="1">
                          <a:solidFill>
                            <a:srgbClr val="7030A0"/>
                          </a:solidFill>
                          <a:latin typeface="Calibri" pitchFamily="34" charset="0"/>
                          <a:cs typeface="Calibri" pitchFamily="34" charset="0"/>
                        </a:rPr>
                        <a:t>Бруто</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норма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наводњавања</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ΣIb</a:t>
                      </a:r>
                      <a:r>
                        <a:rPr lang="en-US" sz="1600" u="none" strike="noStrike" dirty="0">
                          <a:solidFill>
                            <a:srgbClr val="7030A0"/>
                          </a:solidFill>
                          <a:latin typeface="Calibri" pitchFamily="34" charset="0"/>
                          <a:cs typeface="Calibri" pitchFamily="34" charset="0"/>
                        </a:rPr>
                        <a:t> m</a:t>
                      </a:r>
                      <a:r>
                        <a:rPr lang="en-US" sz="1600" u="none" strike="noStrike" baseline="30000" dirty="0">
                          <a:solidFill>
                            <a:srgbClr val="7030A0"/>
                          </a:solidFill>
                          <a:latin typeface="Calibri" pitchFamily="34" charset="0"/>
                          <a:cs typeface="Calibri" pitchFamily="34" charset="0"/>
                        </a:rPr>
                        <a:t>3</a:t>
                      </a:r>
                      <a:r>
                        <a:rPr lang="en-US" sz="1600" u="none" strike="noStrike" dirty="0">
                          <a:solidFill>
                            <a:srgbClr val="7030A0"/>
                          </a:solidFill>
                          <a:latin typeface="Calibri" pitchFamily="34" charset="0"/>
                          <a:cs typeface="Calibri" pitchFamily="34" charset="0"/>
                        </a:rPr>
                        <a:t>·ha</a:t>
                      </a:r>
                      <a:r>
                        <a:rPr lang="en-US" sz="1600" u="none" strike="noStrike" baseline="30000" dirty="0">
                          <a:solidFill>
                            <a:srgbClr val="7030A0"/>
                          </a:solidFill>
                          <a:latin typeface="Calibri" pitchFamily="34" charset="0"/>
                          <a:cs typeface="Calibri" pitchFamily="34" charset="0"/>
                        </a:rPr>
                        <a:t>-1</a:t>
                      </a:r>
                      <a:r>
                        <a:rPr lang="en-US" sz="1600" u="none" strike="noStrike" dirty="0">
                          <a:solidFill>
                            <a:srgbClr val="7030A0"/>
                          </a:solidFill>
                          <a:latin typeface="Calibri" pitchFamily="34" charset="0"/>
                          <a:cs typeface="Calibri" pitchFamily="34" charset="0"/>
                        </a:rPr>
                        <a:t>) </a:t>
                      </a:r>
                      <a:r>
                        <a:rPr lang="en-US" sz="1600" u="none" strike="noStrike" dirty="0" err="1">
                          <a:solidFill>
                            <a:srgbClr val="7030A0"/>
                          </a:solidFill>
                          <a:latin typeface="Calibri" pitchFamily="34" charset="0"/>
                          <a:cs typeface="Calibri" pitchFamily="34" charset="0"/>
                        </a:rPr>
                        <a:t>капање</a:t>
                      </a:r>
                      <a:r>
                        <a:rPr lang="en-US" sz="1600" u="none" strike="noStrike" dirty="0">
                          <a:solidFill>
                            <a:srgbClr val="7030A0"/>
                          </a:solidFill>
                          <a:latin typeface="Calibri" pitchFamily="34" charset="0"/>
                          <a:cs typeface="Calibri" pitchFamily="34" charset="0"/>
                        </a:rPr>
                        <a:t> </a:t>
                      </a:r>
                      <a:endParaRPr lang="en-US" sz="16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2940</a:t>
                      </a:r>
                    </a:p>
                  </a:txBody>
                  <a:tcPr marL="6350" marR="6350" marT="6350" marB="0" anchor="ctr">
                    <a:solidFill>
                      <a:schemeClr val="accent1">
                        <a:lumMod val="20000"/>
                        <a:lumOff val="80000"/>
                      </a:schemeClr>
                    </a:solidFill>
                  </a:tcPr>
                </a:tc>
                <a:tc>
                  <a:txBody>
                    <a:bodyPr/>
                    <a:lstStyle/>
                    <a:p>
                      <a:pPr algn="ctr" fontAlgn="b"/>
                      <a:r>
                        <a:rPr lang="en-US" sz="1600" b="0" i="0" u="none" strike="noStrike">
                          <a:solidFill>
                            <a:srgbClr val="7030A0"/>
                          </a:solidFill>
                          <a:latin typeface="Calibri"/>
                        </a:rPr>
                        <a:t>2743</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2721</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9"/>
                  </a:ext>
                </a:extLst>
              </a:tr>
              <a:tr h="412766">
                <a:tc>
                  <a:txBody>
                    <a:bodyPr/>
                    <a:lstStyle/>
                    <a:p>
                      <a:pPr algn="ctr" fontAlgn="ctr"/>
                      <a:r>
                        <a:rPr lang="en-US" sz="1600" u="none" strike="noStrike">
                          <a:solidFill>
                            <a:srgbClr val="7030A0"/>
                          </a:solidFill>
                          <a:latin typeface="Calibri" pitchFamily="34" charset="0"/>
                          <a:cs typeface="Calibri" pitchFamily="34" charset="0"/>
                        </a:rPr>
                        <a:t>Укупно пољопривредно земљиште обухваћено анализом (ha)</a:t>
                      </a:r>
                      <a:endParaRPr lang="en-US" sz="1600" b="0" i="0" u="none" strike="noStrike">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130980</a:t>
                      </a:r>
                    </a:p>
                  </a:txBody>
                  <a:tcPr marL="6350" marR="6350" marT="6350" marB="0" anchor="ctr">
                    <a:solidFill>
                      <a:schemeClr val="accent1">
                        <a:lumMod val="20000"/>
                        <a:lumOff val="80000"/>
                      </a:schemeClr>
                    </a:solidFill>
                  </a:tcPr>
                </a:tc>
                <a:tc>
                  <a:txBody>
                    <a:bodyPr/>
                    <a:lstStyle/>
                    <a:p>
                      <a:pPr algn="ctr" fontAlgn="b"/>
                      <a:r>
                        <a:rPr lang="en-US" sz="1600" b="0" i="0" u="none" strike="noStrike">
                          <a:solidFill>
                            <a:srgbClr val="7030A0"/>
                          </a:solidFill>
                          <a:latin typeface="Calibri"/>
                        </a:rPr>
                        <a:t>72364</a:t>
                      </a:r>
                    </a:p>
                  </a:txBody>
                  <a:tcPr marL="6350" marR="6350" marT="6350" marB="0" anchor="ctr">
                    <a:solidFill>
                      <a:schemeClr val="accent1">
                        <a:lumMod val="20000"/>
                        <a:lumOff val="80000"/>
                      </a:schemeClr>
                    </a:solidFill>
                  </a:tcPr>
                </a:tc>
                <a:tc>
                  <a:txBody>
                    <a:bodyPr/>
                    <a:lstStyle/>
                    <a:p>
                      <a:pPr algn="ctr" fontAlgn="b"/>
                      <a:r>
                        <a:rPr lang="en-US" sz="1600" b="0" i="0" u="none" strike="noStrike" dirty="0">
                          <a:solidFill>
                            <a:srgbClr val="7030A0"/>
                          </a:solidFill>
                          <a:latin typeface="Calibri"/>
                        </a:rPr>
                        <a:t>106079</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193636" y="1265596"/>
            <a:ext cx="11714345" cy="461665"/>
          </a:xfrm>
          <a:prstGeom prst="rect">
            <a:avLst/>
          </a:prstGeom>
        </p:spPr>
        <p:txBody>
          <a:bodyPr wrap="square">
            <a:spAutoFit/>
          </a:bodyPr>
          <a:lstStyle/>
          <a:p>
            <a:pPr algn="ctr"/>
            <a:r>
              <a:rPr lang="sr-Cyrl-RS" sz="2400" b="1" dirty="0">
                <a:solidFill>
                  <a:srgbClr val="0468B1"/>
                </a:solidFill>
                <a:latin typeface="Calibri" pitchFamily="34" charset="0"/>
                <a:cs typeface="Calibri" pitchFamily="34" charset="0"/>
              </a:rPr>
              <a:t>Сезонска </a:t>
            </a:r>
            <a:r>
              <a:rPr lang="en-US" sz="2400" b="1" dirty="0" err="1">
                <a:solidFill>
                  <a:srgbClr val="0468B1"/>
                </a:solidFill>
                <a:latin typeface="Calibri" pitchFamily="34" charset="0"/>
                <a:cs typeface="Calibri" pitchFamily="34" charset="0"/>
              </a:rPr>
              <a:t>нето</a:t>
            </a:r>
            <a:r>
              <a:rPr lang="en-US" sz="2400" b="1" dirty="0">
                <a:solidFill>
                  <a:srgbClr val="0468B1"/>
                </a:solidFill>
                <a:latin typeface="Calibri" pitchFamily="34" charset="0"/>
                <a:cs typeface="Calibri" pitchFamily="34" charset="0"/>
              </a:rPr>
              <a:t> и </a:t>
            </a:r>
            <a:r>
              <a:rPr lang="en-US" sz="2400" b="1" dirty="0" err="1">
                <a:solidFill>
                  <a:srgbClr val="0468B1"/>
                </a:solidFill>
                <a:latin typeface="Calibri" pitchFamily="34" charset="0"/>
                <a:cs typeface="Calibri" pitchFamily="34" charset="0"/>
              </a:rPr>
              <a:t>бруто</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норма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наводњавања</a:t>
            </a:r>
            <a:r>
              <a:rPr lang="en-US" sz="2400" b="1" dirty="0">
                <a:solidFill>
                  <a:srgbClr val="0468B1"/>
                </a:solidFill>
                <a:latin typeface="Calibri" pitchFamily="34" charset="0"/>
                <a:cs typeface="Calibri" pitchFamily="34" charset="0"/>
              </a:rPr>
              <a:t> у mm∙m</a:t>
            </a:r>
            <a:r>
              <a:rPr lang="en-US" sz="2400" b="1" baseline="30000" dirty="0">
                <a:solidFill>
                  <a:srgbClr val="0468B1"/>
                </a:solidFill>
                <a:latin typeface="Calibri" pitchFamily="34" charset="0"/>
                <a:cs typeface="Calibri" pitchFamily="34" charset="0"/>
              </a:rPr>
              <a:t>-2</a:t>
            </a:r>
            <a:r>
              <a:rPr lang="en-US" sz="2400" b="1" dirty="0">
                <a:solidFill>
                  <a:srgbClr val="0468B1"/>
                </a:solidFill>
                <a:latin typeface="Calibri" pitchFamily="34" charset="0"/>
                <a:cs typeface="Calibri" pitchFamily="34" charset="0"/>
              </a:rPr>
              <a:t> и m</a:t>
            </a:r>
            <a:r>
              <a:rPr lang="en-US" sz="2400" b="1" baseline="30000" dirty="0">
                <a:solidFill>
                  <a:srgbClr val="0468B1"/>
                </a:solidFill>
                <a:latin typeface="Calibri" pitchFamily="34" charset="0"/>
                <a:cs typeface="Calibri" pitchFamily="34" charset="0"/>
              </a:rPr>
              <a:t>3</a:t>
            </a:r>
            <a:r>
              <a:rPr lang="en-US" sz="2400" b="1" dirty="0">
                <a:solidFill>
                  <a:srgbClr val="0468B1"/>
                </a:solidFill>
                <a:latin typeface="Calibri" pitchFamily="34" charset="0"/>
                <a:cs typeface="Calibri" pitchFamily="34" charset="0"/>
              </a:rPr>
              <a:t>∙ha</a:t>
            </a:r>
            <a:r>
              <a:rPr lang="en-US" sz="2400" b="1" baseline="30000" dirty="0">
                <a:solidFill>
                  <a:srgbClr val="0468B1"/>
                </a:solidFill>
                <a:latin typeface="Calibri" pitchFamily="34" charset="0"/>
                <a:cs typeface="Calibri" pitchFamily="34" charset="0"/>
              </a:rPr>
              <a:t>-1</a:t>
            </a:r>
            <a:endParaRPr lang="en-US" sz="2400" b="1" dirty="0">
              <a:solidFill>
                <a:srgbClr val="0468B1"/>
              </a:solidFill>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6" name="Rectangle 5"/>
          <p:cNvSpPr/>
          <p:nvPr/>
        </p:nvSpPr>
        <p:spPr>
          <a:xfrm>
            <a:off x="166110" y="1090498"/>
            <a:ext cx="10147471" cy="461665"/>
          </a:xfrm>
          <a:prstGeom prst="rect">
            <a:avLst/>
          </a:prstGeom>
        </p:spPr>
        <p:txBody>
          <a:bodyPr wrap="square">
            <a:spAutoFit/>
          </a:bodyPr>
          <a:lstStyle/>
          <a:p>
            <a:pPr lvl="0" algn="ctr" fontAlgn="base">
              <a:spcBef>
                <a:spcPct val="0"/>
              </a:spcBef>
              <a:spcAft>
                <a:spcPct val="0"/>
              </a:spcAft>
            </a:pPr>
            <a:r>
              <a:rPr lang="en-US" sz="2400" b="1" dirty="0" err="1">
                <a:solidFill>
                  <a:srgbClr val="0468B1"/>
                </a:solidFill>
                <a:latin typeface="Calibri" pitchFamily="34" charset="0"/>
                <a:ea typeface="Calibri" pitchFamily="34" charset="0"/>
                <a:cs typeface="Calibri" pitchFamily="34" charset="0"/>
              </a:rPr>
              <a:t>Нето</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дефицити</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воде</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израчунати</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на</a:t>
            </a:r>
            <a:r>
              <a:rPr lang="en-US" sz="2400" b="1" dirty="0">
                <a:solidFill>
                  <a:srgbClr val="0468B1"/>
                </a:solidFill>
                <a:latin typeface="Calibri" pitchFamily="34" charset="0"/>
                <a:ea typeface="Calibri" pitchFamily="34" charset="0"/>
                <a:cs typeface="Calibri" pitchFamily="34" charset="0"/>
              </a:rPr>
              <a:t> 10 km</a:t>
            </a:r>
            <a:r>
              <a:rPr lang="en-US" sz="2400" b="1" baseline="30000" dirty="0">
                <a:solidFill>
                  <a:srgbClr val="0468B1"/>
                </a:solidFill>
                <a:latin typeface="Calibri" pitchFamily="34" charset="0"/>
                <a:ea typeface="Calibri" pitchFamily="34" charset="0"/>
                <a:cs typeface="Calibri" pitchFamily="34" charset="0"/>
              </a:rPr>
              <a:t>2</a:t>
            </a:r>
            <a:endParaRPr lang="en-US" sz="2400" b="1" dirty="0">
              <a:solidFill>
                <a:srgbClr val="0468B1"/>
              </a:solidFill>
              <a:latin typeface="Calibri" pitchFamily="34" charset="0"/>
              <a:cs typeface="Calibri" pitchFamily="34" charset="0"/>
            </a:endParaRPr>
          </a:p>
        </p:txBody>
      </p:sp>
      <p:sp>
        <p:nvSpPr>
          <p:cNvPr id="7" name="Rectangle 6"/>
          <p:cNvSpPr/>
          <p:nvPr/>
        </p:nvSpPr>
        <p:spPr>
          <a:xfrm>
            <a:off x="64634" y="5996763"/>
            <a:ext cx="8463516"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en-US" sz="2000" dirty="0" err="1">
                <a:solidFill>
                  <a:srgbClr val="0468B1"/>
                </a:solidFill>
                <a:latin typeface="Calibri" pitchFamily="34" charset="0"/>
                <a:ea typeface="Calibri" pitchFamily="34" charset="0"/>
                <a:cs typeface="Calibri" pitchFamily="34" charset="0"/>
              </a:rPr>
              <a:t>Просечни</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дефицит</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воде</a:t>
            </a:r>
            <a:r>
              <a:rPr lang="en-US" sz="2000" dirty="0">
                <a:solidFill>
                  <a:srgbClr val="0468B1"/>
                </a:solidFill>
                <a:latin typeface="Calibri" pitchFamily="34" charset="0"/>
                <a:ea typeface="Calibri" pitchFamily="34" charset="0"/>
                <a:cs typeface="Calibri" pitchFamily="34" charset="0"/>
              </a:rPr>
              <a:t> у </a:t>
            </a:r>
            <a:r>
              <a:rPr lang="en-US" sz="2000" dirty="0" err="1">
                <a:solidFill>
                  <a:srgbClr val="0468B1"/>
                </a:solidFill>
                <a:latin typeface="Calibri" pitchFamily="34" charset="0"/>
                <a:ea typeface="Calibri" pitchFamily="34" charset="0"/>
                <a:cs typeface="Calibri" pitchFamily="34" charset="0"/>
              </a:rPr>
              <a:t>вегетационом</a:t>
            </a:r>
            <a:r>
              <a:rPr lang="sr-Cyrl-RS" sz="2000" dirty="0">
                <a:solidFill>
                  <a:srgbClr val="0468B1"/>
                </a:solidFill>
                <a:latin typeface="Calibri" pitchFamily="34" charset="0"/>
                <a:ea typeface="Calibri" pitchFamily="34" charset="0"/>
                <a:cs typeface="Calibri" pitchFamily="34" charset="0"/>
              </a:rPr>
              <a:t> и ванвегетационом</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периоду</a:t>
            </a:r>
            <a:endParaRPr lang="en-US" sz="2000" dirty="0">
              <a:solidFill>
                <a:srgbClr val="0468B1"/>
              </a:solidFill>
              <a:latin typeface="Calibri" pitchFamily="34" charset="0"/>
              <a:cs typeface="Calibri" pitchFamily="34" charset="0"/>
            </a:endParaRPr>
          </a:p>
          <a:p>
            <a:pPr lvl="0" algn="ctr" eaLnBrk="0" fontAlgn="base" hangingPunct="0">
              <a:spcBef>
                <a:spcPct val="0"/>
              </a:spcBef>
              <a:spcAft>
                <a:spcPct val="0"/>
              </a:spcAft>
            </a:pPr>
            <a:r>
              <a:rPr lang="en-US" sz="2000" dirty="0">
                <a:solidFill>
                  <a:srgbClr val="0468B1"/>
                </a:solidFill>
                <a:latin typeface="Calibri" pitchFamily="34" charset="0"/>
                <a:ea typeface="Calibri" pitchFamily="34" charset="0"/>
                <a:cs typeface="Calibri" pitchFamily="34" charset="0"/>
              </a:rPr>
              <a:t>a) 1961-1980; b) 1981-2000; c) 2000-2019. </a:t>
            </a:r>
            <a:r>
              <a:rPr lang="en-US" sz="2000" dirty="0" err="1">
                <a:solidFill>
                  <a:srgbClr val="0468B1"/>
                </a:solidFill>
                <a:latin typeface="Calibri" pitchFamily="34" charset="0"/>
                <a:ea typeface="Calibri" pitchFamily="34" charset="0"/>
                <a:cs typeface="Calibri" pitchFamily="34" charset="0"/>
              </a:rPr>
              <a:t>година</a:t>
            </a:r>
            <a:endParaRPr lang="en-US" sz="2000" dirty="0">
              <a:solidFill>
                <a:srgbClr val="0468B1"/>
              </a:solidFill>
              <a:latin typeface="Calibri" pitchFamily="34" charset="0"/>
              <a:cs typeface="Calibri" pitchFamily="34" charset="0"/>
            </a:endParaRPr>
          </a:p>
        </p:txBody>
      </p:sp>
      <p:grpSp>
        <p:nvGrpSpPr>
          <p:cNvPr id="9" name="Group 8"/>
          <p:cNvGrpSpPr/>
          <p:nvPr/>
        </p:nvGrpSpPr>
        <p:grpSpPr>
          <a:xfrm>
            <a:off x="438250" y="1552163"/>
            <a:ext cx="8613091" cy="4444600"/>
            <a:chOff x="0" y="1447121"/>
            <a:chExt cx="8613091" cy="4754880"/>
          </a:xfrm>
        </p:grpSpPr>
        <p:grpSp>
          <p:nvGrpSpPr>
            <p:cNvPr id="10" name="Group 8"/>
            <p:cNvGrpSpPr/>
            <p:nvPr/>
          </p:nvGrpSpPr>
          <p:grpSpPr>
            <a:xfrm>
              <a:off x="0" y="1447121"/>
              <a:ext cx="8613091" cy="4754880"/>
              <a:chOff x="452672" y="1335004"/>
              <a:chExt cx="8836183" cy="5029200"/>
            </a:xfrm>
          </p:grpSpPr>
          <p:grpSp>
            <p:nvGrpSpPr>
              <p:cNvPr id="16" name="Group 1"/>
              <p:cNvGrpSpPr/>
              <p:nvPr/>
            </p:nvGrpSpPr>
            <p:grpSpPr>
              <a:xfrm>
                <a:off x="452672" y="1335004"/>
                <a:ext cx="8836183" cy="5029200"/>
                <a:chOff x="0" y="609600"/>
                <a:chExt cx="7924800" cy="4572000"/>
              </a:xfrm>
            </p:grpSpPr>
            <p:pic>
              <p:nvPicPr>
                <p:cNvPr id="18" name="Picture 2"/>
                <p:cNvPicPr/>
                <p:nvPr/>
              </p:nvPicPr>
              <p:blipFill>
                <a:blip r:embed="rId4" cstate="print">
                  <a:extLst>
                    <a:ext uri="{28A0092B-C50C-407E-A947-70E740481C1C}">
                      <a14:useLocalDpi xmlns:a14="http://schemas.microsoft.com/office/drawing/2010/main" val="0"/>
                    </a:ext>
                  </a:extLst>
                </a:blip>
                <a:stretch>
                  <a:fillRect/>
                </a:stretch>
              </p:blipFill>
              <p:spPr>
                <a:xfrm>
                  <a:off x="1524000" y="609600"/>
                  <a:ext cx="6400800" cy="2180769"/>
                </a:xfrm>
                <a:prstGeom prst="rect">
                  <a:avLst/>
                </a:prstGeom>
              </p:spPr>
            </p:pic>
            <p:sp>
              <p:nvSpPr>
                <p:cNvPr id="19" name="TextBox 18"/>
                <p:cNvSpPr txBox="1"/>
                <p:nvPr/>
              </p:nvSpPr>
              <p:spPr>
                <a:xfrm>
                  <a:off x="0" y="12954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a:solidFill>
                        <a:srgbClr val="0000FF"/>
                      </a:solidFill>
                      <a:latin typeface="Arial" pitchFamily="34" charset="0"/>
                      <a:cs typeface="Arial" pitchFamily="34" charset="0"/>
                    </a:rPr>
                    <a:t>Вегетациони период </a:t>
                  </a:r>
                  <a:endParaRPr lang="en-US" sz="1400" dirty="0">
                    <a:solidFill>
                      <a:srgbClr val="0000FF"/>
                    </a:solidFill>
                    <a:latin typeface="Arial" pitchFamily="34" charset="0"/>
                    <a:cs typeface="Arial" pitchFamily="34" charset="0"/>
                  </a:endParaRPr>
                </a:p>
              </p:txBody>
            </p:sp>
            <p:grpSp>
              <p:nvGrpSpPr>
                <p:cNvPr id="20" name="Group 8"/>
                <p:cNvGrpSpPr/>
                <p:nvPr/>
              </p:nvGrpSpPr>
              <p:grpSpPr>
                <a:xfrm>
                  <a:off x="0" y="2895600"/>
                  <a:ext cx="7924800" cy="2286000"/>
                  <a:chOff x="0" y="2895600"/>
                  <a:chExt cx="7924800" cy="2286000"/>
                </a:xfrm>
              </p:grpSpPr>
              <p:pic>
                <p:nvPicPr>
                  <p:cNvPr id="21" name="Picture 4"/>
                  <p:cNvPicPr/>
                  <p:nvPr/>
                </p:nvPicPr>
                <p:blipFill>
                  <a:blip r:embed="rId5" cstate="print">
                    <a:extLst>
                      <a:ext uri="{28A0092B-C50C-407E-A947-70E740481C1C}">
                        <a14:useLocalDpi xmlns:a14="http://schemas.microsoft.com/office/drawing/2010/main" val="0"/>
                      </a:ext>
                    </a:extLst>
                  </a:blip>
                  <a:stretch>
                    <a:fillRect/>
                  </a:stretch>
                </p:blipFill>
                <p:spPr>
                  <a:xfrm>
                    <a:off x="1524000" y="2895600"/>
                    <a:ext cx="6400800" cy="2286000"/>
                  </a:xfrm>
                  <a:prstGeom prst="rect">
                    <a:avLst/>
                  </a:prstGeom>
                </p:spPr>
              </p:pic>
              <p:sp>
                <p:nvSpPr>
                  <p:cNvPr id="22" name="TextBox 21"/>
                  <p:cNvSpPr txBox="1"/>
                  <p:nvPr/>
                </p:nvSpPr>
                <p:spPr>
                  <a:xfrm>
                    <a:off x="0" y="36576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a:solidFill>
                          <a:srgbClr val="0000FF"/>
                        </a:solidFill>
                        <a:latin typeface="Arial" pitchFamily="34" charset="0"/>
                        <a:cs typeface="Arial" pitchFamily="34" charset="0"/>
                      </a:rPr>
                      <a:t>Ванвегетациони период </a:t>
                    </a:r>
                    <a:endParaRPr lang="en-US" sz="1400" dirty="0">
                      <a:solidFill>
                        <a:srgbClr val="0000FF"/>
                      </a:solidFill>
                      <a:latin typeface="Arial" pitchFamily="34" charset="0"/>
                      <a:cs typeface="Arial" pitchFamily="34" charset="0"/>
                    </a:endParaRPr>
                  </a:p>
                </p:txBody>
              </p:sp>
            </p:grpSp>
          </p:grpSp>
          <p:sp>
            <p:nvSpPr>
              <p:cNvPr id="17" name="Oval 16"/>
              <p:cNvSpPr/>
              <p:nvPr/>
            </p:nvSpPr>
            <p:spPr>
              <a:xfrm>
                <a:off x="2766811" y="2089382"/>
                <a:ext cx="838102" cy="217054"/>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4633153" y="2160351"/>
              <a:ext cx="722098" cy="205214"/>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05086" y="2083099"/>
              <a:ext cx="758874" cy="282466"/>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55714" y="4617040"/>
              <a:ext cx="816942" cy="209609"/>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05087" y="4510376"/>
              <a:ext cx="695560" cy="240636"/>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33153" y="4617039"/>
              <a:ext cx="722098" cy="209609"/>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9051341" y="1552163"/>
            <a:ext cx="2984715" cy="3416320"/>
          </a:xfrm>
          <a:prstGeom prst="rect">
            <a:avLst/>
          </a:prstGeom>
        </p:spPr>
        <p:txBody>
          <a:bodyPr wrap="square">
            <a:spAutoFit/>
          </a:bodyPr>
          <a:lstStyle/>
          <a:p>
            <a:r>
              <a:rPr lang="en-US" altLang="ja-JP" dirty="0" err="1">
                <a:solidFill>
                  <a:srgbClr val="0468B1"/>
                </a:solidFill>
                <a:latin typeface="Calibri" pitchFamily="34" charset="0"/>
                <a:ea typeface="MS Mincho" pitchFamily="49" charset="-128"/>
                <a:cs typeface="Calibri" pitchFamily="34" charset="0"/>
              </a:rPr>
              <a:t>Нето</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дефицити</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су</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приказани</a:t>
            </a:r>
            <a:r>
              <a:rPr lang="en-US" altLang="ja-JP" dirty="0">
                <a:solidFill>
                  <a:srgbClr val="0468B1"/>
                </a:solidFill>
                <a:latin typeface="Calibri" pitchFamily="34" charset="0"/>
                <a:ea typeface="MS Mincho" pitchFamily="49" charset="-128"/>
                <a:cs typeface="Calibri" pitchFamily="34" charset="0"/>
              </a:rPr>
              <a:t> и </a:t>
            </a:r>
            <a:r>
              <a:rPr lang="en-US" altLang="ja-JP" dirty="0" err="1">
                <a:solidFill>
                  <a:srgbClr val="0468B1"/>
                </a:solidFill>
                <a:latin typeface="Calibri" pitchFamily="34" charset="0"/>
                <a:ea typeface="MS Mincho" pitchFamily="49" charset="-128"/>
                <a:cs typeface="Calibri" pitchFamily="34" charset="0"/>
              </a:rPr>
              <a:t>поређени</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за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период</a:t>
            </a:r>
            <a:r>
              <a:rPr lang="en-US" altLang="ja-JP" dirty="0">
                <a:solidFill>
                  <a:srgbClr val="0468B1"/>
                </a:solidFill>
                <a:latin typeface="Calibri" pitchFamily="34" charset="0"/>
                <a:ea typeface="MS Mincho" pitchFamily="49" charset="-128"/>
                <a:cs typeface="Calibri" pitchFamily="34" charset="0"/>
              </a:rPr>
              <a:t> 1961-1980, 1981-2000, 2000-2019. </a:t>
            </a:r>
            <a:r>
              <a:rPr lang="en-US" altLang="ja-JP" dirty="0" err="1">
                <a:solidFill>
                  <a:srgbClr val="0468B1"/>
                </a:solidFill>
                <a:latin typeface="Calibri" pitchFamily="34" charset="0"/>
                <a:ea typeface="MS Mincho" pitchFamily="49" charset="-128"/>
                <a:cs typeface="Calibri" pitchFamily="34" charset="0"/>
              </a:rPr>
              <a:t>година</a:t>
            </a:r>
            <a:r>
              <a:rPr lang="en-US" altLang="ja-JP" dirty="0">
                <a:solidFill>
                  <a:srgbClr val="0468B1"/>
                </a:solidFill>
                <a:latin typeface="Calibri" pitchFamily="34" charset="0"/>
                <a:ea typeface="MS Mincho" pitchFamily="49" charset="-128"/>
                <a:cs typeface="Calibri" pitchFamily="34" charset="0"/>
              </a:rPr>
              <a:t>.</a:t>
            </a:r>
            <a:endParaRPr lang="sr-Cyrl-RS" altLang="ja-JP" dirty="0">
              <a:solidFill>
                <a:srgbClr val="0468B1"/>
              </a:solidFill>
              <a:latin typeface="Calibri" pitchFamily="34" charset="0"/>
              <a:ea typeface="MS Mincho" pitchFamily="49" charset="-128"/>
              <a:cs typeface="Calibri" pitchFamily="34" charset="0"/>
            </a:endParaRPr>
          </a:p>
          <a:p>
            <a:pPr algn="just"/>
            <a:endParaRPr lang="sr-Cyrl-RS" altLang="ja-JP" dirty="0">
              <a:solidFill>
                <a:srgbClr val="0468B1"/>
              </a:solidFill>
              <a:latin typeface="Calibri" pitchFamily="34" charset="0"/>
              <a:ea typeface="MS Mincho" pitchFamily="49" charset="-128"/>
              <a:cs typeface="Calibri" pitchFamily="34" charset="0"/>
            </a:endParaRPr>
          </a:p>
          <a:p>
            <a:r>
              <a:rPr lang="en-US" altLang="ja-JP" b="1" dirty="0" err="1">
                <a:solidFill>
                  <a:srgbClr val="0468B1"/>
                </a:solidFill>
                <a:latin typeface="Calibri" pitchFamily="34" charset="0"/>
                <a:ea typeface="MS Mincho" pitchFamily="49" charset="-128"/>
                <a:cs typeface="Calibri" pitchFamily="34" charset="0"/>
              </a:rPr>
              <a:t>Запажа</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се</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да</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долази</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до</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повећања</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дефицита</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воде</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посебно</a:t>
            </a:r>
            <a:r>
              <a:rPr lang="en-US" altLang="ja-JP" b="1" dirty="0">
                <a:solidFill>
                  <a:srgbClr val="0468B1"/>
                </a:solidFill>
                <a:latin typeface="Calibri" pitchFamily="34" charset="0"/>
                <a:ea typeface="MS Mincho" pitchFamily="49" charset="-128"/>
                <a:cs typeface="Calibri" pitchFamily="34" charset="0"/>
              </a:rPr>
              <a:t> у </a:t>
            </a:r>
            <a:r>
              <a:rPr lang="en-US" altLang="ja-JP" b="1" dirty="0" err="1">
                <a:solidFill>
                  <a:srgbClr val="0468B1"/>
                </a:solidFill>
                <a:latin typeface="Calibri" pitchFamily="34" charset="0"/>
                <a:ea typeface="MS Mincho" pitchFamily="49" charset="-128"/>
                <a:cs typeface="Calibri" pitchFamily="34" charset="0"/>
              </a:rPr>
              <a:t>вегетационом</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периоду</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за</a:t>
            </a:r>
            <a:r>
              <a:rPr lang="en-US" altLang="ja-JP" b="1" dirty="0">
                <a:solidFill>
                  <a:srgbClr val="0468B1"/>
                </a:solidFill>
                <a:latin typeface="Calibri" pitchFamily="34" charset="0"/>
                <a:ea typeface="MS Mincho" pitchFamily="49" charset="-128"/>
                <a:cs typeface="Calibri" pitchFamily="34" charset="0"/>
              </a:rPr>
              <a:t> </a:t>
            </a:r>
            <a:r>
              <a:rPr lang="en-US" altLang="ja-JP" b="1" dirty="0" err="1">
                <a:solidFill>
                  <a:srgbClr val="0468B1"/>
                </a:solidFill>
                <a:latin typeface="Calibri" pitchFamily="34" charset="0"/>
                <a:ea typeface="MS Mincho" pitchFamily="49" charset="-128"/>
                <a:cs typeface="Calibri" pitchFamily="34" charset="0"/>
              </a:rPr>
              <a:t>период</a:t>
            </a:r>
            <a:r>
              <a:rPr lang="en-US" altLang="ja-JP" b="1" dirty="0">
                <a:solidFill>
                  <a:srgbClr val="0468B1"/>
                </a:solidFill>
                <a:latin typeface="Calibri" pitchFamily="34" charset="0"/>
                <a:ea typeface="MS Mincho" pitchFamily="49" charset="-128"/>
                <a:cs typeface="Calibri" pitchFamily="34" charset="0"/>
              </a:rPr>
              <a:t> 2000-2019. </a:t>
            </a:r>
            <a:r>
              <a:rPr lang="en-US" altLang="ja-JP" dirty="0" err="1">
                <a:solidFill>
                  <a:srgbClr val="0468B1"/>
                </a:solidFill>
                <a:latin typeface="Calibri" pitchFamily="34" charset="0"/>
                <a:ea typeface="MS Mincho" pitchFamily="49" charset="-128"/>
                <a:cs typeface="Calibri" pitchFamily="34" charset="0"/>
              </a:rPr>
              <a:t>године</a:t>
            </a:r>
            <a:r>
              <a:rPr lang="en-US" altLang="ja-JP" dirty="0">
                <a:solidFill>
                  <a:srgbClr val="0468B1"/>
                </a:solidFill>
                <a:latin typeface="Calibri" pitchFamily="34" charset="0"/>
                <a:ea typeface="MS Mincho" pitchFamily="49" charset="-128"/>
                <a:cs typeface="Calibri" pitchFamily="34" charset="0"/>
              </a:rPr>
              <a:t> у </a:t>
            </a:r>
            <a:r>
              <a:rPr lang="en-US" altLang="ja-JP" dirty="0" err="1">
                <a:solidFill>
                  <a:srgbClr val="0468B1"/>
                </a:solidFill>
                <a:latin typeface="Calibri" pitchFamily="34" charset="0"/>
                <a:ea typeface="MS Mincho" pitchFamily="49" charset="-128"/>
                <a:cs typeface="Calibri" pitchFamily="34" charset="0"/>
              </a:rPr>
              <a:t>поређењу</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са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периодом</a:t>
            </a:r>
            <a:r>
              <a:rPr lang="en-US" altLang="ja-JP" dirty="0">
                <a:solidFill>
                  <a:srgbClr val="0468B1"/>
                </a:solidFill>
                <a:latin typeface="Calibri" pitchFamily="34" charset="0"/>
                <a:ea typeface="MS Mincho" pitchFamily="49" charset="-128"/>
                <a:cs typeface="Calibri" pitchFamily="34" charset="0"/>
              </a:rPr>
              <a:t> 1981-2000 и 1961-1980.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 y="1153186"/>
            <a:ext cx="12192001" cy="830997"/>
          </a:xfrm>
          <a:prstGeom prst="rect">
            <a:avLst/>
          </a:prstGeom>
        </p:spPr>
        <p:txBody>
          <a:bodyPr wrap="square">
            <a:spAutoFit/>
          </a:bodyPr>
          <a:lstStyle/>
          <a:p>
            <a:pPr lvl="0" algn="ct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Вредности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хидромодула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системе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гравитације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орошавања</a:t>
            </a:r>
            <a:r>
              <a:rPr lang="en-US" altLang="ja-JP" sz="2400" b="1" dirty="0">
                <a:solidFill>
                  <a:srgbClr val="0468B1"/>
                </a:solidFill>
                <a:latin typeface="Calibri" pitchFamily="34" charset="0"/>
                <a:ea typeface="MS Mincho" pitchFamily="49" charset="-128"/>
                <a:cs typeface="Calibri" pitchFamily="34" charset="0"/>
              </a:rPr>
              <a:t> и </a:t>
            </a:r>
            <a:r>
              <a:rPr lang="en-US" altLang="ja-JP" sz="2400" b="1" dirty="0" err="1">
                <a:solidFill>
                  <a:srgbClr val="0468B1"/>
                </a:solidFill>
                <a:latin typeface="Calibri" pitchFamily="34" charset="0"/>
                <a:ea typeface="MS Mincho" pitchFamily="49" charset="-128"/>
                <a:cs typeface="Calibri" pitchFamily="34" charset="0"/>
              </a:rPr>
              <a:t>капања</a:t>
            </a:r>
            <a:r>
              <a:rPr lang="en-US" altLang="ja-JP" sz="2400" b="1" dirty="0">
                <a:solidFill>
                  <a:srgbClr val="0468B1"/>
                </a:solidFill>
                <a:latin typeface="Calibri" pitchFamily="34" charset="0"/>
                <a:ea typeface="MS Mincho" pitchFamily="49" charset="-128"/>
                <a:cs typeface="Calibri" pitchFamily="34" charset="0"/>
              </a:rPr>
              <a:t> у </a:t>
            </a:r>
            <a:r>
              <a:rPr lang="en-US" altLang="ja-JP" sz="2400" b="1" dirty="0" err="1">
                <a:solidFill>
                  <a:srgbClr val="0468B1"/>
                </a:solidFill>
                <a:latin typeface="Calibri" pitchFamily="34" charset="0"/>
                <a:ea typeface="MS Mincho" pitchFamily="49" charset="-128"/>
                <a:cs typeface="Calibri" pitchFamily="34" charset="0"/>
              </a:rPr>
              <a:t>периоду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вршне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потрошње</a:t>
            </a:r>
            <a:endParaRPr lang="en-US" altLang="ja-JP" sz="2400" dirty="0">
              <a:solidFill>
                <a:srgbClr val="0468B1"/>
              </a:solidFill>
              <a:latin typeface="Calibri" pitchFamily="34" charset="0"/>
              <a:cs typeface="Calibri" pitchFamily="34" charset="0"/>
            </a:endParaRPr>
          </a:p>
        </p:txBody>
      </p:sp>
      <p:sp>
        <p:nvSpPr>
          <p:cNvPr id="17" name="Rectangle 16"/>
          <p:cNvSpPr/>
          <p:nvPr/>
        </p:nvSpPr>
        <p:spPr>
          <a:xfrm>
            <a:off x="1846985" y="5641783"/>
            <a:ext cx="8489280" cy="707886"/>
          </a:xfrm>
          <a:prstGeom prst="rect">
            <a:avLst/>
          </a:prstGeom>
        </p:spPr>
        <p:txBody>
          <a:bodyPr wrap="square">
            <a:spAutoFit/>
          </a:bodyPr>
          <a:lstStyle/>
          <a:p>
            <a:pPr lvl="0" algn="ctr" fontAlgn="base">
              <a:spcBef>
                <a:spcPct val="0"/>
              </a:spcBef>
              <a:spcAft>
                <a:spcPct val="0"/>
              </a:spcAft>
            </a:pPr>
            <a:r>
              <a:rPr lang="en-US" altLang="ja-JP" sz="2000" dirty="0" err="1">
                <a:solidFill>
                  <a:srgbClr val="0468B1"/>
                </a:solidFill>
                <a:latin typeface="Calibri" pitchFamily="34" charset="0"/>
                <a:ea typeface="MS Mincho" pitchFamily="49" charset="-128"/>
                <a:cs typeface="Calibri" pitchFamily="34" charset="0"/>
              </a:rPr>
              <a:t>Хидромодул</a:t>
            </a:r>
            <a:r>
              <a:rPr lang="en-US" altLang="ja-JP" sz="2000" dirty="0">
                <a:solidFill>
                  <a:srgbClr val="0468B1"/>
                </a:solidFill>
                <a:latin typeface="Calibri" pitchFamily="34" charset="0"/>
                <a:ea typeface="MS Mincho" pitchFamily="49" charset="-128"/>
                <a:cs typeface="Calibri" pitchFamily="34" charset="0"/>
              </a:rPr>
              <a:t> а) </a:t>
            </a:r>
            <a:r>
              <a:rPr lang="en-US" altLang="ja-JP" sz="2000" dirty="0" err="1">
                <a:solidFill>
                  <a:srgbClr val="0468B1"/>
                </a:solidFill>
                <a:latin typeface="Calibri" pitchFamily="34" charset="0"/>
                <a:ea typeface="MS Mincho" pitchFamily="49" charset="-128"/>
                <a:cs typeface="Calibri" pitchFamily="34" charset="0"/>
              </a:rPr>
              <a:t>гравитационог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система</a:t>
            </a:r>
            <a:r>
              <a:rPr lang="en-US" altLang="ja-JP" sz="2000" dirty="0">
                <a:solidFill>
                  <a:srgbClr val="0468B1"/>
                </a:solidFill>
                <a:latin typeface="Calibri" pitchFamily="34" charset="0"/>
                <a:ea typeface="MS Mincho" pitchFamily="49" charset="-128"/>
                <a:cs typeface="Calibri" pitchFamily="34" charset="0"/>
              </a:rPr>
              <a:t>; б) </a:t>
            </a:r>
            <a:r>
              <a:rPr lang="en-US" altLang="ja-JP" sz="2000" dirty="0" err="1">
                <a:solidFill>
                  <a:srgbClr val="0468B1"/>
                </a:solidFill>
                <a:latin typeface="Calibri" pitchFamily="34" charset="0"/>
                <a:ea typeface="MS Mincho" pitchFamily="49" charset="-128"/>
                <a:cs typeface="Calibri" pitchFamily="34" charset="0"/>
              </a:rPr>
              <a:t>система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орошавања</a:t>
            </a:r>
            <a:r>
              <a:rPr lang="sr-Cyrl-RS" altLang="ja-JP" sz="2000" dirty="0">
                <a:solidFill>
                  <a:srgbClr val="0468B1"/>
                </a:solidFill>
                <a:latin typeface="Calibri" pitchFamily="34" charset="0"/>
                <a:ea typeface="MS Mincho" pitchFamily="49" charset="-128"/>
                <a:cs typeface="Calibri" pitchFamily="34" charset="0"/>
              </a:rPr>
              <a:t>, с) капање</a:t>
            </a:r>
            <a:endParaRPr lang="en-US" altLang="ja-JP" sz="2000" dirty="0">
              <a:solidFill>
                <a:srgbClr val="0468B1"/>
              </a:solidFill>
              <a:latin typeface="Calibri" pitchFamily="34" charset="0"/>
              <a:cs typeface="Calibri" pitchFamily="34" charset="0"/>
            </a:endParaRPr>
          </a:p>
          <a:p>
            <a:pPr lvl="0" algn="ctr" eaLnBrk="0" fontAlgn="base" hangingPunct="0">
              <a:spcBef>
                <a:spcPct val="0"/>
              </a:spcBef>
              <a:spcAft>
                <a:spcPct val="0"/>
              </a:spcAft>
            </a:pPr>
            <a:r>
              <a:rPr lang="en-US" altLang="ja-JP" sz="2000" dirty="0" err="1">
                <a:solidFill>
                  <a:srgbClr val="0468B1"/>
                </a:solidFill>
                <a:latin typeface="Calibri" pitchFamily="34" charset="0"/>
                <a:ea typeface="MS Mincho" pitchFamily="49" charset="-128"/>
                <a:cs typeface="Calibri" pitchFamily="34" charset="0"/>
              </a:rPr>
              <a:t>за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период</a:t>
            </a:r>
            <a:r>
              <a:rPr lang="en-US" altLang="ja-JP" sz="2000" dirty="0">
                <a:solidFill>
                  <a:srgbClr val="0468B1"/>
                </a:solidFill>
                <a:latin typeface="Calibri" pitchFamily="34" charset="0"/>
                <a:ea typeface="MS Mincho" pitchFamily="49" charset="-128"/>
                <a:cs typeface="Calibri" pitchFamily="34" charset="0"/>
              </a:rPr>
              <a:t> 2000-2019. </a:t>
            </a:r>
            <a:r>
              <a:rPr lang="en-US" altLang="ja-JP" sz="2000" dirty="0" err="1">
                <a:solidFill>
                  <a:srgbClr val="0468B1"/>
                </a:solidFill>
                <a:latin typeface="Calibri" pitchFamily="34" charset="0"/>
                <a:ea typeface="MS Mincho" pitchFamily="49" charset="-128"/>
                <a:cs typeface="Calibri" pitchFamily="34" charset="0"/>
              </a:rPr>
              <a:t>година</a:t>
            </a:r>
            <a:endParaRPr lang="en-US" altLang="ja-JP" sz="2000" dirty="0">
              <a:solidFill>
                <a:srgbClr val="0468B1"/>
              </a:solidFill>
              <a:latin typeface="Calibri" pitchFamily="34" charset="0"/>
              <a:cs typeface="Calibri" pitchFamily="34" charset="0"/>
            </a:endParaRPr>
          </a:p>
        </p:txBody>
      </p:sp>
      <p:grpSp>
        <p:nvGrpSpPr>
          <p:cNvPr id="8" name="Group 7"/>
          <p:cNvGrpSpPr/>
          <p:nvPr/>
        </p:nvGrpSpPr>
        <p:grpSpPr>
          <a:xfrm>
            <a:off x="2136172" y="2186940"/>
            <a:ext cx="7710106" cy="3474720"/>
            <a:chOff x="2136172" y="2186940"/>
            <a:chExt cx="7710106" cy="3474720"/>
          </a:xfrm>
        </p:grpSpPr>
        <p:grpSp>
          <p:nvGrpSpPr>
            <p:cNvPr id="9" name="Group 17"/>
            <p:cNvGrpSpPr/>
            <p:nvPr/>
          </p:nvGrpSpPr>
          <p:grpSpPr>
            <a:xfrm>
              <a:off x="2136172" y="2186940"/>
              <a:ext cx="7710106" cy="3474720"/>
              <a:chOff x="2059972" y="1861081"/>
              <a:chExt cx="7710106" cy="3474720"/>
            </a:xfrm>
          </p:grpSpPr>
          <p:pic>
            <p:nvPicPr>
              <p:cNvPr id="16" name="Picture 2"/>
              <p:cNvPicPr>
                <a:picLocks noChangeAspect="1" noChangeArrowheads="1"/>
              </p:cNvPicPr>
              <p:nvPr/>
            </p:nvPicPr>
            <p:blipFill>
              <a:blip r:embed="rId4" cstate="print"/>
              <a:srcRect/>
              <a:stretch>
                <a:fillRect/>
              </a:stretch>
            </p:blipFill>
            <p:spPr bwMode="auto">
              <a:xfrm>
                <a:off x="2059972" y="1861081"/>
                <a:ext cx="7710106" cy="3474720"/>
              </a:xfrm>
              <a:prstGeom prst="rect">
                <a:avLst/>
              </a:prstGeom>
              <a:noFill/>
              <a:ln w="9525">
                <a:noFill/>
                <a:miter lim="800000"/>
                <a:headEnd/>
                <a:tailEnd/>
              </a:ln>
              <a:effectLst/>
            </p:spPr>
          </p:pic>
          <p:grpSp>
            <p:nvGrpSpPr>
              <p:cNvPr id="18" name="Group 30"/>
              <p:cNvGrpSpPr/>
              <p:nvPr/>
            </p:nvGrpSpPr>
            <p:grpSpPr>
              <a:xfrm>
                <a:off x="2814710" y="2145924"/>
                <a:ext cx="1438431" cy="1284291"/>
                <a:chOff x="2814710" y="2145924"/>
                <a:chExt cx="1438431" cy="1284291"/>
              </a:xfrm>
            </p:grpSpPr>
            <p:sp>
              <p:nvSpPr>
                <p:cNvPr id="19" name="Oval 2"/>
                <p:cNvSpPr/>
                <p:nvPr/>
              </p:nvSpPr>
              <p:spPr>
                <a:xfrm>
                  <a:off x="2814710" y="2839372"/>
                  <a:ext cx="956604" cy="590843"/>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4"/>
                <p:cNvCxnSpPr/>
                <p:nvPr/>
              </p:nvCxnSpPr>
              <p:spPr>
                <a:xfrm flipH="1">
                  <a:off x="3280070" y="2453701"/>
                  <a:ext cx="371668" cy="385671"/>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55514" y="2145924"/>
                  <a:ext cx="697627"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0,6-1,1</a:t>
                  </a:r>
                  <a:endParaRPr lang="en-US" sz="1400" b="1" dirty="0">
                    <a:solidFill>
                      <a:srgbClr val="0000CC"/>
                    </a:solidFill>
                    <a:latin typeface="Calibri" pitchFamily="34" charset="0"/>
                    <a:cs typeface="Calibri" pitchFamily="34" charset="0"/>
                  </a:endParaRPr>
                </a:p>
              </p:txBody>
            </p:sp>
          </p:grpSp>
        </p:grpSp>
        <p:sp>
          <p:nvSpPr>
            <p:cNvPr id="10" name="Oval 2"/>
            <p:cNvSpPr/>
            <p:nvPr/>
          </p:nvSpPr>
          <p:spPr>
            <a:xfrm>
              <a:off x="5451231" y="3165231"/>
              <a:ext cx="787791" cy="469219"/>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4"/>
            <p:cNvCxnSpPr/>
            <p:nvPr/>
          </p:nvCxnSpPr>
          <p:spPr>
            <a:xfrm flipH="1">
              <a:off x="5965465" y="2714263"/>
              <a:ext cx="273557" cy="450968"/>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9423" y="2471783"/>
              <a:ext cx="697627"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0,5-0,7</a:t>
              </a:r>
              <a:endParaRPr lang="en-US" sz="1400" b="1" dirty="0">
                <a:solidFill>
                  <a:srgbClr val="0000CC"/>
                </a:solidFill>
                <a:latin typeface="Calibri" pitchFamily="34" charset="0"/>
                <a:cs typeface="Calibri" pitchFamily="34" charset="0"/>
              </a:endParaRPr>
            </a:p>
          </p:txBody>
        </p:sp>
        <p:sp>
          <p:nvSpPr>
            <p:cNvPr id="13" name="Oval 2"/>
            <p:cNvSpPr/>
            <p:nvPr/>
          </p:nvSpPr>
          <p:spPr>
            <a:xfrm>
              <a:off x="7976382" y="3165230"/>
              <a:ext cx="878340" cy="414401"/>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4"/>
            <p:cNvCxnSpPr/>
            <p:nvPr/>
          </p:nvCxnSpPr>
          <p:spPr>
            <a:xfrm flipH="1">
              <a:off x="8476640" y="2779560"/>
              <a:ext cx="470412" cy="385671"/>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54722" y="2471783"/>
              <a:ext cx="697627"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0,4-0,6</a:t>
              </a:r>
              <a:endParaRPr lang="en-US" sz="1400" b="1" dirty="0">
                <a:solidFill>
                  <a:srgbClr val="0000CC"/>
                </a:solidFill>
                <a:latin typeface="Calibri" pitchFamily="34" charset="0"/>
                <a:cs typeface="Calibri"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5864" y="1447121"/>
            <a:ext cx="11907981" cy="4154984"/>
          </a:xfrm>
          <a:prstGeom prst="rect">
            <a:avLst/>
          </a:prstGeom>
        </p:spPr>
        <p:txBody>
          <a:bodyPr wrap="square">
            <a:spAutoFit/>
          </a:bodyPr>
          <a:lstStyle/>
          <a:p>
            <a:pPr lvl="0" algn="just" fontAlgn="base">
              <a:spcBef>
                <a:spcPct val="0"/>
              </a:spcBef>
              <a:spcAft>
                <a:spcPct val="0"/>
              </a:spcAft>
            </a:pPr>
            <a:r>
              <a:rPr lang="sr-Cyrl-RS" altLang="ja-JP" sz="2400" b="1" dirty="0">
                <a:solidFill>
                  <a:srgbClr val="0468B1"/>
                </a:solidFill>
                <a:latin typeface="Calibri" pitchFamily="34" charset="0"/>
                <a:ea typeface="MS Mincho" pitchFamily="49" charset="-128"/>
                <a:cs typeface="Calibri" pitchFamily="34" charset="0"/>
              </a:rPr>
              <a:t>Период будућности</a:t>
            </a:r>
          </a:p>
          <a:p>
            <a:pPr lvl="0" algn="just" fontAlgn="base">
              <a:spcBef>
                <a:spcPct val="0"/>
              </a:spcBef>
              <a:spcAft>
                <a:spcPct val="0"/>
              </a:spcAft>
            </a:pPr>
            <a:endParaRPr lang="sr-Cyrl-RS" altLang="ja-JP" sz="2400" b="1" dirty="0">
              <a:solidFill>
                <a:srgbClr val="0468B1"/>
              </a:solidFill>
              <a:latin typeface="Calibri" pitchFamily="34" charset="0"/>
              <a:ea typeface="MS Mincho" pitchFamily="49" charset="-128"/>
              <a:cs typeface="Calibri" pitchFamily="34" charset="0"/>
            </a:endParaRPr>
          </a:p>
          <a:p>
            <a:pPr lvl="0" algn="just" fontAlgn="base">
              <a:spcBef>
                <a:spcPct val="0"/>
              </a:spcBef>
              <a:spcAft>
                <a:spcPct val="0"/>
              </a:spcAft>
            </a:pPr>
            <a:r>
              <a:rPr lang="sr-Cyrl-CS" altLang="ja-JP" sz="2400" dirty="0">
                <a:solidFill>
                  <a:srgbClr val="0468B1"/>
                </a:solidFill>
                <a:latin typeface="Calibri" pitchFamily="34" charset="0"/>
                <a:ea typeface="MS Mincho" pitchFamily="49" charset="-128"/>
                <a:cs typeface="Calibri" pitchFamily="34" charset="0"/>
              </a:rPr>
              <a:t>Користећи методологију прорачуна потреба за водом предложену на почетку ових излагања извршена је анализа потреба за водом у будућој клими. За анализу су коришћени референтни период (РФ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2005. година) у односу на који су упоређени сви периоди будућности (Р1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2040.; Р2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2060. и Р3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2100. година).</a:t>
            </a:r>
          </a:p>
          <a:p>
            <a:pPr lvl="0" algn="just" fontAlgn="base">
              <a:spcBef>
                <a:spcPct val="0"/>
              </a:spcBef>
              <a:spcAft>
                <a:spcPct val="0"/>
              </a:spcAft>
            </a:pPr>
            <a:endParaRPr lang="sr-Cyrl-CS" altLang="ja-JP" sz="2400" dirty="0">
              <a:solidFill>
                <a:srgbClr val="0468B1"/>
              </a:solidFill>
              <a:latin typeface="Calibri" pitchFamily="34" charset="0"/>
              <a:ea typeface="MS Mincho" pitchFamily="49" charset="-128"/>
              <a:cs typeface="Calibri" pitchFamily="34" charset="0"/>
              <a:sym typeface="Symbol" pitchFamily="18" charset="2"/>
            </a:endParaRPr>
          </a:p>
          <a:p>
            <a:pPr lvl="0" algn="just" fontAlgn="base">
              <a:spcBef>
                <a:spcPct val="0"/>
              </a:spcBef>
              <a:spcAft>
                <a:spcPct val="0"/>
              </a:spcAft>
            </a:pPr>
            <a:r>
              <a:rPr lang="sr-Cyrl-CS" altLang="ja-JP" sz="2400" dirty="0">
                <a:solidFill>
                  <a:srgbClr val="0468B1"/>
                </a:solidFill>
                <a:latin typeface="Calibri" pitchFamily="34" charset="0"/>
                <a:ea typeface="MS Mincho" pitchFamily="49" charset="-128"/>
                <a:cs typeface="Calibri" pitchFamily="34" charset="0"/>
                <a:sym typeface="Symbol" pitchFamily="18" charset="2"/>
              </a:rPr>
              <a:t>У овој Студији је изабран сценарио </a:t>
            </a:r>
            <a:r>
              <a:rPr lang="en-US" altLang="ja-JP" sz="2400" dirty="0">
                <a:solidFill>
                  <a:srgbClr val="0468B1"/>
                </a:solidFill>
                <a:latin typeface="Calibri" pitchFamily="34" charset="0"/>
                <a:ea typeface="MS Mincho" pitchFamily="49" charset="-128"/>
                <a:cs typeface="Calibri" pitchFamily="34" charset="0"/>
                <a:sym typeface="Symbol" pitchFamily="18" charset="2"/>
              </a:rPr>
              <a:t>RCP</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8.5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Relative</a:t>
            </a:r>
            <a:r>
              <a:rPr lang="sr-Cyrl-CS" altLang="ja-JP" sz="2400" i="1" dirty="0">
                <a:solidFill>
                  <a:srgbClr val="0468B1"/>
                </a:solidFill>
                <a:latin typeface="Calibri" pitchFamily="34" charset="0"/>
                <a:ea typeface="MS Mincho" pitchFamily="49" charset="-128"/>
                <a:cs typeface="Calibri" pitchFamily="34" charset="0"/>
                <a:sym typeface="Symbol" pitchFamily="18" charset="2"/>
              </a:rPr>
              <a:t>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Concentration</a:t>
            </a:r>
            <a:r>
              <a:rPr lang="sr-Cyrl-CS" altLang="ja-JP" sz="2400" i="1" dirty="0">
                <a:solidFill>
                  <a:srgbClr val="0468B1"/>
                </a:solidFill>
                <a:latin typeface="Calibri" pitchFamily="34" charset="0"/>
                <a:ea typeface="MS Mincho" pitchFamily="49" charset="-128"/>
                <a:cs typeface="Calibri" pitchFamily="34" charset="0"/>
                <a:sym typeface="Symbol" pitchFamily="18" charset="2"/>
              </a:rPr>
              <a:t>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Pathway</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као и ансамбл од 8 регионалних климатских модела са просторном резолуцијом 0.1° (око 12 </a:t>
            </a:r>
            <a:r>
              <a:rPr lang="en-US" altLang="ja-JP" sz="2400" dirty="0">
                <a:solidFill>
                  <a:srgbClr val="0468B1"/>
                </a:solidFill>
                <a:latin typeface="Calibri" pitchFamily="34" charset="0"/>
                <a:ea typeface="MS Mincho" pitchFamily="49" charset="-128"/>
                <a:cs typeface="Calibri" pitchFamily="34" charset="0"/>
                <a:sym typeface="Symbol" pitchFamily="18" charset="2"/>
              </a:rPr>
              <a:t>km</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из базе </a:t>
            </a:r>
            <a:r>
              <a:rPr lang="en-US" altLang="ja-JP" sz="2400" dirty="0">
                <a:solidFill>
                  <a:srgbClr val="0468B1"/>
                </a:solidFill>
                <a:latin typeface="Calibri" pitchFamily="34" charset="0"/>
                <a:ea typeface="MS Mincho" pitchFamily="49" charset="-128"/>
                <a:cs typeface="Calibri" pitchFamily="34" charset="0"/>
                <a:sym typeface="Symbol" pitchFamily="18" charset="2"/>
              </a:rPr>
              <a:t>EURO</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sym typeface="Symbol" pitchFamily="18" charset="2"/>
              </a:rPr>
              <a:t>CORDEX</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пројекта. У овим истраживањима приказана је медијана (сматра се да је медијана већ достигнута) и 75. перцентил (строжија процена) добијених резултата.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6" name="Rectangle 5"/>
          <p:cNvSpPr/>
          <p:nvPr/>
        </p:nvSpPr>
        <p:spPr>
          <a:xfrm>
            <a:off x="151822" y="1153186"/>
            <a:ext cx="12040178" cy="1200329"/>
          </a:xfrm>
          <a:prstGeom prst="rect">
            <a:avLst/>
          </a:prstGeom>
        </p:spPr>
        <p:txBody>
          <a:bodyPr wrap="square">
            <a:spAutoFit/>
          </a:bodyPr>
          <a:lstStyle/>
          <a:p>
            <a:pPr algn="just"/>
            <a:r>
              <a:rPr lang="sr-Cyrl-RS" altLang="ja-JP" sz="2400" b="1" dirty="0">
                <a:solidFill>
                  <a:srgbClr val="0468B1"/>
                </a:solidFill>
                <a:latin typeface="Calibri" pitchFamily="34" charset="0"/>
                <a:ea typeface="MS Mincho" pitchFamily="49" charset="-128"/>
                <a:cs typeface="Calibri" pitchFamily="34" charset="0"/>
              </a:rPr>
              <a:t>75. перцентил вредности хидромодула система гравитације, орошавања и капања за </a:t>
            </a:r>
            <a:r>
              <a:rPr lang="sr-Cyrl-CS" altLang="ja-JP" sz="2400" b="1" dirty="0">
                <a:solidFill>
                  <a:srgbClr val="0468B1"/>
                </a:solidFill>
                <a:latin typeface="Calibri" pitchFamily="34" charset="0"/>
                <a:ea typeface="MS Mincho" pitchFamily="49" charset="-128"/>
                <a:cs typeface="Calibri" pitchFamily="34" charset="0"/>
              </a:rPr>
              <a:t>РФ период</a:t>
            </a:r>
            <a:r>
              <a:rPr lang="sr-Cyrl-RS" altLang="ja-JP" sz="2400" b="1" dirty="0">
                <a:solidFill>
                  <a:srgbClr val="0468B1"/>
                </a:solidFill>
                <a:latin typeface="Calibri" pitchFamily="34" charset="0"/>
                <a:ea typeface="MS Mincho" pitchFamily="49" charset="-128"/>
                <a:cs typeface="Calibri" pitchFamily="34" charset="0"/>
                <a:sym typeface="Symbol" pitchFamily="18" charset="2"/>
              </a:rPr>
              <a:t> </a:t>
            </a:r>
            <a:r>
              <a:rPr lang="sr-Cyrl-CS" altLang="ja-JP" sz="2400" b="1" dirty="0">
                <a:solidFill>
                  <a:srgbClr val="0468B1"/>
                </a:solidFill>
                <a:latin typeface="Calibri" pitchFamily="34" charset="0"/>
                <a:ea typeface="MS Mincho" pitchFamily="49" charset="-128"/>
                <a:cs typeface="Calibri" pitchFamily="34" charset="0"/>
              </a:rPr>
              <a:t>(</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2005. година) Р1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2040; Р2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2060. и Р3 период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2100. година)</a:t>
            </a:r>
            <a:endParaRPr lang="en-US" sz="2400" b="1" dirty="0">
              <a:solidFill>
                <a:srgbClr val="0468B1"/>
              </a:solidFill>
              <a:latin typeface="Calibri" pitchFamily="34" charset="0"/>
              <a:cs typeface="Calibri" pitchFamily="34" charset="0"/>
            </a:endParaRPr>
          </a:p>
        </p:txBody>
      </p:sp>
      <p:grpSp>
        <p:nvGrpSpPr>
          <p:cNvPr id="8" name="Group 7"/>
          <p:cNvGrpSpPr/>
          <p:nvPr/>
        </p:nvGrpSpPr>
        <p:grpSpPr>
          <a:xfrm>
            <a:off x="119435" y="2353515"/>
            <a:ext cx="8732520" cy="4114800"/>
            <a:chOff x="304800" y="1752600"/>
            <a:chExt cx="8732520" cy="4114800"/>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04800" y="1981200"/>
              <a:ext cx="4389120" cy="1828800"/>
            </a:xfrm>
            <a:prstGeom prst="rect">
              <a:avLst/>
            </a:prstGeom>
          </p:spPr>
        </p:pic>
        <p:sp>
          <p:nvSpPr>
            <p:cNvPr id="10" name="TextBox 9"/>
            <p:cNvSpPr txBox="1"/>
            <p:nvPr/>
          </p:nvSpPr>
          <p:spPr>
            <a:xfrm>
              <a:off x="381000" y="17526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РФ – г (0,9-1,1); о (0,5-0,7); к (0,5-0,6)</a:t>
              </a:r>
              <a:endParaRPr lang="en-US" sz="1200" b="1" dirty="0">
                <a:solidFill>
                  <a:srgbClr val="0000CC"/>
                </a:solidFill>
                <a:latin typeface="Arial" pitchFamily="34" charset="0"/>
                <a:cs typeface="Arial" pitchFamily="34" charset="0"/>
              </a:endParaRPr>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4648200" y="1981200"/>
              <a:ext cx="4389120" cy="1828800"/>
            </a:xfrm>
            <a:prstGeom prst="rect">
              <a:avLst/>
            </a:prstGeom>
          </p:spPr>
        </p:pic>
        <p:sp>
          <p:nvSpPr>
            <p:cNvPr id="12" name="TextBox 11"/>
            <p:cNvSpPr txBox="1"/>
            <p:nvPr/>
          </p:nvSpPr>
          <p:spPr>
            <a:xfrm>
              <a:off x="4648200" y="17526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Р1 – г (0,8-1,0); о (0,5-0,7); к (0,5-0,6)</a:t>
              </a:r>
              <a:endParaRPr lang="en-US" sz="1200" b="1" dirty="0">
                <a:solidFill>
                  <a:srgbClr val="0000CC"/>
                </a:solidFill>
                <a:latin typeface="Arial" pitchFamily="34" charset="0"/>
                <a:cs typeface="Arial" pitchFamily="34" charset="0"/>
              </a:endParaRPr>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04800" y="4038600"/>
              <a:ext cx="4389120" cy="1828800"/>
            </a:xfrm>
            <a:prstGeom prst="rect">
              <a:avLst/>
            </a:prstGeom>
          </p:spPr>
        </p:pic>
        <p:sp>
          <p:nvSpPr>
            <p:cNvPr id="14" name="TextBox 13"/>
            <p:cNvSpPr txBox="1"/>
            <p:nvPr/>
          </p:nvSpPr>
          <p:spPr>
            <a:xfrm>
              <a:off x="381000" y="38100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Р2 – г (0,9-1,1); о (0,6-0,7); к (0,5-0,6)</a:t>
              </a:r>
              <a:endParaRPr lang="en-US" sz="1200" b="1" dirty="0">
                <a:solidFill>
                  <a:srgbClr val="0000CC"/>
                </a:solidFill>
                <a:latin typeface="Arial" pitchFamily="34" charset="0"/>
                <a:cs typeface="Arial" pitchFamily="34" charset="0"/>
              </a:endParaRPr>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4648200" y="4038600"/>
              <a:ext cx="4389120" cy="1828800"/>
            </a:xfrm>
            <a:prstGeom prst="rect">
              <a:avLst/>
            </a:prstGeom>
          </p:spPr>
        </p:pic>
        <p:sp>
          <p:nvSpPr>
            <p:cNvPr id="16" name="TextBox 15"/>
            <p:cNvSpPr txBox="1"/>
            <p:nvPr/>
          </p:nvSpPr>
          <p:spPr>
            <a:xfrm>
              <a:off x="4648200" y="38100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Р3 – г (1,1-1,3); о (0,7-0,8); к (0,6-0,8)</a:t>
              </a:r>
              <a:endParaRPr lang="en-US" sz="1200" b="1" dirty="0">
                <a:solidFill>
                  <a:srgbClr val="0000CC"/>
                </a:solidFill>
                <a:latin typeface="Arial" pitchFamily="34" charset="0"/>
                <a:cs typeface="Arial" pitchFamily="34" charset="0"/>
              </a:endParaRPr>
            </a:p>
          </p:txBody>
        </p:sp>
      </p:grpSp>
      <p:sp>
        <p:nvSpPr>
          <p:cNvPr id="17" name="Rectangle 16"/>
          <p:cNvSpPr/>
          <p:nvPr/>
        </p:nvSpPr>
        <p:spPr>
          <a:xfrm>
            <a:off x="8851955" y="2582115"/>
            <a:ext cx="3189624" cy="2862322"/>
          </a:xfrm>
          <a:prstGeom prst="rect">
            <a:avLst/>
          </a:prstGeom>
        </p:spPr>
        <p:txBody>
          <a:bodyPr wrap="square">
            <a:spAutoFit/>
          </a:bodyPr>
          <a:lstStyle/>
          <a:p>
            <a:r>
              <a:rPr lang="sr-Cyrl-RS" dirty="0">
                <a:solidFill>
                  <a:srgbClr val="0468B1"/>
                </a:solidFill>
                <a:latin typeface="Calibri" pitchFamily="34" charset="0"/>
                <a:cs typeface="Calibri" pitchFamily="34" charset="0"/>
              </a:rPr>
              <a:t>Вредности 75. перцентила хидромодула система за наводњавање показују да</a:t>
            </a:r>
            <a:r>
              <a:rPr lang="sr-Latn-RS" dirty="0">
                <a:solidFill>
                  <a:srgbClr val="0468B1"/>
                </a:solidFill>
                <a:latin typeface="Calibri" pitchFamily="34" charset="0"/>
                <a:cs typeface="Calibri" pitchFamily="34" charset="0"/>
              </a:rPr>
              <a:t> </a:t>
            </a:r>
            <a:r>
              <a:rPr lang="sr-Cyrl-RS" dirty="0">
                <a:solidFill>
                  <a:srgbClr val="0468B1"/>
                </a:solidFill>
                <a:latin typeface="Calibri" pitchFamily="34" charset="0"/>
                <a:cs typeface="Calibri" pitchFamily="34" charset="0"/>
              </a:rPr>
              <a:t>до средине века хидромодул остаје на истом ниво, чак показује и тренд смањеања за око 10% у периоду блиске будућности. Од средине до краја века долази до повећања за око  20%. </a:t>
            </a:r>
            <a:endParaRPr lang="en-US" dirty="0">
              <a:solidFill>
                <a:srgbClr val="0468B1"/>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 y="1309255"/>
            <a:ext cx="11804073" cy="830997"/>
          </a:xfrm>
          <a:prstGeom prst="rect">
            <a:avLst/>
          </a:prstGeom>
        </p:spPr>
        <p:txBody>
          <a:bodyPr wrap="square">
            <a:spAutoFit/>
          </a:bodyPr>
          <a:lstStyle/>
          <a:p>
            <a:pPr algn="just"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Просторна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расподела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норми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sr-Cyrl-RS" altLang="ja-JP" sz="2400" b="1" dirty="0">
                <a:solidFill>
                  <a:srgbClr val="0468B1"/>
                </a:solidFill>
                <a:latin typeface="Calibri" pitchFamily="34" charset="0"/>
                <a:ea typeface="MS Mincho" pitchFamily="49" charset="-128"/>
                <a:cs typeface="Calibri" pitchFamily="34" charset="0"/>
              </a:rPr>
              <a:t> за </a:t>
            </a:r>
            <a:r>
              <a:rPr lang="sr-Cyrl-CS" altLang="ja-JP" sz="2400" b="1" dirty="0">
                <a:solidFill>
                  <a:srgbClr val="0468B1"/>
                </a:solidFill>
                <a:latin typeface="Calibri" pitchFamily="34" charset="0"/>
                <a:ea typeface="MS Mincho" pitchFamily="49" charset="-128"/>
                <a:cs typeface="Calibri" pitchFamily="34" charset="0"/>
              </a:rPr>
              <a:t>РФ период</a:t>
            </a:r>
            <a:r>
              <a:rPr lang="sr-Cyrl-RS" altLang="ja-JP" sz="2400" b="1" dirty="0">
                <a:solidFill>
                  <a:srgbClr val="0468B1"/>
                </a:solidFill>
                <a:latin typeface="Calibri" pitchFamily="34" charset="0"/>
                <a:ea typeface="MS Mincho" pitchFamily="49" charset="-128"/>
                <a:cs typeface="Calibri" pitchFamily="34" charset="0"/>
                <a:sym typeface="Symbol" pitchFamily="18" charset="2"/>
              </a:rPr>
              <a:t> </a:t>
            </a:r>
            <a:r>
              <a:rPr lang="sr-Cyrl-CS" altLang="ja-JP" sz="2400" b="1" dirty="0">
                <a:solidFill>
                  <a:srgbClr val="0468B1"/>
                </a:solidFill>
                <a:latin typeface="Calibri" pitchFamily="34" charset="0"/>
                <a:ea typeface="MS Mincho" pitchFamily="49" charset="-128"/>
                <a:cs typeface="Calibri" pitchFamily="34" charset="0"/>
              </a:rPr>
              <a:t>(</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2005. година) Р1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2040; Р2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2060. и Р3 период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2100. година)</a:t>
            </a:r>
            <a:endParaRPr lang="en-US" sz="2400" b="1"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grpSp>
        <p:nvGrpSpPr>
          <p:cNvPr id="8" name="Group 7"/>
          <p:cNvGrpSpPr/>
          <p:nvPr/>
        </p:nvGrpSpPr>
        <p:grpSpPr>
          <a:xfrm>
            <a:off x="2436204" y="2505542"/>
            <a:ext cx="7200000" cy="2520000"/>
            <a:chOff x="985814" y="1437604"/>
            <a:chExt cx="9249206" cy="3737109"/>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85815" y="1745381"/>
              <a:ext cx="2316935" cy="306000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3302750" y="1745381"/>
              <a:ext cx="2298400" cy="3060000"/>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5601150" y="1745381"/>
              <a:ext cx="2307631" cy="3060000"/>
            </a:xfrm>
            <a:prstGeom prst="rect">
              <a:avLst/>
            </a:prstGeom>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7908781" y="1745381"/>
              <a:ext cx="2302785" cy="3060000"/>
            </a:xfrm>
            <a:prstGeom prst="rect">
              <a:avLst/>
            </a:prstGeom>
          </p:spPr>
        </p:pic>
        <p:sp>
          <p:nvSpPr>
            <p:cNvPr id="13" name="TextBox 12"/>
            <p:cNvSpPr txBox="1"/>
            <p:nvPr/>
          </p:nvSpPr>
          <p:spPr>
            <a:xfrm>
              <a:off x="985814"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2000 до 2500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4" name="TextBox 13"/>
            <p:cNvSpPr txBox="1"/>
            <p:nvPr/>
          </p:nvSpPr>
          <p:spPr>
            <a:xfrm>
              <a:off x="3168196" y="1437604"/>
              <a:ext cx="2432954"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2000 до 2500 </a:t>
              </a:r>
              <a:r>
                <a:rPr lang="sr-Latn-RS" sz="1400" b="1" dirty="0">
                  <a:solidFill>
                    <a:srgbClr val="000099"/>
                  </a:solidFill>
                  <a:latin typeface="Calibri" pitchFamily="34" charset="0"/>
                  <a:cs typeface="Calibri" pitchFamily="34" charset="0"/>
                </a:rPr>
                <a:t>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5" name="TextBox 14"/>
            <p:cNvSpPr txBox="1"/>
            <p:nvPr/>
          </p:nvSpPr>
          <p:spPr>
            <a:xfrm>
              <a:off x="5601150"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2000</a:t>
              </a:r>
              <a:r>
                <a:rPr lang="sr-Latn-RS" sz="1400" b="1" dirty="0">
                  <a:solidFill>
                    <a:srgbClr val="000099"/>
                  </a:solidFill>
                  <a:latin typeface="Calibri" pitchFamily="34" charset="0"/>
                  <a:cs typeface="Calibri" pitchFamily="34" charset="0"/>
                </a:rPr>
                <a:t> </a:t>
              </a:r>
              <a:r>
                <a:rPr lang="sr-Cyrl-RS" sz="1400" b="1" dirty="0">
                  <a:solidFill>
                    <a:srgbClr val="000099"/>
                  </a:solidFill>
                  <a:latin typeface="Calibri" pitchFamily="34" charset="0"/>
                  <a:cs typeface="Calibri" pitchFamily="34" charset="0"/>
                </a:rPr>
                <a:t>до 3000 </a:t>
              </a:r>
              <a:r>
                <a:rPr lang="sr-Latn-RS" sz="1400" b="1" dirty="0">
                  <a:solidFill>
                    <a:srgbClr val="000099"/>
                  </a:solidFill>
                  <a:latin typeface="Calibri" pitchFamily="34" charset="0"/>
                  <a:cs typeface="Calibri" pitchFamily="34" charset="0"/>
                </a:rPr>
                <a:t>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6" name="TextBox 15"/>
            <p:cNvSpPr txBox="1"/>
            <p:nvPr/>
          </p:nvSpPr>
          <p:spPr>
            <a:xfrm>
              <a:off x="7918085"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3000 до 3500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7" name="TextBox 16"/>
            <p:cNvSpPr txBox="1"/>
            <p:nvPr/>
          </p:nvSpPr>
          <p:spPr>
            <a:xfrm>
              <a:off x="1009269" y="4805381"/>
              <a:ext cx="9225751" cy="369332"/>
            </a:xfrm>
            <a:prstGeom prst="rect">
              <a:avLst/>
            </a:prstGeom>
            <a:noFill/>
          </p:spPr>
          <p:txBody>
            <a:bodyPr wrap="square" rtlCol="0">
              <a:spAutoFit/>
            </a:bodyPr>
            <a:lstStyle/>
            <a:p>
              <a:pPr algn="ctr"/>
              <a:r>
                <a:rPr lang="sr-Latn-RS" b="1" dirty="0">
                  <a:solidFill>
                    <a:srgbClr val="000099"/>
                  </a:solidFill>
                  <a:latin typeface="Calibri" pitchFamily="34" charset="0"/>
                  <a:cs typeface="Calibri" pitchFamily="34" charset="0"/>
                </a:rPr>
                <a:t>75. </a:t>
              </a:r>
              <a:r>
                <a:rPr lang="sr-Cyrl-RS" b="1" dirty="0">
                  <a:solidFill>
                    <a:srgbClr val="000099"/>
                  </a:solidFill>
                  <a:latin typeface="Calibri" pitchFamily="34" charset="0"/>
                  <a:cs typeface="Calibri" pitchFamily="34" charset="0"/>
                </a:rPr>
                <a:t>Перцентил норме наводњавања </a:t>
              </a:r>
              <a:endParaRPr lang="en-US" b="1" dirty="0">
                <a:solidFill>
                  <a:srgbClr val="000099"/>
                </a:solidFill>
                <a:latin typeface="Calibri" pitchFamily="34" charset="0"/>
                <a:cs typeface="Calibri" pitchFamily="34" charset="0"/>
              </a:endParaRPr>
            </a:p>
          </p:txBody>
        </p:sp>
      </p:grpSp>
      <p:sp>
        <p:nvSpPr>
          <p:cNvPr id="18" name="Rectangle 17"/>
          <p:cNvSpPr/>
          <p:nvPr/>
        </p:nvSpPr>
        <p:spPr>
          <a:xfrm>
            <a:off x="197427" y="5153025"/>
            <a:ext cx="11804073" cy="923330"/>
          </a:xfrm>
          <a:prstGeom prst="rect">
            <a:avLst/>
          </a:prstGeom>
        </p:spPr>
        <p:txBody>
          <a:bodyPr wrap="square">
            <a:spAutoFit/>
          </a:bodyPr>
          <a:lstStyle/>
          <a:p>
            <a:pPr algn="just"/>
            <a:r>
              <a:rPr lang="sr-Cyrl-RS" dirty="0">
                <a:solidFill>
                  <a:srgbClr val="0468B1"/>
                </a:solidFill>
                <a:latin typeface="Calibri" pitchFamily="34" charset="0"/>
                <a:cs typeface="Calibri" pitchFamily="34" charset="0"/>
              </a:rPr>
              <a:t>Норма наводњавања у периоду блиске будућности остаје на истом нивоу. До средине века повећава се за око 20%, а до краја века за око 50% (два до пет просечних заливања). Овај податак указује на ризик биљне производње у условима климатских промена и ограничених водних ресурса.</a:t>
            </a:r>
            <a:endParaRPr lang="en-US" dirty="0">
              <a:solidFill>
                <a:srgbClr val="0468B1"/>
              </a:solidFill>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2399" y="1277844"/>
            <a:ext cx="11879655" cy="461665"/>
          </a:xfrm>
          <a:prstGeom prst="rect">
            <a:avLst/>
          </a:prstGeom>
        </p:spPr>
        <p:txBody>
          <a:bodyPr wrap="square">
            <a:spAutoFit/>
          </a:bodyPr>
          <a:lstStyle/>
          <a:p>
            <a:pPr algn="ctr"/>
            <a:r>
              <a:rPr lang="en-US" sz="2400" b="1" dirty="0" err="1">
                <a:solidFill>
                  <a:srgbClr val="0468B1"/>
                </a:solidFill>
                <a:latin typeface="Calibri" pitchFamily="34" charset="0"/>
                <a:cs typeface="Calibri" pitchFamily="34" charset="0"/>
              </a:rPr>
              <a:t>Сезонска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нето</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норма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наводњавања</a:t>
            </a:r>
            <a:r>
              <a:rPr lang="en-US" sz="2400" b="1" dirty="0">
                <a:solidFill>
                  <a:srgbClr val="0468B1"/>
                </a:solidFill>
                <a:latin typeface="Calibri" pitchFamily="34" charset="0"/>
                <a:cs typeface="Calibri" pitchFamily="34" charset="0"/>
              </a:rPr>
              <a:t> у m</a:t>
            </a:r>
            <a:r>
              <a:rPr lang="en-US" sz="2400" b="1" baseline="30000" dirty="0">
                <a:solidFill>
                  <a:srgbClr val="0468B1"/>
                </a:solidFill>
                <a:latin typeface="Calibri" pitchFamily="34" charset="0"/>
                <a:cs typeface="Calibri" pitchFamily="34" charset="0"/>
              </a:rPr>
              <a:t>3</a:t>
            </a:r>
            <a:r>
              <a:rPr lang="en-US" sz="2400" b="1" dirty="0">
                <a:solidFill>
                  <a:srgbClr val="0468B1"/>
                </a:solidFill>
                <a:latin typeface="Calibri" pitchFamily="34" charset="0"/>
                <a:cs typeface="Calibri" pitchFamily="34" charset="0"/>
              </a:rPr>
              <a:t>∙ha</a:t>
            </a:r>
            <a:r>
              <a:rPr lang="en-US" sz="2400" b="1" baseline="30000" dirty="0">
                <a:solidFill>
                  <a:srgbClr val="0468B1"/>
                </a:solidFill>
                <a:latin typeface="Calibri" pitchFamily="34" charset="0"/>
                <a:cs typeface="Calibri" pitchFamily="34" charset="0"/>
              </a:rPr>
              <a:t>-1</a:t>
            </a:r>
            <a:r>
              <a:rPr lang="en-US" sz="2400" b="1" dirty="0">
                <a:solidFill>
                  <a:srgbClr val="0468B1"/>
                </a:solidFill>
                <a:latin typeface="Calibri" pitchFamily="34" charset="0"/>
                <a:cs typeface="Calibri" pitchFamily="34" charset="0"/>
              </a:rPr>
              <a:t> </a:t>
            </a:r>
            <a:endParaRPr lang="sr-Cyrl-RS" sz="2400" b="1" dirty="0">
              <a:solidFill>
                <a:srgbClr val="0468B1"/>
              </a:solidFill>
              <a:latin typeface="Calibri" pitchFamily="34" charset="0"/>
              <a:cs typeface="Calibri" pitchFamily="34" charset="0"/>
            </a:endParaRPr>
          </a:p>
        </p:txBody>
      </p:sp>
      <p:graphicFrame>
        <p:nvGraphicFramePr>
          <p:cNvPr id="6" name="Table 5"/>
          <p:cNvGraphicFramePr>
            <a:graphicFrameLocks noGrp="1"/>
          </p:cNvGraphicFramePr>
          <p:nvPr/>
        </p:nvGraphicFramePr>
        <p:xfrm>
          <a:off x="754309" y="1956391"/>
          <a:ext cx="10680035" cy="3072096"/>
        </p:xfrm>
        <a:graphic>
          <a:graphicData uri="http://schemas.openxmlformats.org/drawingml/2006/table">
            <a:tbl>
              <a:tblPr>
                <a:tableStyleId>{35758FB7-9AC5-4552-8A53-C91805E547FA}</a:tableStyleId>
              </a:tblPr>
              <a:tblGrid>
                <a:gridCol w="1986979">
                  <a:extLst>
                    <a:ext uri="{9D8B030D-6E8A-4147-A177-3AD203B41FA5}">
                      <a16:colId xmlns:a16="http://schemas.microsoft.com/office/drawing/2014/main" val="20000"/>
                    </a:ext>
                  </a:extLst>
                </a:gridCol>
                <a:gridCol w="704842">
                  <a:extLst>
                    <a:ext uri="{9D8B030D-6E8A-4147-A177-3AD203B41FA5}">
                      <a16:colId xmlns:a16="http://schemas.microsoft.com/office/drawing/2014/main" val="20001"/>
                    </a:ext>
                  </a:extLst>
                </a:gridCol>
                <a:gridCol w="736881">
                  <a:extLst>
                    <a:ext uri="{9D8B030D-6E8A-4147-A177-3AD203B41FA5}">
                      <a16:colId xmlns:a16="http://schemas.microsoft.com/office/drawing/2014/main" val="20002"/>
                    </a:ext>
                  </a:extLst>
                </a:gridCol>
                <a:gridCol w="640767">
                  <a:extLst>
                    <a:ext uri="{9D8B030D-6E8A-4147-A177-3AD203B41FA5}">
                      <a16:colId xmlns:a16="http://schemas.microsoft.com/office/drawing/2014/main" val="20003"/>
                    </a:ext>
                  </a:extLst>
                </a:gridCol>
                <a:gridCol w="683482">
                  <a:extLst>
                    <a:ext uri="{9D8B030D-6E8A-4147-A177-3AD203B41FA5}">
                      <a16:colId xmlns:a16="http://schemas.microsoft.com/office/drawing/2014/main" val="20004"/>
                    </a:ext>
                  </a:extLst>
                </a:gridCol>
                <a:gridCol w="619407">
                  <a:extLst>
                    <a:ext uri="{9D8B030D-6E8A-4147-A177-3AD203B41FA5}">
                      <a16:colId xmlns:a16="http://schemas.microsoft.com/office/drawing/2014/main" val="20005"/>
                    </a:ext>
                  </a:extLst>
                </a:gridCol>
                <a:gridCol w="672804">
                  <a:extLst>
                    <a:ext uri="{9D8B030D-6E8A-4147-A177-3AD203B41FA5}">
                      <a16:colId xmlns:a16="http://schemas.microsoft.com/office/drawing/2014/main" val="20006"/>
                    </a:ext>
                  </a:extLst>
                </a:gridCol>
                <a:gridCol w="715521">
                  <a:extLst>
                    <a:ext uri="{9D8B030D-6E8A-4147-A177-3AD203B41FA5}">
                      <a16:colId xmlns:a16="http://schemas.microsoft.com/office/drawing/2014/main" val="20007"/>
                    </a:ext>
                  </a:extLst>
                </a:gridCol>
                <a:gridCol w="790279">
                  <a:extLst>
                    <a:ext uri="{9D8B030D-6E8A-4147-A177-3AD203B41FA5}">
                      <a16:colId xmlns:a16="http://schemas.microsoft.com/office/drawing/2014/main" val="20008"/>
                    </a:ext>
                  </a:extLst>
                </a:gridCol>
                <a:gridCol w="3129073">
                  <a:extLst>
                    <a:ext uri="{9D8B030D-6E8A-4147-A177-3AD203B41FA5}">
                      <a16:colId xmlns:a16="http://schemas.microsoft.com/office/drawing/2014/main" val="20009"/>
                    </a:ext>
                  </a:extLst>
                </a:gridCol>
              </a:tblGrid>
              <a:tr h="292545">
                <a:tc rowSpan="3">
                  <a:txBody>
                    <a:bodyPr/>
                    <a:lstStyle/>
                    <a:p>
                      <a:pPr algn="ctr">
                        <a:lnSpc>
                          <a:spcPct val="115000"/>
                        </a:lnSpc>
                        <a:spcAft>
                          <a:spcPts val="0"/>
                        </a:spcAft>
                      </a:pPr>
                      <a:r>
                        <a:rPr lang="en-US" sz="1800" dirty="0" err="1">
                          <a:solidFill>
                            <a:srgbClr val="7030A0"/>
                          </a:solidFill>
                          <a:latin typeface="Calibri" pitchFamily="34" charset="0"/>
                          <a:cs typeface="Calibri" pitchFamily="34" charset="0"/>
                        </a:rPr>
                        <a:t>Управни</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округ</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gridSpan="8">
                  <a:txBody>
                    <a:bodyPr/>
                    <a:lstStyle/>
                    <a:p>
                      <a:pPr algn="ctr">
                        <a:lnSpc>
                          <a:spcPct val="115000"/>
                        </a:lnSpc>
                        <a:spcAft>
                          <a:spcPts val="0"/>
                        </a:spcAft>
                      </a:pPr>
                      <a:r>
                        <a:rPr lang="en-US" sz="1800" dirty="0">
                          <a:solidFill>
                            <a:srgbClr val="7030A0"/>
                          </a:solidFill>
                          <a:latin typeface="Calibri" pitchFamily="34" charset="0"/>
                          <a:cs typeface="Calibri" pitchFamily="34" charset="0"/>
                        </a:rPr>
                        <a:t>ПЕРИОД</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71755" marR="71755" algn="ctr">
                        <a:lnSpc>
                          <a:spcPct val="115000"/>
                        </a:lnSpc>
                        <a:spcAft>
                          <a:spcPts val="0"/>
                        </a:spcAft>
                      </a:pPr>
                      <a:r>
                        <a:rPr lang="en-US" sz="1800" dirty="0" err="1">
                          <a:solidFill>
                            <a:srgbClr val="7030A0"/>
                          </a:solidFill>
                          <a:latin typeface="Calibri" pitchFamily="34" charset="0"/>
                          <a:cs typeface="Calibri" pitchFamily="34" charset="0"/>
                        </a:rPr>
                        <a:t>Укупно</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пољопривредно</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земљиште</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обухваћено</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анализом</a:t>
                      </a:r>
                      <a:r>
                        <a:rPr lang="en-US" sz="1800" dirty="0">
                          <a:solidFill>
                            <a:srgbClr val="7030A0"/>
                          </a:solidFill>
                          <a:latin typeface="Calibri" pitchFamily="34" charset="0"/>
                          <a:cs typeface="Calibri" pitchFamily="34" charset="0"/>
                        </a:rPr>
                        <a:t> (ha)</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extLst>
                  <a:ext uri="{0D108BD9-81ED-4DB2-BD59-A6C34878D82A}">
                    <a16:rowId xmlns:a16="http://schemas.microsoft.com/office/drawing/2014/main" val="10000"/>
                  </a:ext>
                </a:extLst>
              </a:tr>
              <a:tr h="316759">
                <a:tc vMerge="1">
                  <a:txBody>
                    <a:bodyPr/>
                    <a:lstStyle/>
                    <a:p>
                      <a:endParaRPr lang="en-US"/>
                    </a:p>
                  </a:txBody>
                  <a:tcPr/>
                </a:tc>
                <a:tc gridSpan="2">
                  <a:txBody>
                    <a:bodyPr/>
                    <a:lstStyle/>
                    <a:p>
                      <a:pPr algn="ctr">
                        <a:lnSpc>
                          <a:spcPct val="115000"/>
                        </a:lnSpc>
                        <a:spcAft>
                          <a:spcPts val="0"/>
                        </a:spcAft>
                      </a:pPr>
                      <a:r>
                        <a:rPr lang="en-US" sz="1800" dirty="0">
                          <a:solidFill>
                            <a:srgbClr val="7030A0"/>
                          </a:solidFill>
                          <a:latin typeface="Calibri" pitchFamily="34" charset="0"/>
                          <a:cs typeface="Calibri" pitchFamily="34" charset="0"/>
                        </a:rPr>
                        <a:t>1986-2005</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dirty="0">
                          <a:solidFill>
                            <a:srgbClr val="7030A0"/>
                          </a:solidFill>
                          <a:latin typeface="Calibri" pitchFamily="34" charset="0"/>
                          <a:cs typeface="Calibri" pitchFamily="34" charset="0"/>
                        </a:rPr>
                        <a:t>2021-2040</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dirty="0">
                          <a:solidFill>
                            <a:srgbClr val="7030A0"/>
                          </a:solidFill>
                          <a:latin typeface="Calibri" pitchFamily="34" charset="0"/>
                          <a:cs typeface="Calibri" pitchFamily="34" charset="0"/>
                        </a:rPr>
                        <a:t>2041-2060</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dirty="0">
                          <a:solidFill>
                            <a:srgbClr val="7030A0"/>
                          </a:solidFill>
                          <a:latin typeface="Calibri" pitchFamily="34" charset="0"/>
                          <a:cs typeface="Calibri" pitchFamily="34" charset="0"/>
                        </a:rPr>
                        <a:t>2080-2100</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394564">
                <a:tc vMerge="1">
                  <a:txBody>
                    <a:bodyPr/>
                    <a:lstStyle/>
                    <a:p>
                      <a:endParaRPr lang="en-US"/>
                    </a:p>
                  </a:txBody>
                  <a:tcPr/>
                </a:tc>
                <a:tc>
                  <a:txBody>
                    <a:bodyPr/>
                    <a:lstStyle/>
                    <a:p>
                      <a:pPr marL="71755" marR="71755" algn="ctr">
                        <a:lnSpc>
                          <a:spcPct val="115000"/>
                        </a:lnSpc>
                        <a:spcAft>
                          <a:spcPts val="0"/>
                        </a:spcAft>
                      </a:pPr>
                      <a:r>
                        <a:rPr lang="en-US" sz="1800" dirty="0" err="1">
                          <a:solidFill>
                            <a:srgbClr val="7030A0"/>
                          </a:solidFill>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solidFill>
                            <a:srgbClr val="7030A0"/>
                          </a:solidFill>
                          <a:latin typeface="Calibri" pitchFamily="34" charset="0"/>
                          <a:cs typeface="Calibri" pitchFamily="34" charset="0"/>
                        </a:rPr>
                        <a:t>75</a:t>
                      </a:r>
                      <a:r>
                        <a:rPr lang="sr-Cyrl-R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solidFill>
                            <a:srgbClr val="7030A0"/>
                          </a:solidFill>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solidFill>
                            <a:srgbClr val="7030A0"/>
                          </a:solidFill>
                          <a:latin typeface="Calibri" pitchFamily="34" charset="0"/>
                          <a:cs typeface="Calibri" pitchFamily="34" charset="0"/>
                        </a:rPr>
                        <a:t>75</a:t>
                      </a:r>
                      <a:r>
                        <a:rPr lang="sr-Cyrl-RS" sz="1800" dirty="0">
                          <a:solidFill>
                            <a:srgbClr val="7030A0"/>
                          </a:solidFill>
                          <a:latin typeface="Calibri" pitchFamily="34" charset="0"/>
                          <a:cs typeface="Calibri" pitchFamily="34" charset="0"/>
                        </a:rPr>
                        <a:t>.</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solidFill>
                            <a:srgbClr val="7030A0"/>
                          </a:solidFill>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solidFill>
                            <a:srgbClr val="7030A0"/>
                          </a:solidFill>
                          <a:latin typeface="Calibri" pitchFamily="34" charset="0"/>
                          <a:cs typeface="Calibri" pitchFamily="34" charset="0"/>
                        </a:rPr>
                        <a:t>75</a:t>
                      </a:r>
                      <a:r>
                        <a:rPr lang="sr-Cyrl-RS" sz="1800" dirty="0">
                          <a:solidFill>
                            <a:srgbClr val="7030A0"/>
                          </a:solidFill>
                          <a:latin typeface="Calibri" pitchFamily="34" charset="0"/>
                          <a:cs typeface="Calibri" pitchFamily="34" charset="0"/>
                        </a:rPr>
                        <a:t>.</a:t>
                      </a:r>
                      <a:r>
                        <a:rPr lang="en-U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solidFill>
                            <a:srgbClr val="7030A0"/>
                          </a:solidFill>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solidFill>
                            <a:srgbClr val="7030A0"/>
                          </a:solidFill>
                          <a:latin typeface="Calibri" pitchFamily="34" charset="0"/>
                          <a:cs typeface="Calibri" pitchFamily="34" charset="0"/>
                        </a:rPr>
                        <a:t>75</a:t>
                      </a:r>
                      <a:r>
                        <a:rPr lang="sr-Cyrl-RS" sz="1800" dirty="0">
                          <a:solidFill>
                            <a:srgbClr val="7030A0"/>
                          </a:solidFill>
                          <a:latin typeface="Calibri" pitchFamily="34" charset="0"/>
                          <a:cs typeface="Calibri" pitchFamily="34" charset="0"/>
                        </a:rPr>
                        <a:t>. </a:t>
                      </a:r>
                      <a:r>
                        <a:rPr lang="en-US" sz="1800" dirty="0" err="1">
                          <a:solidFill>
                            <a:srgbClr val="7030A0"/>
                          </a:solidFill>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2"/>
                  </a:ext>
                </a:extLst>
              </a:tr>
              <a:tr h="348435">
                <a:tc>
                  <a:txBody>
                    <a:bodyPr/>
                    <a:lstStyle/>
                    <a:p>
                      <a:pPr algn="ctr" fontAlgn="b"/>
                      <a:r>
                        <a:rPr lang="sr-Cyrl-RS" sz="1800" b="0" i="0" u="none" strike="noStrike" dirty="0">
                          <a:solidFill>
                            <a:srgbClr val="FF0000"/>
                          </a:solidFill>
                          <a:latin typeface="Calibri" pitchFamily="34" charset="0"/>
                          <a:cs typeface="Calibri" pitchFamily="34" charset="0"/>
                        </a:rPr>
                        <a:t>Београдски</a:t>
                      </a:r>
                      <a:r>
                        <a:rPr lang="en-US" sz="1800" b="0" i="0" u="none" strike="noStrike" dirty="0">
                          <a:solidFill>
                            <a:srgbClr val="FF000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2257</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2347</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2183</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2356</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2396</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2583</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3096</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FF0000"/>
                          </a:solidFill>
                          <a:latin typeface="Calibri" pitchFamily="34" charset="0"/>
                          <a:cs typeface="Calibri" pitchFamily="34" charset="0"/>
                        </a:rPr>
                        <a:t>3215</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130980</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348435">
                <a:tc>
                  <a:txBody>
                    <a:bodyPr/>
                    <a:lstStyle/>
                    <a:p>
                      <a:pPr algn="ctr" fontAlgn="b"/>
                      <a:r>
                        <a:rPr lang="en-US" sz="1800" b="0" i="0" u="none" strike="noStrike" dirty="0" err="1">
                          <a:solidFill>
                            <a:srgbClr val="7030A0"/>
                          </a:solidFill>
                          <a:latin typeface="Calibri" pitchFamily="34" charset="0"/>
                          <a:cs typeface="Calibri" pitchFamily="34" charset="0"/>
                        </a:rPr>
                        <a:t>Мачвански</a:t>
                      </a:r>
                      <a:r>
                        <a:rPr lang="en-US" sz="18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1975</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2189</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1979</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2132</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2231</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2351</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2903</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3115</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139322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348435">
                <a:tc>
                  <a:txBody>
                    <a:bodyPr/>
                    <a:lstStyle/>
                    <a:p>
                      <a:pPr algn="ctr" fontAlgn="b"/>
                      <a:r>
                        <a:rPr lang="en-US" sz="1800" b="0" i="0" u="none" strike="noStrike" dirty="0" err="1">
                          <a:solidFill>
                            <a:srgbClr val="7030A0"/>
                          </a:solidFill>
                          <a:latin typeface="Calibri" pitchFamily="34" charset="0"/>
                          <a:cs typeface="Calibri" pitchFamily="34" charset="0"/>
                        </a:rPr>
                        <a:t>Подунавски</a:t>
                      </a:r>
                      <a:r>
                        <a:rPr lang="en-US" sz="18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2043</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2140</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2150</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2254</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2426</a:t>
                      </a:r>
                    </a:p>
                  </a:txBody>
                  <a:tcPr marL="6350" marR="6350" marT="6350" marB="0" anchor="ctr">
                    <a:solidFill>
                      <a:schemeClr val="accent1">
                        <a:lumMod val="20000"/>
                        <a:lumOff val="80000"/>
                      </a:schemeClr>
                    </a:solidFill>
                  </a:tcPr>
                </a:tc>
                <a:tc>
                  <a:txBody>
                    <a:bodyPr/>
                    <a:lstStyle/>
                    <a:p>
                      <a:pPr algn="ctr" fontAlgn="b"/>
                      <a:r>
                        <a:rPr lang="en-US" sz="1800" b="0" i="0" u="none" strike="noStrike">
                          <a:solidFill>
                            <a:srgbClr val="7030A0"/>
                          </a:solidFill>
                          <a:latin typeface="Calibri" pitchFamily="34" charset="0"/>
                          <a:cs typeface="Calibri" pitchFamily="34" charset="0"/>
                        </a:rPr>
                        <a:t>2502</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2915</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3130</a:t>
                      </a:r>
                    </a:p>
                  </a:txBody>
                  <a:tcPr marL="6350" marR="6350" marT="6350" marB="0" anchor="ctr">
                    <a:solidFill>
                      <a:schemeClr val="accent1">
                        <a:lumMod val="20000"/>
                        <a:lumOff val="80000"/>
                      </a:schemeClr>
                    </a:solidFill>
                  </a:tcPr>
                </a:tc>
                <a:tc>
                  <a:txBody>
                    <a:bodyPr/>
                    <a:lstStyle/>
                    <a:p>
                      <a:pPr algn="ctr" fontAlgn="b"/>
                      <a:r>
                        <a:rPr lang="en-US" sz="1800" b="0" i="0" u="none" strike="noStrike" dirty="0">
                          <a:solidFill>
                            <a:srgbClr val="7030A0"/>
                          </a:solidFill>
                          <a:latin typeface="Calibri" pitchFamily="34" charset="0"/>
                          <a:cs typeface="Calibri" pitchFamily="34" charset="0"/>
                        </a:rPr>
                        <a:t>72364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753" y="1225689"/>
            <a:ext cx="11855304" cy="5262979"/>
          </a:xfrm>
          <a:prstGeom prst="rect">
            <a:avLst/>
          </a:prstGeom>
        </p:spPr>
        <p:txBody>
          <a:bodyPr wrap="square">
            <a:spAutoFit/>
          </a:bodyPr>
          <a:lstStyle/>
          <a:p>
            <a:pPr algn="just" fontAlgn="base">
              <a:spcBef>
                <a:spcPct val="0"/>
              </a:spcBef>
              <a:spcAft>
                <a:spcPct val="0"/>
              </a:spcAft>
            </a:pPr>
            <a:r>
              <a:rPr lang="sr-Cyrl-RS" altLang="ja-JP" sz="2400" b="1" dirty="0">
                <a:solidFill>
                  <a:srgbClr val="0468B1"/>
                </a:solidFill>
                <a:latin typeface="Calibri" pitchFamily="34" charset="0"/>
                <a:ea typeface="MS Mincho" pitchFamily="49" charset="-128"/>
                <a:cs typeface="Calibri" pitchFamily="34" charset="0"/>
              </a:rPr>
              <a:t>Промена потрошње воде култура заступљених у плодореду (евапотранспирација, ефективне падавине, дефицит воде)</a:t>
            </a:r>
          </a:p>
          <a:p>
            <a:pPr algn="just"/>
            <a:r>
              <a:rPr lang="en-US" sz="2400" dirty="0">
                <a:latin typeface="Calibri" pitchFamily="34" charset="0"/>
                <a:cs typeface="Calibri" pitchFamily="34" charset="0"/>
              </a:rPr>
              <a:t>75. </a:t>
            </a:r>
            <a:r>
              <a:rPr lang="en-US" sz="2400" dirty="0" err="1">
                <a:latin typeface="Calibri" pitchFamily="34" charset="0"/>
                <a:cs typeface="Calibri" pitchFamily="34" charset="0"/>
              </a:rPr>
              <a:t>перцентил</a:t>
            </a:r>
            <a:r>
              <a:rPr lang="en-US" sz="2400" dirty="0">
                <a:latin typeface="Calibri" pitchFamily="34" charset="0"/>
                <a:cs typeface="Calibri" pitchFamily="34" charset="0"/>
              </a:rPr>
              <a:t> РФ-а </a:t>
            </a:r>
            <a:r>
              <a:rPr lang="en-US" sz="2400" dirty="0" err="1">
                <a:latin typeface="Calibri" pitchFamily="34" charset="0"/>
                <a:cs typeface="Calibri" pitchFamily="34" charset="0"/>
              </a:rPr>
              <a:t>за</a:t>
            </a:r>
            <a:r>
              <a:rPr lang="en-US" sz="2400" dirty="0">
                <a:latin typeface="Calibri" pitchFamily="34" charset="0"/>
                <a:cs typeface="Calibri" pitchFamily="34" charset="0"/>
              </a:rPr>
              <a:t> </a:t>
            </a:r>
            <a:r>
              <a:rPr lang="en-US" sz="2400" dirty="0" err="1">
                <a:latin typeface="Calibri" pitchFamily="34" charset="0"/>
                <a:cs typeface="Calibri" pitchFamily="34" charset="0"/>
              </a:rPr>
              <a:t>просечне</a:t>
            </a:r>
            <a:r>
              <a:rPr lang="en-US" sz="2400" dirty="0">
                <a:latin typeface="Calibri" pitchFamily="34" charset="0"/>
                <a:cs typeface="Calibri" pitchFamily="34" charset="0"/>
              </a:rPr>
              <a:t> </a:t>
            </a:r>
            <a:r>
              <a:rPr lang="en-US" sz="2400" dirty="0" err="1">
                <a:latin typeface="Calibri" pitchFamily="34" charset="0"/>
                <a:cs typeface="Calibri" pitchFamily="34" charset="0"/>
              </a:rPr>
              <a:t>вредности</a:t>
            </a:r>
            <a:r>
              <a:rPr lang="en-US" sz="2400" dirty="0">
                <a:latin typeface="Calibri" pitchFamily="34" charset="0"/>
                <a:cs typeface="Calibri" pitchFamily="34" charset="0"/>
              </a:rPr>
              <a:t> </a:t>
            </a:r>
            <a:r>
              <a:rPr lang="en-US" sz="2400" dirty="0" err="1">
                <a:latin typeface="Calibri" pitchFamily="34" charset="0"/>
                <a:cs typeface="Calibri" pitchFamily="34" charset="0"/>
              </a:rPr>
              <a:t>евапотранспирације</a:t>
            </a:r>
            <a:r>
              <a:rPr lang="en-US" sz="2400" dirty="0">
                <a:latin typeface="Calibri" pitchFamily="34" charset="0"/>
                <a:cs typeface="Calibri" pitchFamily="34" charset="0"/>
              </a:rPr>
              <a:t> (</a:t>
            </a:r>
            <a:r>
              <a:rPr lang="en-US" sz="2400" dirty="0">
                <a:latin typeface="Calibri" pitchFamily="34" charset="0"/>
                <a:cs typeface="Calibri" pitchFamily="34" charset="0"/>
                <a:sym typeface="Symbol"/>
              </a:rPr>
              <a:t></a:t>
            </a:r>
            <a:r>
              <a:rPr lang="en-US" sz="2400" dirty="0" err="1">
                <a:latin typeface="Calibri" pitchFamily="34" charset="0"/>
                <a:cs typeface="Calibri" pitchFamily="34" charset="0"/>
              </a:rPr>
              <a:t>EТc</a:t>
            </a:r>
            <a:r>
              <a:rPr lang="en-US" sz="2400" dirty="0">
                <a:latin typeface="Calibri" pitchFamily="34" charset="0"/>
                <a:cs typeface="Calibri" pitchFamily="34" charset="0"/>
              </a:rPr>
              <a:t>), </a:t>
            </a:r>
            <a:r>
              <a:rPr lang="en-US" sz="2400" dirty="0" err="1">
                <a:latin typeface="Calibri" pitchFamily="34" charset="0"/>
                <a:cs typeface="Calibri" pitchFamily="34" charset="0"/>
              </a:rPr>
              <a:t>ефективних</a:t>
            </a:r>
            <a:r>
              <a:rPr lang="en-US" sz="2400" dirty="0">
                <a:latin typeface="Calibri" pitchFamily="34" charset="0"/>
                <a:cs typeface="Calibri" pitchFamily="34" charset="0"/>
              </a:rPr>
              <a:t> </a:t>
            </a:r>
            <a:r>
              <a:rPr lang="en-US" sz="2400" dirty="0" err="1">
                <a:latin typeface="Calibri" pitchFamily="34" charset="0"/>
                <a:cs typeface="Calibri" pitchFamily="34" charset="0"/>
              </a:rPr>
              <a:t>падавина</a:t>
            </a:r>
            <a:r>
              <a:rPr lang="en-US" sz="2400" dirty="0">
                <a:latin typeface="Calibri" pitchFamily="34" charset="0"/>
                <a:cs typeface="Calibri" pitchFamily="34" charset="0"/>
              </a:rPr>
              <a:t> (</a:t>
            </a:r>
            <a:r>
              <a:rPr lang="en-US" sz="2400" dirty="0">
                <a:latin typeface="Calibri" pitchFamily="34" charset="0"/>
                <a:cs typeface="Calibri" pitchFamily="34" charset="0"/>
                <a:sym typeface="Symbol"/>
              </a:rPr>
              <a:t></a:t>
            </a:r>
            <a:r>
              <a:rPr lang="en-US" sz="2400" dirty="0" err="1">
                <a:latin typeface="Calibri" pitchFamily="34" charset="0"/>
                <a:cs typeface="Calibri" pitchFamily="34" charset="0"/>
              </a:rPr>
              <a:t>Pe</a:t>
            </a:r>
            <a:r>
              <a:rPr lang="en-US" sz="2400" dirty="0">
                <a:latin typeface="Calibri" pitchFamily="34" charset="0"/>
                <a:cs typeface="Calibri" pitchFamily="34" charset="0"/>
              </a:rPr>
              <a:t>) и </a:t>
            </a:r>
            <a:r>
              <a:rPr lang="en-US" sz="2400" dirty="0" err="1">
                <a:latin typeface="Calibri" pitchFamily="34" charset="0"/>
                <a:cs typeface="Calibri" pitchFamily="34" charset="0"/>
              </a:rPr>
              <a:t>дефицита</a:t>
            </a:r>
            <a:r>
              <a:rPr lang="en-US" sz="2400" dirty="0">
                <a:latin typeface="Calibri" pitchFamily="34" charset="0"/>
                <a:cs typeface="Calibri" pitchFamily="34" charset="0"/>
              </a:rPr>
              <a:t> </a:t>
            </a:r>
            <a:r>
              <a:rPr lang="en-US" sz="2400" dirty="0" err="1">
                <a:latin typeface="Calibri" pitchFamily="34" charset="0"/>
                <a:cs typeface="Calibri" pitchFamily="34" charset="0"/>
              </a:rPr>
              <a:t>воде</a:t>
            </a:r>
            <a:r>
              <a:rPr lang="en-US" sz="2400" dirty="0">
                <a:latin typeface="Calibri" pitchFamily="34" charset="0"/>
                <a:cs typeface="Calibri" pitchFamily="34" charset="0"/>
              </a:rPr>
              <a:t> (</a:t>
            </a:r>
            <a:r>
              <a:rPr lang="en-US" sz="2400" dirty="0">
                <a:latin typeface="Calibri" pitchFamily="34" charset="0"/>
                <a:cs typeface="Calibri" pitchFamily="34" charset="0"/>
                <a:sym typeface="Symbol"/>
              </a:rPr>
              <a:t></a:t>
            </a:r>
            <a:r>
              <a:rPr lang="en-US" sz="2400" dirty="0">
                <a:latin typeface="Calibri" pitchFamily="34" charset="0"/>
                <a:cs typeface="Calibri" pitchFamily="34" charset="0"/>
              </a:rPr>
              <a:t>In), </a:t>
            </a:r>
            <a:r>
              <a:rPr lang="en-US" sz="2400" dirty="0" err="1">
                <a:latin typeface="Calibri" pitchFamily="34" charset="0"/>
                <a:cs typeface="Calibri" pitchFamily="34" charset="0"/>
              </a:rPr>
              <a:t>током</a:t>
            </a:r>
            <a:r>
              <a:rPr lang="en-US" sz="2400" dirty="0">
                <a:latin typeface="Calibri" pitchFamily="34" charset="0"/>
                <a:cs typeface="Calibri" pitchFamily="34" charset="0"/>
              </a:rPr>
              <a:t> </a:t>
            </a:r>
            <a:r>
              <a:rPr lang="en-US" sz="2400" dirty="0" err="1">
                <a:latin typeface="Calibri" pitchFamily="34" charset="0"/>
                <a:cs typeface="Calibri" pitchFamily="34" charset="0"/>
              </a:rPr>
              <a:t>вегетационог</a:t>
            </a:r>
            <a:r>
              <a:rPr lang="en-US" sz="2400" dirty="0">
                <a:latin typeface="Calibri" pitchFamily="34" charset="0"/>
                <a:cs typeface="Calibri" pitchFamily="34" charset="0"/>
              </a:rPr>
              <a:t> </a:t>
            </a:r>
            <a:r>
              <a:rPr lang="en-US" sz="2400" dirty="0" err="1">
                <a:latin typeface="Calibri" pitchFamily="34" charset="0"/>
                <a:cs typeface="Calibri" pitchFamily="34" charset="0"/>
              </a:rPr>
              <a:t>периода</a:t>
            </a:r>
            <a:r>
              <a:rPr lang="en-US" sz="2400" dirty="0">
                <a:latin typeface="Calibri" pitchFamily="34" charset="0"/>
                <a:cs typeface="Calibri" pitchFamily="34" charset="0"/>
              </a:rPr>
              <a:t> </a:t>
            </a:r>
            <a:r>
              <a:rPr lang="en-US" sz="2400" dirty="0" err="1">
                <a:latin typeface="Calibri" pitchFamily="34" charset="0"/>
                <a:cs typeface="Calibri" pitchFamily="34" charset="0"/>
              </a:rPr>
              <a:t>култура</a:t>
            </a:r>
            <a:r>
              <a:rPr lang="en-US" sz="2400" dirty="0">
                <a:latin typeface="Calibri" pitchFamily="34" charset="0"/>
                <a:cs typeface="Calibri" pitchFamily="34" charset="0"/>
              </a:rPr>
              <a:t> </a:t>
            </a:r>
            <a:r>
              <a:rPr lang="en-US" sz="2400" dirty="0" err="1">
                <a:latin typeface="Calibri" pitchFamily="34" charset="0"/>
                <a:cs typeface="Calibri" pitchFamily="34" charset="0"/>
              </a:rPr>
              <a:t>заступљених</a:t>
            </a:r>
            <a:r>
              <a:rPr lang="en-US" sz="2400" dirty="0">
                <a:latin typeface="Calibri" pitchFamily="34" charset="0"/>
                <a:cs typeface="Calibri" pitchFamily="34" charset="0"/>
              </a:rPr>
              <a:t> у </a:t>
            </a:r>
            <a:r>
              <a:rPr lang="en-US" sz="2400" dirty="0" err="1">
                <a:latin typeface="Calibri" pitchFamily="34" charset="0"/>
                <a:cs typeface="Calibri" pitchFamily="34" charset="0"/>
              </a:rPr>
              <a:t>плодореду</a:t>
            </a:r>
            <a:r>
              <a:rPr lang="en-US" sz="2400" dirty="0">
                <a:latin typeface="Calibri" pitchFamily="34" charset="0"/>
                <a:cs typeface="Calibri" pitchFamily="34" charset="0"/>
              </a:rPr>
              <a:t> </a:t>
            </a:r>
            <a:r>
              <a:rPr lang="en-US" sz="2400" dirty="0" err="1">
                <a:latin typeface="Calibri" pitchFamily="34" charset="0"/>
                <a:cs typeface="Calibri" pitchFamily="34" charset="0"/>
              </a:rPr>
              <a:t>износи</a:t>
            </a:r>
            <a:r>
              <a:rPr lang="en-US" sz="2400" dirty="0">
                <a:latin typeface="Calibri" pitchFamily="34" charset="0"/>
                <a:cs typeface="Calibri" pitchFamily="34" charset="0"/>
              </a:rPr>
              <a:t> </a:t>
            </a:r>
            <a:r>
              <a:rPr lang="sr-Cyrl-RS" sz="2400" dirty="0">
                <a:latin typeface="Calibri" pitchFamily="34" charset="0"/>
                <a:cs typeface="Calibri" pitchFamily="34" charset="0"/>
              </a:rPr>
              <a:t>535</a:t>
            </a:r>
            <a:r>
              <a:rPr lang="en-US" sz="2400" dirty="0">
                <a:latin typeface="Calibri" pitchFamily="34" charset="0"/>
                <a:cs typeface="Calibri" pitchFamily="34" charset="0"/>
              </a:rPr>
              <a:t> mm, </a:t>
            </a:r>
            <a:r>
              <a:rPr lang="sr-Cyrl-RS" sz="2400" dirty="0">
                <a:latin typeface="Calibri" pitchFamily="34" charset="0"/>
                <a:cs typeface="Calibri" pitchFamily="34" charset="0"/>
              </a:rPr>
              <a:t>337 </a:t>
            </a:r>
            <a:r>
              <a:rPr lang="en-US" sz="2400" dirty="0">
                <a:latin typeface="Calibri" pitchFamily="34" charset="0"/>
                <a:cs typeface="Calibri" pitchFamily="34" charset="0"/>
              </a:rPr>
              <a:t>mm и, 2</a:t>
            </a:r>
            <a:r>
              <a:rPr lang="sr-Cyrl-RS" sz="2400" dirty="0">
                <a:latin typeface="Calibri" pitchFamily="34" charset="0"/>
                <a:cs typeface="Calibri" pitchFamily="34" charset="0"/>
              </a:rPr>
              <a:t>28 </a:t>
            </a:r>
            <a:r>
              <a:rPr lang="en-US" sz="2400" dirty="0">
                <a:latin typeface="Calibri" pitchFamily="34" charset="0"/>
                <a:cs typeface="Calibri" pitchFamily="34" charset="0"/>
              </a:rPr>
              <a:t>mm, </a:t>
            </a:r>
            <a:r>
              <a:rPr lang="en-US" sz="2400" dirty="0" err="1">
                <a:latin typeface="Calibri" pitchFamily="34" charset="0"/>
                <a:cs typeface="Calibri" pitchFamily="34" charset="0"/>
              </a:rPr>
              <a:t>редом</a:t>
            </a:r>
            <a:r>
              <a:rPr lang="en-US" sz="2400" dirty="0">
                <a:latin typeface="Calibri" pitchFamily="34" charset="0"/>
                <a:cs typeface="Calibri" pitchFamily="34" charset="0"/>
              </a:rPr>
              <a:t>. </a:t>
            </a:r>
            <a:r>
              <a:rPr lang="en-US" sz="2400" dirty="0" err="1">
                <a:latin typeface="Calibri" pitchFamily="34" charset="0"/>
                <a:cs typeface="Calibri" pitchFamily="34" charset="0"/>
              </a:rPr>
              <a:t>Резултати</a:t>
            </a:r>
            <a:r>
              <a:rPr lang="en-US" sz="2400" dirty="0">
                <a:latin typeface="Calibri" pitchFamily="34" charset="0"/>
                <a:cs typeface="Calibri" pitchFamily="34" charset="0"/>
              </a:rPr>
              <a:t> </a:t>
            </a:r>
            <a:r>
              <a:rPr lang="en-US" sz="2400" dirty="0">
                <a:latin typeface="Calibri" pitchFamily="34" charset="0"/>
                <a:cs typeface="Calibri" pitchFamily="34" charset="0"/>
                <a:sym typeface="Symbol"/>
              </a:rPr>
              <a:t></a:t>
            </a:r>
            <a:r>
              <a:rPr lang="en-US" sz="2400" dirty="0">
                <a:latin typeface="Calibri" pitchFamily="34" charset="0"/>
                <a:cs typeface="Calibri" pitchFamily="34" charset="0"/>
              </a:rPr>
              <a:t>In </a:t>
            </a:r>
            <a:r>
              <a:rPr lang="en-US" sz="2400" dirty="0" err="1">
                <a:latin typeface="Calibri" pitchFamily="34" charset="0"/>
                <a:cs typeface="Calibri" pitchFamily="34" charset="0"/>
              </a:rPr>
              <a:t>показују</a:t>
            </a:r>
            <a:r>
              <a:rPr lang="en-US" sz="2400" dirty="0">
                <a:latin typeface="Calibri" pitchFamily="34" charset="0"/>
                <a:cs typeface="Calibri" pitchFamily="34" charset="0"/>
              </a:rPr>
              <a:t> </a:t>
            </a:r>
            <a:r>
              <a:rPr lang="en-US" sz="2400" dirty="0" err="1">
                <a:latin typeface="Calibri" pitchFamily="34" charset="0"/>
                <a:cs typeface="Calibri" pitchFamily="34" charset="0"/>
              </a:rPr>
              <a:t>да</a:t>
            </a:r>
            <a:r>
              <a:rPr lang="en-US" sz="2400" dirty="0">
                <a:latin typeface="Calibri" pitchFamily="34" charset="0"/>
                <a:cs typeface="Calibri" pitchFamily="34" charset="0"/>
              </a:rPr>
              <a:t> </a:t>
            </a:r>
            <a:r>
              <a:rPr lang="en-US" sz="2400" dirty="0" err="1">
                <a:latin typeface="Calibri" pitchFamily="34" charset="0"/>
                <a:cs typeface="Calibri" pitchFamily="34" charset="0"/>
              </a:rPr>
              <a:t>су</a:t>
            </a:r>
            <a:r>
              <a:rPr lang="en-US" sz="2400" dirty="0">
                <a:latin typeface="Calibri" pitchFamily="34" charset="0"/>
                <a:cs typeface="Calibri" pitchFamily="34" charset="0"/>
              </a:rPr>
              <a:t> </a:t>
            </a:r>
            <a:r>
              <a:rPr lang="en-US" sz="2400" dirty="0" err="1">
                <a:latin typeface="Calibri" pitchFamily="34" charset="0"/>
                <a:cs typeface="Calibri" pitchFamily="34" charset="0"/>
              </a:rPr>
              <a:t>најниже</a:t>
            </a:r>
            <a:r>
              <a:rPr lang="en-US" sz="2400" dirty="0">
                <a:latin typeface="Calibri" pitchFamily="34" charset="0"/>
                <a:cs typeface="Calibri" pitchFamily="34" charset="0"/>
              </a:rPr>
              <a:t> </a:t>
            </a:r>
            <a:r>
              <a:rPr lang="en-US" sz="2400" dirty="0" err="1">
                <a:latin typeface="Calibri" pitchFamily="34" charset="0"/>
                <a:cs typeface="Calibri" pitchFamily="34" charset="0"/>
              </a:rPr>
              <a:t>вредности</a:t>
            </a:r>
            <a:r>
              <a:rPr lang="en-US" sz="2400" dirty="0">
                <a:latin typeface="Calibri" pitchFamily="34" charset="0"/>
                <a:cs typeface="Calibri" pitchFamily="34" charset="0"/>
              </a:rPr>
              <a:t> </a:t>
            </a:r>
            <a:r>
              <a:rPr lang="en-US" sz="2400" dirty="0" err="1">
                <a:latin typeface="Calibri" pitchFamily="34" charset="0"/>
                <a:cs typeface="Calibri" pitchFamily="34" charset="0"/>
              </a:rPr>
              <a:t>код</a:t>
            </a:r>
            <a:r>
              <a:rPr lang="en-US" sz="2400" dirty="0">
                <a:latin typeface="Calibri" pitchFamily="34" charset="0"/>
                <a:cs typeface="Calibri" pitchFamily="34" charset="0"/>
              </a:rPr>
              <a:t> </a:t>
            </a:r>
            <a:r>
              <a:rPr lang="en-US" sz="2400" dirty="0" err="1">
                <a:latin typeface="Calibri" pitchFamily="34" charset="0"/>
                <a:cs typeface="Calibri" pitchFamily="34" charset="0"/>
              </a:rPr>
              <a:t>стрних</a:t>
            </a:r>
            <a:r>
              <a:rPr lang="en-US" sz="2400" dirty="0">
                <a:latin typeface="Calibri" pitchFamily="34" charset="0"/>
                <a:cs typeface="Calibri" pitchFamily="34" charset="0"/>
              </a:rPr>
              <a:t> </a:t>
            </a:r>
            <a:r>
              <a:rPr lang="en-US" sz="2400" dirty="0" err="1">
                <a:latin typeface="Calibri" pitchFamily="34" charset="0"/>
                <a:cs typeface="Calibri" pitchFamily="34" charset="0"/>
              </a:rPr>
              <a:t>жита</a:t>
            </a:r>
            <a:r>
              <a:rPr lang="en-US" sz="2400" dirty="0">
                <a:latin typeface="Calibri" pitchFamily="34" charset="0"/>
                <a:cs typeface="Calibri" pitchFamily="34" charset="0"/>
              </a:rPr>
              <a:t> </a:t>
            </a:r>
            <a:r>
              <a:rPr lang="sr-Cyrl-RS" sz="2400" dirty="0">
                <a:latin typeface="Calibri" pitchFamily="34" charset="0"/>
                <a:cs typeface="Calibri" pitchFamily="34" charset="0"/>
              </a:rPr>
              <a:t>1</a:t>
            </a:r>
            <a:r>
              <a:rPr lang="en-US" sz="2400" dirty="0">
                <a:latin typeface="Calibri" pitchFamily="34" charset="0"/>
                <a:cs typeface="Calibri" pitchFamily="34" charset="0"/>
              </a:rPr>
              <a:t> mm, а </a:t>
            </a:r>
            <a:r>
              <a:rPr lang="en-US" sz="2400" dirty="0" err="1">
                <a:latin typeface="Calibri" pitchFamily="34" charset="0"/>
                <a:cs typeface="Calibri" pitchFamily="34" charset="0"/>
              </a:rPr>
              <a:t>највише</a:t>
            </a:r>
            <a:r>
              <a:rPr lang="en-US" sz="2400" dirty="0">
                <a:latin typeface="Calibri" pitchFamily="34" charset="0"/>
                <a:cs typeface="Calibri" pitchFamily="34" charset="0"/>
              </a:rPr>
              <a:t> </a:t>
            </a:r>
            <a:r>
              <a:rPr lang="en-US" sz="2400" dirty="0" err="1">
                <a:latin typeface="Calibri" pitchFamily="34" charset="0"/>
                <a:cs typeface="Calibri" pitchFamily="34" charset="0"/>
              </a:rPr>
              <a:t>код</a:t>
            </a:r>
            <a:r>
              <a:rPr lang="en-US" sz="2400" dirty="0">
                <a:latin typeface="Calibri" pitchFamily="34" charset="0"/>
                <a:cs typeface="Calibri" pitchFamily="34" charset="0"/>
              </a:rPr>
              <a:t> </a:t>
            </a:r>
            <a:r>
              <a:rPr lang="en-US" sz="2400" dirty="0" err="1">
                <a:latin typeface="Calibri" pitchFamily="34" charset="0"/>
                <a:cs typeface="Calibri" pitchFamily="34" charset="0"/>
              </a:rPr>
              <a:t>затрављеног</a:t>
            </a:r>
            <a:r>
              <a:rPr lang="en-US" sz="2400" dirty="0">
                <a:latin typeface="Calibri" pitchFamily="34" charset="0"/>
                <a:cs typeface="Calibri" pitchFamily="34" charset="0"/>
              </a:rPr>
              <a:t> </a:t>
            </a:r>
            <a:r>
              <a:rPr lang="en-US" sz="2400" dirty="0" err="1">
                <a:latin typeface="Calibri" pitchFamily="34" charset="0"/>
                <a:cs typeface="Calibri" pitchFamily="34" charset="0"/>
              </a:rPr>
              <a:t>воћњака</a:t>
            </a:r>
            <a:r>
              <a:rPr lang="en-US" sz="2400" dirty="0">
                <a:latin typeface="Calibri" pitchFamily="34" charset="0"/>
                <a:cs typeface="Calibri" pitchFamily="34" charset="0"/>
              </a:rPr>
              <a:t> </a:t>
            </a:r>
            <a:r>
              <a:rPr lang="en-US" sz="2400" dirty="0" err="1">
                <a:latin typeface="Calibri" pitchFamily="34" charset="0"/>
                <a:cs typeface="Calibri" pitchFamily="34" charset="0"/>
              </a:rPr>
              <a:t>јабуке</a:t>
            </a:r>
            <a:r>
              <a:rPr lang="en-US" sz="2400" dirty="0">
                <a:latin typeface="Calibri" pitchFamily="34" charset="0"/>
                <a:cs typeface="Calibri" pitchFamily="34" charset="0"/>
              </a:rPr>
              <a:t>, </a:t>
            </a:r>
            <a:r>
              <a:rPr lang="en-US" sz="2400" dirty="0" err="1">
                <a:latin typeface="Calibri" pitchFamily="34" charset="0"/>
                <a:cs typeface="Calibri" pitchFamily="34" charset="0"/>
              </a:rPr>
              <a:t>крушке</a:t>
            </a:r>
            <a:r>
              <a:rPr lang="en-US" sz="2400" dirty="0">
                <a:latin typeface="Calibri" pitchFamily="34" charset="0"/>
                <a:cs typeface="Calibri" pitchFamily="34" charset="0"/>
              </a:rPr>
              <a:t> у </a:t>
            </a:r>
            <a:r>
              <a:rPr lang="en-US" sz="2400" dirty="0" err="1">
                <a:latin typeface="Calibri" pitchFamily="34" charset="0"/>
                <a:cs typeface="Calibri" pitchFamily="34" charset="0"/>
              </a:rPr>
              <a:t>износу</a:t>
            </a:r>
            <a:r>
              <a:rPr lang="en-US" sz="2400" dirty="0">
                <a:latin typeface="Calibri" pitchFamily="34" charset="0"/>
                <a:cs typeface="Calibri" pitchFamily="34" charset="0"/>
              </a:rPr>
              <a:t> </a:t>
            </a:r>
            <a:r>
              <a:rPr lang="sr-Cyrl-RS" sz="2400" dirty="0">
                <a:latin typeface="Calibri" pitchFamily="34" charset="0"/>
                <a:cs typeface="Calibri" pitchFamily="34" charset="0"/>
              </a:rPr>
              <a:t>485 </a:t>
            </a:r>
            <a:r>
              <a:rPr lang="en-US" sz="2400" dirty="0">
                <a:latin typeface="Calibri" pitchFamily="34" charset="0"/>
                <a:cs typeface="Calibri" pitchFamily="34" charset="0"/>
              </a:rPr>
              <a:t>mm.</a:t>
            </a:r>
          </a:p>
          <a:p>
            <a:r>
              <a:rPr lang="en-US" sz="2400" dirty="0"/>
              <a:t> </a:t>
            </a:r>
            <a:r>
              <a:rPr lang="sr-Cyrl-RS" altLang="ja-JP" sz="2400" b="1" dirty="0">
                <a:solidFill>
                  <a:srgbClr val="0468B1"/>
                </a:solidFill>
                <a:latin typeface="Calibri" pitchFamily="34" charset="0"/>
                <a:ea typeface="MS Mincho" pitchFamily="49" charset="-128"/>
                <a:cs typeface="Calibri" pitchFamily="34" charset="0"/>
              </a:rPr>
              <a:t>Просечна 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en-US" altLang="ja-JP" sz="2400" b="1" dirty="0" err="1">
                <a:solidFill>
                  <a:srgbClr val="0468B1"/>
                </a:solidFill>
                <a:latin typeface="Calibri" pitchFamily="34" charset="0"/>
                <a:ea typeface="MS Mincho" pitchFamily="49" charset="-128"/>
                <a:cs typeface="Calibri" pitchFamily="34" charset="0"/>
              </a:rPr>
              <a:t>ЕТс</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у периоду будућности</a:t>
            </a:r>
            <a:r>
              <a:rPr lang="sr-Latn-R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 повећава се од 6 до 14 </a:t>
            </a:r>
            <a:r>
              <a:rPr lang="sr-Latn-RS" altLang="ja-JP" sz="2400" b="1" dirty="0">
                <a:solidFill>
                  <a:srgbClr val="0468B1"/>
                </a:solidFill>
                <a:latin typeface="Calibri" pitchFamily="34" charset="0"/>
                <a:ea typeface="MS Mincho" pitchFamily="49" charset="-128"/>
                <a:cs typeface="Calibri" pitchFamily="34" charset="0"/>
              </a:rPr>
              <a:t>%</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en-US" altLang="ja-JP" sz="2400" b="1" dirty="0" err="1">
                <a:solidFill>
                  <a:srgbClr val="0468B1"/>
                </a:solidFill>
                <a:latin typeface="Calibri" pitchFamily="34" charset="0"/>
                <a:ea typeface="MS Mincho" pitchFamily="49" charset="-128"/>
                <a:cs typeface="Calibri" pitchFamily="34" charset="0"/>
              </a:rPr>
              <a:t>Pe</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указује на повећање од 3,5 %  до средине века и смањење од 2% крајем века.</a:t>
            </a:r>
          </a:p>
          <a:p>
            <a:pPr algn="just"/>
            <a:r>
              <a:rPr lang="sr-Cyrl-RS" altLang="ja-JP" sz="2400" b="1" dirty="0">
                <a:solidFill>
                  <a:srgbClr val="0468B1"/>
                </a:solidFill>
                <a:latin typeface="Calibri" pitchFamily="34" charset="0"/>
                <a:ea typeface="MS Mincho" pitchFamily="49" charset="-128"/>
                <a:cs typeface="Calibri" pitchFamily="34" charset="0"/>
              </a:rPr>
              <a:t>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sz="2400" dirty="0">
                <a:solidFill>
                  <a:srgbClr val="0468B1"/>
                </a:solidFill>
                <a:latin typeface="Calibri" pitchFamily="34" charset="0"/>
                <a:cs typeface="Calibri" pitchFamily="34" charset="0"/>
                <a:sym typeface="Symbol"/>
              </a:rPr>
              <a:t></a:t>
            </a:r>
            <a:r>
              <a:rPr lang="en-US" sz="2400" dirty="0">
                <a:solidFill>
                  <a:srgbClr val="0468B1"/>
                </a:solidFill>
                <a:latin typeface="Calibri" pitchFamily="34" charset="0"/>
                <a:cs typeface="Calibri" pitchFamily="34" charset="0"/>
              </a:rPr>
              <a:t>In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указује на повећање  од око 40</a:t>
            </a:r>
            <a:r>
              <a:rPr lang="sr-Latn-R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 и максимално повећање дефицита воде у блиској будућности и средином века код стрних жита.</a:t>
            </a:r>
            <a:endParaRPr lang="en-US" sz="2400" b="1"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graphicFrame>
        <p:nvGraphicFramePr>
          <p:cNvPr id="6" name="Table 5"/>
          <p:cNvGraphicFramePr>
            <a:graphicFrameLocks noGrp="1"/>
          </p:cNvGraphicFramePr>
          <p:nvPr/>
        </p:nvGraphicFramePr>
        <p:xfrm>
          <a:off x="0" y="1114085"/>
          <a:ext cx="12057324" cy="5557189"/>
        </p:xfrm>
        <a:graphic>
          <a:graphicData uri="http://schemas.openxmlformats.org/drawingml/2006/table">
            <a:tbl>
              <a:tblPr>
                <a:tableStyleId>{08FB837D-C827-4EFA-A057-4D05807E0F7C}</a:tableStyleId>
              </a:tblPr>
              <a:tblGrid>
                <a:gridCol w="1602461">
                  <a:extLst>
                    <a:ext uri="{9D8B030D-6E8A-4147-A177-3AD203B41FA5}">
                      <a16:colId xmlns:a16="http://schemas.microsoft.com/office/drawing/2014/main" val="20000"/>
                    </a:ext>
                  </a:extLst>
                </a:gridCol>
                <a:gridCol w="799149">
                  <a:extLst>
                    <a:ext uri="{9D8B030D-6E8A-4147-A177-3AD203B41FA5}">
                      <a16:colId xmlns:a16="http://schemas.microsoft.com/office/drawing/2014/main" val="20001"/>
                    </a:ext>
                  </a:extLst>
                </a:gridCol>
                <a:gridCol w="796354">
                  <a:extLst>
                    <a:ext uri="{9D8B030D-6E8A-4147-A177-3AD203B41FA5}">
                      <a16:colId xmlns:a16="http://schemas.microsoft.com/office/drawing/2014/main" val="20002"/>
                    </a:ext>
                  </a:extLst>
                </a:gridCol>
                <a:gridCol w="885936">
                  <a:extLst>
                    <a:ext uri="{9D8B030D-6E8A-4147-A177-3AD203B41FA5}">
                      <a16:colId xmlns:a16="http://schemas.microsoft.com/office/drawing/2014/main" val="20003"/>
                    </a:ext>
                  </a:extLst>
                </a:gridCol>
                <a:gridCol w="885936">
                  <a:extLst>
                    <a:ext uri="{9D8B030D-6E8A-4147-A177-3AD203B41FA5}">
                      <a16:colId xmlns:a16="http://schemas.microsoft.com/office/drawing/2014/main" val="20004"/>
                    </a:ext>
                  </a:extLst>
                </a:gridCol>
                <a:gridCol w="885936">
                  <a:extLst>
                    <a:ext uri="{9D8B030D-6E8A-4147-A177-3AD203B41FA5}">
                      <a16:colId xmlns:a16="http://schemas.microsoft.com/office/drawing/2014/main" val="20005"/>
                    </a:ext>
                  </a:extLst>
                </a:gridCol>
                <a:gridCol w="885936">
                  <a:extLst>
                    <a:ext uri="{9D8B030D-6E8A-4147-A177-3AD203B41FA5}">
                      <a16:colId xmlns:a16="http://schemas.microsoft.com/office/drawing/2014/main" val="20006"/>
                    </a:ext>
                  </a:extLst>
                </a:gridCol>
                <a:gridCol w="885936">
                  <a:extLst>
                    <a:ext uri="{9D8B030D-6E8A-4147-A177-3AD203B41FA5}">
                      <a16:colId xmlns:a16="http://schemas.microsoft.com/office/drawing/2014/main" val="20007"/>
                    </a:ext>
                  </a:extLst>
                </a:gridCol>
                <a:gridCol w="885936">
                  <a:extLst>
                    <a:ext uri="{9D8B030D-6E8A-4147-A177-3AD203B41FA5}">
                      <a16:colId xmlns:a16="http://schemas.microsoft.com/office/drawing/2014/main" val="20008"/>
                    </a:ext>
                  </a:extLst>
                </a:gridCol>
                <a:gridCol w="885936">
                  <a:extLst>
                    <a:ext uri="{9D8B030D-6E8A-4147-A177-3AD203B41FA5}">
                      <a16:colId xmlns:a16="http://schemas.microsoft.com/office/drawing/2014/main" val="20009"/>
                    </a:ext>
                  </a:extLst>
                </a:gridCol>
                <a:gridCol w="885936">
                  <a:extLst>
                    <a:ext uri="{9D8B030D-6E8A-4147-A177-3AD203B41FA5}">
                      <a16:colId xmlns:a16="http://schemas.microsoft.com/office/drawing/2014/main" val="20010"/>
                    </a:ext>
                  </a:extLst>
                </a:gridCol>
                <a:gridCol w="885936">
                  <a:extLst>
                    <a:ext uri="{9D8B030D-6E8A-4147-A177-3AD203B41FA5}">
                      <a16:colId xmlns:a16="http://schemas.microsoft.com/office/drawing/2014/main" val="20011"/>
                    </a:ext>
                  </a:extLst>
                </a:gridCol>
                <a:gridCol w="885936">
                  <a:extLst>
                    <a:ext uri="{9D8B030D-6E8A-4147-A177-3AD203B41FA5}">
                      <a16:colId xmlns:a16="http://schemas.microsoft.com/office/drawing/2014/main" val="20012"/>
                    </a:ext>
                  </a:extLst>
                </a:gridCol>
              </a:tblGrid>
              <a:tr h="351967">
                <a:tc rowSpan="2">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Култура</a:t>
                      </a:r>
                      <a:endParaRPr lang="en-US" sz="1100" dirty="0">
                        <a:solidFill>
                          <a:srgbClr val="0000CC"/>
                        </a:solidFill>
                        <a:latin typeface="Calibri" pitchFamily="34" charset="0"/>
                        <a:ea typeface="Calibri"/>
                        <a:cs typeface="Calibri" pitchFamily="34" charset="0"/>
                      </a:endParaRPr>
                    </a:p>
                  </a:txBody>
                  <a:tcPr marL="65217" marR="65217" marT="0" marB="0" anchor="ctr"/>
                </a:tc>
                <a:tc gridSpan="3">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Просек</a:t>
                      </a:r>
                      <a:r>
                        <a:rPr lang="en-US" sz="1100" dirty="0">
                          <a:solidFill>
                            <a:srgbClr val="0000CC"/>
                          </a:solidFill>
                          <a:latin typeface="Calibri" pitchFamily="34" charset="0"/>
                          <a:cs typeface="Calibri" pitchFamily="34" charset="0"/>
                        </a:rPr>
                        <a:t> 1986-2005</a:t>
                      </a:r>
                    </a:p>
                    <a:p>
                      <a:pPr algn="ctr">
                        <a:lnSpc>
                          <a:spcPct val="115000"/>
                        </a:lnSpc>
                        <a:spcAft>
                          <a:spcPts val="0"/>
                        </a:spcAft>
                      </a:pPr>
                      <a:r>
                        <a:rPr lang="en-US" sz="1100" dirty="0">
                          <a:solidFill>
                            <a:srgbClr val="0000CC"/>
                          </a:solidFill>
                          <a:latin typeface="Calibri" pitchFamily="34" charset="0"/>
                          <a:cs typeface="Calibri" pitchFamily="34" charset="0"/>
                        </a:rPr>
                        <a:t>75. </a:t>
                      </a:r>
                      <a:r>
                        <a:rPr lang="en-US" sz="1100" dirty="0" err="1">
                          <a:solidFill>
                            <a:srgbClr val="0000CC"/>
                          </a:solidFill>
                          <a:latin typeface="Calibri" pitchFamily="34" charset="0"/>
                          <a:cs typeface="Calibri" pitchFamily="34" charset="0"/>
                        </a:rPr>
                        <a:t>перцентил</a:t>
                      </a:r>
                      <a:endParaRPr lang="en-US" sz="1100" dirty="0">
                        <a:solidFill>
                          <a:srgbClr val="0000CC"/>
                        </a:solidFill>
                        <a:latin typeface="Calibri" pitchFamily="34" charset="0"/>
                        <a:ea typeface="Calibri"/>
                        <a:cs typeface="Calibri" pitchFamily="34" charset="0"/>
                      </a:endParaRPr>
                    </a:p>
                  </a:txBody>
                  <a:tcPr marL="65217" marR="65217"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0000CC"/>
                          </a:solidFill>
                          <a:latin typeface="Calibri" pitchFamily="34" charset="0"/>
                          <a:cs typeface="Calibri" pitchFamily="34" charset="0"/>
                        </a:rPr>
                        <a:t>Просек 2021-2040</a:t>
                      </a:r>
                    </a:p>
                    <a:p>
                      <a:pPr algn="ctr">
                        <a:lnSpc>
                          <a:spcPct val="115000"/>
                        </a:lnSpc>
                        <a:spcAft>
                          <a:spcPts val="0"/>
                        </a:spcAft>
                      </a:pPr>
                      <a:r>
                        <a:rPr lang="en-US" sz="1100">
                          <a:solidFill>
                            <a:srgbClr val="0000CC"/>
                          </a:solidFill>
                          <a:latin typeface="Calibri" pitchFamily="34" charset="0"/>
                          <a:cs typeface="Calibri" pitchFamily="34" charset="0"/>
                        </a:rPr>
                        <a:t>75. перцентил</a:t>
                      </a:r>
                      <a:endParaRPr lang="en-US" sz="1100">
                        <a:solidFill>
                          <a:srgbClr val="0000CC"/>
                        </a:solidFill>
                        <a:latin typeface="Calibri" pitchFamily="34" charset="0"/>
                        <a:ea typeface="Calibri"/>
                        <a:cs typeface="Calibri" pitchFamily="34" charset="0"/>
                      </a:endParaRPr>
                    </a:p>
                  </a:txBody>
                  <a:tcPr marL="65217" marR="65217"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0000CC"/>
                          </a:solidFill>
                          <a:latin typeface="Calibri" pitchFamily="34" charset="0"/>
                          <a:cs typeface="Calibri" pitchFamily="34" charset="0"/>
                        </a:rPr>
                        <a:t>Просек 2041-2060</a:t>
                      </a:r>
                    </a:p>
                    <a:p>
                      <a:pPr algn="ctr">
                        <a:lnSpc>
                          <a:spcPct val="115000"/>
                        </a:lnSpc>
                        <a:spcAft>
                          <a:spcPts val="0"/>
                        </a:spcAft>
                      </a:pPr>
                      <a:r>
                        <a:rPr lang="en-US" sz="1100">
                          <a:solidFill>
                            <a:srgbClr val="0000CC"/>
                          </a:solidFill>
                          <a:latin typeface="Calibri" pitchFamily="34" charset="0"/>
                          <a:cs typeface="Calibri" pitchFamily="34" charset="0"/>
                        </a:rPr>
                        <a:t>75. перцентил</a:t>
                      </a:r>
                      <a:endParaRPr lang="en-US" sz="1100">
                        <a:solidFill>
                          <a:srgbClr val="0000CC"/>
                        </a:solidFill>
                        <a:latin typeface="Calibri" pitchFamily="34" charset="0"/>
                        <a:ea typeface="Calibri"/>
                        <a:cs typeface="Calibri" pitchFamily="34" charset="0"/>
                      </a:endParaRPr>
                    </a:p>
                  </a:txBody>
                  <a:tcPr marL="65217" marR="65217"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0000CC"/>
                          </a:solidFill>
                          <a:latin typeface="Calibri" pitchFamily="34" charset="0"/>
                          <a:cs typeface="Calibri" pitchFamily="34" charset="0"/>
                        </a:rPr>
                        <a:t>Просек 2080-2100</a:t>
                      </a:r>
                    </a:p>
                    <a:p>
                      <a:pPr algn="ctr">
                        <a:lnSpc>
                          <a:spcPct val="115000"/>
                        </a:lnSpc>
                        <a:spcAft>
                          <a:spcPts val="0"/>
                        </a:spcAft>
                      </a:pPr>
                      <a:r>
                        <a:rPr lang="en-US" sz="1100">
                          <a:solidFill>
                            <a:srgbClr val="0000CC"/>
                          </a:solidFill>
                          <a:latin typeface="Calibri" pitchFamily="34" charset="0"/>
                          <a:cs typeface="Calibri" pitchFamily="34" charset="0"/>
                        </a:rPr>
                        <a:t>75. перцентил</a:t>
                      </a:r>
                      <a:endParaRPr lang="en-US" sz="1100">
                        <a:solidFill>
                          <a:srgbClr val="0000CC"/>
                        </a:solidFill>
                        <a:latin typeface="Calibri" pitchFamily="34" charset="0"/>
                        <a:ea typeface="Calibri"/>
                        <a:cs typeface="Calibri" pitchFamily="34" charset="0"/>
                      </a:endParaRPr>
                    </a:p>
                  </a:txBody>
                  <a:tcPr marL="65217" marR="6521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67">
                <a:tc vMerge="1">
                  <a:txBody>
                    <a:bodyPr/>
                    <a:lstStyle/>
                    <a:p>
                      <a:endParaRPr lang="en-US"/>
                    </a:p>
                  </a:txBody>
                  <a:tcP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ΣETc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ΣPe</a:t>
                      </a:r>
                      <a:r>
                        <a:rPr lang="en-US" sz="1100" dirty="0">
                          <a:solidFill>
                            <a:srgbClr val="0000CC"/>
                          </a:solidFill>
                          <a:latin typeface="Calibri" pitchFamily="34" charset="0"/>
                          <a:cs typeface="Calibri" pitchFamily="34" charset="0"/>
                        </a:rPr>
                        <a:t> (mm)</a:t>
                      </a:r>
                      <a:endParaRPr lang="en-US" sz="1100" dirty="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ΣIn</a:t>
                      </a:r>
                      <a:r>
                        <a:rPr lang="en-US" sz="1100" dirty="0">
                          <a:solidFill>
                            <a:srgbClr val="0000CC"/>
                          </a:solidFill>
                          <a:latin typeface="Calibri" pitchFamily="34" charset="0"/>
                          <a:cs typeface="Calibri" pitchFamily="34" charset="0"/>
                        </a:rPr>
                        <a:t> (mm)</a:t>
                      </a:r>
                      <a:endParaRPr lang="en-US" sz="1100" dirty="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ΣETc</a:t>
                      </a:r>
                      <a:r>
                        <a:rPr lang="en-US" sz="1100" dirty="0">
                          <a:solidFill>
                            <a:srgbClr val="0000CC"/>
                          </a:solidFill>
                          <a:latin typeface="Calibri" pitchFamily="34" charset="0"/>
                          <a:cs typeface="Calibri" pitchFamily="34" charset="0"/>
                        </a:rPr>
                        <a:t> (mm)</a:t>
                      </a:r>
                      <a:endParaRPr lang="en-US" sz="1100" dirty="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ΣPe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ΣIn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ΣETc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ΣPe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ΣIn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ΣETc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ΣPe (mm)</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ΣIn (mm)</a:t>
                      </a:r>
                      <a:endParaRPr lang="en-US" sz="1100">
                        <a:solidFill>
                          <a:srgbClr val="0000CC"/>
                        </a:solidFill>
                        <a:latin typeface="Calibri" pitchFamily="34" charset="0"/>
                        <a:ea typeface="Calibri"/>
                        <a:cs typeface="Calibri" pitchFamily="34" charset="0"/>
                      </a:endParaRPr>
                    </a:p>
                  </a:txBody>
                  <a:tcPr marL="65217" marR="65217" marT="0" marB="0" anchor="ctr"/>
                </a:tc>
                <a:extLst>
                  <a:ext uri="{0D108BD9-81ED-4DB2-BD59-A6C34878D82A}">
                    <a16:rowId xmlns:a16="http://schemas.microsoft.com/office/drawing/2014/main" val="10001"/>
                  </a:ext>
                </a:extLst>
              </a:tr>
              <a:tr h="170669">
                <a:tc>
                  <a:txBody>
                    <a:bodyPr/>
                    <a:lstStyle/>
                    <a:p>
                      <a:pPr algn="ctr">
                        <a:lnSpc>
                          <a:spcPct val="115000"/>
                        </a:lnSpc>
                        <a:spcAft>
                          <a:spcPts val="0"/>
                        </a:spcAft>
                      </a:pPr>
                      <a:r>
                        <a:rPr lang="en-US" sz="1100">
                          <a:solidFill>
                            <a:srgbClr val="0000CC"/>
                          </a:solidFill>
                          <a:latin typeface="Calibri" pitchFamily="34" charset="0"/>
                          <a:cs typeface="Calibri" pitchFamily="34" charset="0"/>
                        </a:rPr>
                        <a:t>Кукуруз</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602,8</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272,4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353,2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613,0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293,4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613,0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293,4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677,4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451,0</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0669">
                <a:tc>
                  <a:txBody>
                    <a:bodyPr/>
                    <a:lstStyle/>
                    <a:p>
                      <a:pPr algn="ctr">
                        <a:lnSpc>
                          <a:spcPct val="115000"/>
                        </a:lnSpc>
                        <a:spcAft>
                          <a:spcPts val="0"/>
                        </a:spcAft>
                      </a:pPr>
                      <a:r>
                        <a:rPr lang="en-US" sz="1100">
                          <a:solidFill>
                            <a:srgbClr val="0000CC"/>
                          </a:solidFill>
                          <a:latin typeface="Calibri" pitchFamily="34" charset="0"/>
                          <a:cs typeface="Calibri" pitchFamily="34" charset="0"/>
                        </a:rPr>
                        <a:t>Стрна жита</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371,9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381,5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0,9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416,0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411,0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33,8</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416,0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411,0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33,8</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421,8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464,8</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1,6</a:t>
                      </a:r>
                      <a:endParaRPr lang="en-US" sz="1100" b="1" dirty="0">
                        <a:solidFill>
                          <a:srgbClr val="00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0669">
                <a:tc>
                  <a:txBody>
                    <a:bodyPr/>
                    <a:lstStyle/>
                    <a:p>
                      <a:pPr algn="ctr">
                        <a:lnSpc>
                          <a:spcPct val="115000"/>
                        </a:lnSpc>
                        <a:spcAft>
                          <a:spcPts val="0"/>
                        </a:spcAft>
                      </a:pPr>
                      <a:r>
                        <a:rPr lang="en-US" sz="1100">
                          <a:solidFill>
                            <a:srgbClr val="0000CC"/>
                          </a:solidFill>
                          <a:latin typeface="Calibri" pitchFamily="34" charset="0"/>
                          <a:cs typeface="Calibri" pitchFamily="34" charset="0"/>
                        </a:rPr>
                        <a:t>Сунцокрет</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434,0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232,4</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227,1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464,7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256,1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240,1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464,7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256,1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240,1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487,6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226,5</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273,5</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0669">
                <a:tc>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Шећерна</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репа</a:t>
                      </a:r>
                      <a:endParaRPr lang="en-US" sz="1100" dirty="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774,3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315,6</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485,3</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788,3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342,0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475,3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788,3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342,0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475,3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874,4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282,9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601,9</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0669">
                <a:tc>
                  <a:txBody>
                    <a:bodyPr/>
                    <a:lstStyle/>
                    <a:p>
                      <a:pPr algn="ctr">
                        <a:lnSpc>
                          <a:spcPct val="115000"/>
                        </a:lnSpc>
                        <a:spcAft>
                          <a:spcPts val="0"/>
                        </a:spcAft>
                      </a:pPr>
                      <a:r>
                        <a:rPr lang="en-US" sz="1100">
                          <a:solidFill>
                            <a:srgbClr val="0000CC"/>
                          </a:solidFill>
                          <a:latin typeface="Calibri" pitchFamily="34" charset="0"/>
                          <a:cs typeface="Calibri" pitchFamily="34" charset="0"/>
                        </a:rPr>
                        <a:t>Ливаде и пашњаци</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402,9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246,3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179,6</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426,5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272,2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186,8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426,5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272,2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186,8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450,8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244,4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230,8</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0669">
                <a:tc>
                  <a:txBody>
                    <a:bodyPr/>
                    <a:lstStyle/>
                    <a:p>
                      <a:pPr algn="ctr">
                        <a:lnSpc>
                          <a:spcPct val="115000"/>
                        </a:lnSpc>
                        <a:spcAft>
                          <a:spcPts val="0"/>
                        </a:spcAft>
                      </a:pPr>
                      <a:r>
                        <a:rPr lang="en-US" sz="1100">
                          <a:solidFill>
                            <a:srgbClr val="0000CC"/>
                          </a:solidFill>
                          <a:latin typeface="Calibri" pitchFamily="34" charset="0"/>
                          <a:cs typeface="Calibri" pitchFamily="34" charset="0"/>
                        </a:rPr>
                        <a:t>Винова лоза</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561,4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472,5</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125,9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576,2</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475,7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576,2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475,7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646,5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428,6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280,7</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351967">
                <a:tc>
                  <a:txBody>
                    <a:bodyPr/>
                    <a:lstStyle/>
                    <a:p>
                      <a:pPr algn="ctr">
                        <a:lnSpc>
                          <a:spcPct val="115000"/>
                        </a:lnSpc>
                        <a:spcAft>
                          <a:spcPts val="0"/>
                        </a:spcAft>
                      </a:pPr>
                      <a:r>
                        <a:rPr lang="en-US" sz="1100">
                          <a:solidFill>
                            <a:srgbClr val="0000CC"/>
                          </a:solidFill>
                          <a:latin typeface="Calibri" pitchFamily="34" charset="0"/>
                          <a:cs typeface="Calibri" pitchFamily="34" charset="0"/>
                        </a:rPr>
                        <a:t>Јабука, крушка, шљива... (без траве)</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712,4</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472,5</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276,9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731,3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475,7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340,4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731,3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475,7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340,4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821,8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428,6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451,8</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533265">
                <a:tc>
                  <a:txBody>
                    <a:bodyPr/>
                    <a:lstStyle/>
                    <a:p>
                      <a:pPr algn="ctr">
                        <a:lnSpc>
                          <a:spcPct val="115000"/>
                        </a:lnSpc>
                        <a:spcAft>
                          <a:spcPts val="0"/>
                        </a:spcAft>
                      </a:pPr>
                      <a:r>
                        <a:rPr lang="en-US" sz="1100">
                          <a:solidFill>
                            <a:srgbClr val="0000CC"/>
                          </a:solidFill>
                          <a:latin typeface="Calibri" pitchFamily="34" charset="0"/>
                          <a:cs typeface="Calibri" pitchFamily="34" charset="0"/>
                        </a:rPr>
                        <a:t>Јабука, крушка, шљива...(затрављен воћњак)</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894,7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472,5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459,3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918,4</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475,7</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531,9</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918,4</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475,7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531,9</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1032,0</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428,6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656,3</a:t>
                      </a:r>
                      <a:endParaRPr lang="en-US" sz="1100" b="1" dirty="0">
                        <a:solidFill>
                          <a:srgbClr val="FF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351967">
                <a:tc>
                  <a:txBody>
                    <a:bodyPr/>
                    <a:lstStyle/>
                    <a:p>
                      <a:pPr algn="ctr">
                        <a:lnSpc>
                          <a:spcPct val="115000"/>
                        </a:lnSpc>
                        <a:spcAft>
                          <a:spcPts val="0"/>
                        </a:spcAft>
                      </a:pPr>
                      <a:r>
                        <a:rPr lang="en-US" sz="1100">
                          <a:solidFill>
                            <a:srgbClr val="0000CC"/>
                          </a:solidFill>
                          <a:latin typeface="Calibri" pitchFamily="34" charset="0"/>
                          <a:cs typeface="Calibri" pitchFamily="34" charset="0"/>
                        </a:rPr>
                        <a:t>Кајсија, бресква... (без траве)</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412,2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319,4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129,1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446,9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163,8</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446,9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163,8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471,9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319,6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186,0</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351967">
                <a:tc>
                  <a:txBody>
                    <a:bodyPr/>
                    <a:lstStyle/>
                    <a:p>
                      <a:pPr algn="ctr">
                        <a:lnSpc>
                          <a:spcPct val="115000"/>
                        </a:lnSpc>
                        <a:spcAft>
                          <a:spcPts val="0"/>
                        </a:spcAft>
                      </a:pPr>
                      <a:r>
                        <a:rPr lang="en-US" sz="1100">
                          <a:solidFill>
                            <a:srgbClr val="0000CC"/>
                          </a:solidFill>
                          <a:latin typeface="Calibri" pitchFamily="34" charset="0"/>
                          <a:cs typeface="Calibri" pitchFamily="34" charset="0"/>
                        </a:rPr>
                        <a:t>Кајсија, бресква... (затрављен воћњак)</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526,1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319,4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243,0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569,9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318,3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286,9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569,9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286,9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601,8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319,6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311,0</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351967">
                <a:tc>
                  <a:txBody>
                    <a:bodyPr/>
                    <a:lstStyle/>
                    <a:p>
                      <a:pPr algn="ctr">
                        <a:lnSpc>
                          <a:spcPct val="115000"/>
                        </a:lnSpc>
                        <a:spcAft>
                          <a:spcPts val="0"/>
                        </a:spcAft>
                      </a:pPr>
                      <a:r>
                        <a:rPr lang="en-US" sz="1100">
                          <a:solidFill>
                            <a:srgbClr val="0000CC"/>
                          </a:solidFill>
                          <a:latin typeface="Calibri" pitchFamily="34" charset="0"/>
                          <a:cs typeface="Calibri" pitchFamily="34" charset="0"/>
                        </a:rPr>
                        <a:t>Вишња, трешња... (без траве)</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356,6</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277,8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110,7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389,9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273,0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138,6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389,9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273,0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138,6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410,9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284,0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149,0</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533265">
                <a:tc>
                  <a:txBody>
                    <a:bodyPr/>
                    <a:lstStyle/>
                    <a:p>
                      <a:pPr algn="ctr">
                        <a:lnSpc>
                          <a:spcPct val="115000"/>
                        </a:lnSpc>
                        <a:spcAft>
                          <a:spcPts val="0"/>
                        </a:spcAft>
                      </a:pPr>
                      <a:r>
                        <a:rPr lang="en-US" sz="1100">
                          <a:solidFill>
                            <a:srgbClr val="0000CC"/>
                          </a:solidFill>
                          <a:latin typeface="Calibri" pitchFamily="34" charset="0"/>
                          <a:cs typeface="Calibri" pitchFamily="34" charset="0"/>
                        </a:rPr>
                        <a:t>Вишња, трешња...(затрављен воћњак)</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449,1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277,8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202,9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490,8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273,0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236,1</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490,8</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273,0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236,1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517,2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284,0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251,3</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351967">
                <a:tc>
                  <a:txBody>
                    <a:bodyPr/>
                    <a:lstStyle/>
                    <a:p>
                      <a:pPr algn="ctr">
                        <a:lnSpc>
                          <a:spcPct val="115000"/>
                        </a:lnSpc>
                        <a:spcAft>
                          <a:spcPts val="0"/>
                        </a:spcAft>
                      </a:pPr>
                      <a:r>
                        <a:rPr lang="en-US" sz="1100">
                          <a:solidFill>
                            <a:srgbClr val="0000CC"/>
                          </a:solidFill>
                          <a:latin typeface="Calibri" pitchFamily="34" charset="0"/>
                          <a:cs typeface="Calibri" pitchFamily="34" charset="0"/>
                        </a:rPr>
                        <a:t>Малина, купина, боровница</a:t>
                      </a:r>
                      <a:endParaRPr lang="en-US" sz="1100">
                        <a:solidFill>
                          <a:srgbClr val="0000CC"/>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466,8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326,4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176,1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505,0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331,4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214,3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505,0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331,4</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214,3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533,5</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327,0</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240,6</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70669">
                <a:tc>
                  <a:txBody>
                    <a:bodyPr/>
                    <a:lstStyle/>
                    <a:p>
                      <a:pPr algn="ctr">
                        <a:lnSpc>
                          <a:spcPct val="115000"/>
                        </a:lnSpc>
                        <a:spcAft>
                          <a:spcPts val="0"/>
                        </a:spcAft>
                      </a:pPr>
                      <a:r>
                        <a:rPr lang="en-US" sz="1100" b="1" dirty="0" err="1">
                          <a:solidFill>
                            <a:srgbClr val="7030A0"/>
                          </a:solidFill>
                          <a:latin typeface="Calibri" pitchFamily="34" charset="0"/>
                          <a:cs typeface="Calibri" pitchFamily="34" charset="0"/>
                        </a:rPr>
                        <a:t>Просек</a:t>
                      </a:r>
                      <a:r>
                        <a:rPr lang="en-US" sz="1100" b="1" dirty="0">
                          <a:solidFill>
                            <a:srgbClr val="7030A0"/>
                          </a:solidFill>
                          <a:latin typeface="Calibri" pitchFamily="34" charset="0"/>
                          <a:cs typeface="Calibri" pitchFamily="34" charset="0"/>
                        </a:rPr>
                        <a:t> </a:t>
                      </a:r>
                      <a:r>
                        <a:rPr lang="en-US" sz="1100" b="1" dirty="0" err="1">
                          <a:solidFill>
                            <a:srgbClr val="7030A0"/>
                          </a:solidFill>
                          <a:latin typeface="Calibri" pitchFamily="34" charset="0"/>
                          <a:cs typeface="Calibri" pitchFamily="34" charset="0"/>
                        </a:rPr>
                        <a:t>плодореда</a:t>
                      </a:r>
                      <a:endParaRPr lang="en-US" sz="1100" b="1" dirty="0">
                        <a:solidFill>
                          <a:srgbClr val="7030A0"/>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535,8</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337,4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228,5</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564,4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347,4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259,7</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564,4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347,4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259,7</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611,4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329,6</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314,3</a:t>
                      </a:r>
                      <a:endParaRPr lang="en-US" sz="1100" b="1" dirty="0">
                        <a:solidFill>
                          <a:srgbClr val="7030A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70669">
                <a:tc>
                  <a:txBody>
                    <a:bodyPr/>
                    <a:lstStyle/>
                    <a:p>
                      <a:pPr algn="ctr">
                        <a:lnSpc>
                          <a:spcPct val="115000"/>
                        </a:lnSpc>
                        <a:spcAft>
                          <a:spcPts val="0"/>
                        </a:spcAft>
                      </a:pPr>
                      <a:r>
                        <a:rPr lang="en-US" sz="1100" b="1" dirty="0" err="1">
                          <a:solidFill>
                            <a:srgbClr val="FF0000"/>
                          </a:solidFill>
                          <a:latin typeface="Calibri" pitchFamily="34" charset="0"/>
                          <a:cs typeface="Calibri" pitchFamily="34" charset="0"/>
                        </a:rPr>
                        <a:t>Максимална</a:t>
                      </a:r>
                      <a:r>
                        <a:rPr lang="en-US" sz="1100" b="1" dirty="0">
                          <a:solidFill>
                            <a:srgbClr val="FF0000"/>
                          </a:solidFill>
                          <a:latin typeface="Calibri" pitchFamily="34" charset="0"/>
                          <a:cs typeface="Calibri" pitchFamily="34" charset="0"/>
                        </a:rPr>
                        <a:t> </a:t>
                      </a:r>
                      <a:r>
                        <a:rPr lang="en-US" sz="1100" b="1" dirty="0" err="1">
                          <a:solidFill>
                            <a:srgbClr val="FF0000"/>
                          </a:solidFill>
                          <a:latin typeface="Calibri" pitchFamily="34" charset="0"/>
                          <a:cs typeface="Calibri" pitchFamily="34" charset="0"/>
                        </a:rPr>
                        <a:t>вредност</a:t>
                      </a:r>
                      <a:endParaRPr lang="en-US" sz="1100" b="1" dirty="0">
                        <a:solidFill>
                          <a:srgbClr val="FF0000"/>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894,7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472,5</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485,3</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918,4</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475,7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531,9</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918,4</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475,7</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531,9</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1032,0</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464,8</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656,3</a:t>
                      </a:r>
                      <a:endParaRPr lang="en-US" sz="1100" b="1" dirty="0">
                        <a:solidFill>
                          <a:srgbClr val="FF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70669">
                <a:tc>
                  <a:txBody>
                    <a:bodyPr/>
                    <a:lstStyle/>
                    <a:p>
                      <a:pPr algn="ctr">
                        <a:lnSpc>
                          <a:spcPct val="115000"/>
                        </a:lnSpc>
                        <a:spcAft>
                          <a:spcPts val="0"/>
                        </a:spcAft>
                      </a:pPr>
                      <a:r>
                        <a:rPr lang="en-US" sz="1100" b="1" dirty="0" err="1">
                          <a:solidFill>
                            <a:srgbClr val="000000"/>
                          </a:solidFill>
                          <a:latin typeface="Calibri" pitchFamily="34" charset="0"/>
                          <a:cs typeface="Calibri" pitchFamily="34" charset="0"/>
                        </a:rPr>
                        <a:t>Минимална</a:t>
                      </a:r>
                      <a:r>
                        <a:rPr lang="en-US" sz="1100" b="1" dirty="0">
                          <a:solidFill>
                            <a:srgbClr val="000000"/>
                          </a:solidFill>
                          <a:latin typeface="Calibri" pitchFamily="34" charset="0"/>
                          <a:cs typeface="Calibri" pitchFamily="34" charset="0"/>
                        </a:rPr>
                        <a:t> </a:t>
                      </a:r>
                      <a:r>
                        <a:rPr lang="en-US" sz="1100" b="1" dirty="0" err="1">
                          <a:solidFill>
                            <a:srgbClr val="000000"/>
                          </a:solidFill>
                          <a:latin typeface="Calibri" pitchFamily="34" charset="0"/>
                          <a:cs typeface="Calibri" pitchFamily="34" charset="0"/>
                        </a:rPr>
                        <a:t>вредност</a:t>
                      </a:r>
                      <a:endParaRPr lang="en-US" sz="1100" b="1" dirty="0">
                        <a:solidFill>
                          <a:srgbClr val="000000"/>
                        </a:solidFill>
                        <a:latin typeface="Calibri" pitchFamily="34" charset="0"/>
                        <a:ea typeface="Calibri"/>
                        <a:cs typeface="Calibri" pitchFamily="34" charset="0"/>
                      </a:endParaRPr>
                    </a:p>
                  </a:txBody>
                  <a:tcPr marL="65217" marR="65217"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356,6</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232,4</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a:solidFill>
                            <a:srgbClr val="000000"/>
                          </a:solidFill>
                          <a:latin typeface="Calibri" pitchFamily="34" charset="0"/>
                          <a:ea typeface="Times New Roman"/>
                          <a:cs typeface="Calibri" pitchFamily="34" charset="0"/>
                        </a:rPr>
                        <a:t>0,9</a:t>
                      </a:r>
                      <a:endParaRPr lang="en-US" sz="1100" b="1">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389,9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256,1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33,8</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389,9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256,1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33,8</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410,9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226,5</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1,6</a:t>
                      </a:r>
                      <a:endParaRPr lang="en-US" sz="1100" b="1" dirty="0">
                        <a:solidFill>
                          <a:srgbClr val="00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graphicFrame>
        <p:nvGraphicFramePr>
          <p:cNvPr id="6" name="Table 5"/>
          <p:cNvGraphicFramePr>
            <a:graphicFrameLocks noGrp="1"/>
          </p:cNvGraphicFramePr>
          <p:nvPr/>
        </p:nvGraphicFramePr>
        <p:xfrm>
          <a:off x="148858" y="1179576"/>
          <a:ext cx="11812773" cy="5205222"/>
        </p:xfrm>
        <a:graphic>
          <a:graphicData uri="http://schemas.openxmlformats.org/drawingml/2006/table">
            <a:tbl>
              <a:tblPr>
                <a:tableStyleId>{08FB837D-C827-4EFA-A057-4D05807E0F7C}</a:tableStyleId>
              </a:tblPr>
              <a:tblGrid>
                <a:gridCol w="1771558">
                  <a:extLst>
                    <a:ext uri="{9D8B030D-6E8A-4147-A177-3AD203B41FA5}">
                      <a16:colId xmlns:a16="http://schemas.microsoft.com/office/drawing/2014/main" val="20000"/>
                    </a:ext>
                  </a:extLst>
                </a:gridCol>
                <a:gridCol w="2061140">
                  <a:extLst>
                    <a:ext uri="{9D8B030D-6E8A-4147-A177-3AD203B41FA5}">
                      <a16:colId xmlns:a16="http://schemas.microsoft.com/office/drawing/2014/main" val="20001"/>
                    </a:ext>
                  </a:extLst>
                </a:gridCol>
                <a:gridCol w="886675">
                  <a:extLst>
                    <a:ext uri="{9D8B030D-6E8A-4147-A177-3AD203B41FA5}">
                      <a16:colId xmlns:a16="http://schemas.microsoft.com/office/drawing/2014/main" val="20002"/>
                    </a:ext>
                  </a:extLst>
                </a:gridCol>
                <a:gridCol w="886675">
                  <a:extLst>
                    <a:ext uri="{9D8B030D-6E8A-4147-A177-3AD203B41FA5}">
                      <a16:colId xmlns:a16="http://schemas.microsoft.com/office/drawing/2014/main" val="20003"/>
                    </a:ext>
                  </a:extLst>
                </a:gridCol>
                <a:gridCol w="886675">
                  <a:extLst>
                    <a:ext uri="{9D8B030D-6E8A-4147-A177-3AD203B41FA5}">
                      <a16:colId xmlns:a16="http://schemas.microsoft.com/office/drawing/2014/main" val="20004"/>
                    </a:ext>
                  </a:extLst>
                </a:gridCol>
                <a:gridCol w="886675">
                  <a:extLst>
                    <a:ext uri="{9D8B030D-6E8A-4147-A177-3AD203B41FA5}">
                      <a16:colId xmlns:a16="http://schemas.microsoft.com/office/drawing/2014/main" val="20005"/>
                    </a:ext>
                  </a:extLst>
                </a:gridCol>
                <a:gridCol w="886675">
                  <a:extLst>
                    <a:ext uri="{9D8B030D-6E8A-4147-A177-3AD203B41FA5}">
                      <a16:colId xmlns:a16="http://schemas.microsoft.com/office/drawing/2014/main" val="20006"/>
                    </a:ext>
                  </a:extLst>
                </a:gridCol>
                <a:gridCol w="886675">
                  <a:extLst>
                    <a:ext uri="{9D8B030D-6E8A-4147-A177-3AD203B41FA5}">
                      <a16:colId xmlns:a16="http://schemas.microsoft.com/office/drawing/2014/main" val="20007"/>
                    </a:ext>
                  </a:extLst>
                </a:gridCol>
                <a:gridCol w="886675">
                  <a:extLst>
                    <a:ext uri="{9D8B030D-6E8A-4147-A177-3AD203B41FA5}">
                      <a16:colId xmlns:a16="http://schemas.microsoft.com/office/drawing/2014/main" val="20008"/>
                    </a:ext>
                  </a:extLst>
                </a:gridCol>
                <a:gridCol w="886675">
                  <a:extLst>
                    <a:ext uri="{9D8B030D-6E8A-4147-A177-3AD203B41FA5}">
                      <a16:colId xmlns:a16="http://schemas.microsoft.com/office/drawing/2014/main" val="20009"/>
                    </a:ext>
                  </a:extLst>
                </a:gridCol>
                <a:gridCol w="886675">
                  <a:extLst>
                    <a:ext uri="{9D8B030D-6E8A-4147-A177-3AD203B41FA5}">
                      <a16:colId xmlns:a16="http://schemas.microsoft.com/office/drawing/2014/main" val="20010"/>
                    </a:ext>
                  </a:extLst>
                </a:gridCol>
              </a:tblGrid>
              <a:tr h="136207">
                <a:tc rowSpan="2">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Култура</a:t>
                      </a:r>
                      <a:endParaRPr lang="en-US" sz="1100" dirty="0">
                        <a:solidFill>
                          <a:srgbClr val="0000CC"/>
                        </a:solidFill>
                        <a:latin typeface="Calibri" pitchFamily="34" charset="0"/>
                        <a:ea typeface="Calibri"/>
                        <a:cs typeface="Calibri" pitchFamily="34" charset="0"/>
                      </a:endParaRPr>
                    </a:p>
                  </a:txBody>
                  <a:tcPr marL="66623" marR="66623" marT="0" marB="0" anchor="ctr"/>
                </a:tc>
                <a:tc rowSpan="18">
                  <a:txBody>
                    <a:bodyPr/>
                    <a:lstStyle/>
                    <a:p>
                      <a:pPr algn="ctr">
                        <a:lnSpc>
                          <a:spcPct val="115000"/>
                        </a:lnSpc>
                        <a:spcAft>
                          <a:spcPts val="0"/>
                        </a:spcAft>
                      </a:pPr>
                      <a:r>
                        <a:rPr lang="en-US" sz="1100" dirty="0" err="1">
                          <a:solidFill>
                            <a:srgbClr val="0000CC"/>
                          </a:solidFill>
                          <a:latin typeface="Calibri" pitchFamily="34" charset="0"/>
                          <a:cs typeface="Calibri" pitchFamily="34" charset="0"/>
                        </a:rPr>
                        <a:t>Промена</a:t>
                      </a:r>
                      <a:r>
                        <a:rPr lang="en-US" sz="1100" dirty="0">
                          <a:solidFill>
                            <a:srgbClr val="0000CC"/>
                          </a:solidFill>
                          <a:latin typeface="Calibri" pitchFamily="34" charset="0"/>
                          <a:cs typeface="Calibri" pitchFamily="34" charset="0"/>
                        </a:rPr>
                        <a:t> 75. </a:t>
                      </a:r>
                      <a:r>
                        <a:rPr lang="en-US" sz="1100" dirty="0" err="1">
                          <a:solidFill>
                            <a:srgbClr val="0000CC"/>
                          </a:solidFill>
                          <a:latin typeface="Calibri" pitchFamily="34" charset="0"/>
                          <a:cs typeface="Calibri" pitchFamily="34" charset="0"/>
                        </a:rPr>
                        <a:t>перцентила</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просечних</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вредности</a:t>
                      </a:r>
                      <a:r>
                        <a:rPr lang="en-US" sz="1100" dirty="0">
                          <a:solidFill>
                            <a:srgbClr val="0000CC"/>
                          </a:solidFill>
                          <a:latin typeface="Calibri" pitchFamily="34" charset="0"/>
                          <a:cs typeface="Calibri" pitchFamily="34" charset="0"/>
                        </a:rPr>
                        <a:t> </a:t>
                      </a:r>
                      <a:r>
                        <a:rPr lang="en-US" sz="1100" dirty="0">
                          <a:solidFill>
                            <a:srgbClr val="0000CC"/>
                          </a:solidFill>
                          <a:latin typeface="Calibri" pitchFamily="34" charset="0"/>
                          <a:cs typeface="Calibri" pitchFamily="34" charset="0"/>
                          <a:sym typeface="Symbol"/>
                        </a:rPr>
                        <a:t></a:t>
                      </a:r>
                      <a:r>
                        <a:rPr lang="en-US" sz="1100" dirty="0" err="1">
                          <a:solidFill>
                            <a:srgbClr val="0000CC"/>
                          </a:solidFill>
                          <a:latin typeface="Calibri" pitchFamily="34" charset="0"/>
                          <a:cs typeface="Calibri" pitchFamily="34" charset="0"/>
                        </a:rPr>
                        <a:t>ЕТс</a:t>
                      </a:r>
                      <a:r>
                        <a:rPr lang="en-US" sz="1100" dirty="0">
                          <a:solidFill>
                            <a:srgbClr val="0000CC"/>
                          </a:solidFill>
                          <a:latin typeface="Calibri" pitchFamily="34" charset="0"/>
                          <a:cs typeface="Calibri" pitchFamily="34" charset="0"/>
                        </a:rPr>
                        <a:t>, </a:t>
                      </a:r>
                      <a:r>
                        <a:rPr lang="en-US" sz="1100" dirty="0">
                          <a:solidFill>
                            <a:srgbClr val="0000CC"/>
                          </a:solidFill>
                          <a:latin typeface="Calibri" pitchFamily="34" charset="0"/>
                          <a:cs typeface="Calibri" pitchFamily="34" charset="0"/>
                          <a:sym typeface="Symbol"/>
                        </a:rPr>
                        <a:t></a:t>
                      </a:r>
                      <a:r>
                        <a:rPr lang="en-US" sz="1100" dirty="0" err="1">
                          <a:solidFill>
                            <a:srgbClr val="0000CC"/>
                          </a:solidFill>
                          <a:latin typeface="Calibri" pitchFamily="34" charset="0"/>
                          <a:cs typeface="Calibri" pitchFamily="34" charset="0"/>
                        </a:rPr>
                        <a:t>Pe</a:t>
                      </a:r>
                      <a:r>
                        <a:rPr lang="en-US" sz="1100" dirty="0">
                          <a:solidFill>
                            <a:srgbClr val="0000CC"/>
                          </a:solidFill>
                          <a:latin typeface="Calibri" pitchFamily="34" charset="0"/>
                          <a:cs typeface="Calibri" pitchFamily="34" charset="0"/>
                        </a:rPr>
                        <a:t> и </a:t>
                      </a:r>
                      <a:r>
                        <a:rPr lang="en-US" sz="1100" dirty="0">
                          <a:solidFill>
                            <a:srgbClr val="0000CC"/>
                          </a:solidFill>
                          <a:latin typeface="Calibri" pitchFamily="34" charset="0"/>
                          <a:cs typeface="Calibri" pitchFamily="34" charset="0"/>
                          <a:sym typeface="Symbol"/>
                        </a:rPr>
                        <a:t></a:t>
                      </a:r>
                      <a:r>
                        <a:rPr lang="en-US" sz="1100" dirty="0">
                          <a:solidFill>
                            <a:srgbClr val="0000CC"/>
                          </a:solidFill>
                          <a:latin typeface="Calibri" pitchFamily="34" charset="0"/>
                          <a:cs typeface="Calibri" pitchFamily="34" charset="0"/>
                        </a:rPr>
                        <a:t>In </a:t>
                      </a:r>
                      <a:r>
                        <a:rPr lang="en-US" sz="1100" dirty="0" err="1">
                          <a:solidFill>
                            <a:srgbClr val="0000CC"/>
                          </a:solidFill>
                          <a:latin typeface="Calibri" pitchFamily="34" charset="0"/>
                          <a:cs typeface="Calibri" pitchFamily="34" charset="0"/>
                        </a:rPr>
                        <a:t>током</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вегетационог</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периода</a:t>
                      </a:r>
                      <a:r>
                        <a:rPr lang="en-US" sz="1100" dirty="0">
                          <a:solidFill>
                            <a:srgbClr val="0000CC"/>
                          </a:solidFill>
                          <a:latin typeface="Calibri" pitchFamily="34" charset="0"/>
                          <a:cs typeface="Calibri" pitchFamily="34" charset="0"/>
                        </a:rPr>
                        <a:t> у </a:t>
                      </a:r>
                      <a:r>
                        <a:rPr lang="en-US" sz="1100" dirty="0" err="1">
                          <a:solidFill>
                            <a:srgbClr val="0000CC"/>
                          </a:solidFill>
                          <a:latin typeface="Calibri" pitchFamily="34" charset="0"/>
                          <a:cs typeface="Calibri" pitchFamily="34" charset="0"/>
                        </a:rPr>
                        <a:t>будућој</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клими</a:t>
                      </a:r>
                      <a:r>
                        <a:rPr lang="en-US" sz="1100" dirty="0">
                          <a:solidFill>
                            <a:srgbClr val="0000CC"/>
                          </a:solidFill>
                          <a:latin typeface="Calibri" pitchFamily="34" charset="0"/>
                          <a:cs typeface="Calibri" pitchFamily="34" charset="0"/>
                        </a:rPr>
                        <a:t> (P1, P2, P3 </a:t>
                      </a:r>
                      <a:r>
                        <a:rPr lang="en-US" sz="1100" dirty="0" err="1">
                          <a:solidFill>
                            <a:srgbClr val="0000CC"/>
                          </a:solidFill>
                          <a:latin typeface="Calibri" pitchFamily="34" charset="0"/>
                          <a:cs typeface="Calibri" pitchFamily="34" charset="0"/>
                        </a:rPr>
                        <a:t>редом</a:t>
                      </a:r>
                      <a:r>
                        <a:rPr lang="en-US" sz="1100" dirty="0">
                          <a:solidFill>
                            <a:srgbClr val="0000CC"/>
                          </a:solidFill>
                          <a:latin typeface="Calibri" pitchFamily="34" charset="0"/>
                          <a:cs typeface="Calibri" pitchFamily="34" charset="0"/>
                        </a:rPr>
                        <a:t>) у </a:t>
                      </a:r>
                      <a:r>
                        <a:rPr lang="en-US" sz="1100" dirty="0" err="1">
                          <a:solidFill>
                            <a:srgbClr val="0000CC"/>
                          </a:solidFill>
                          <a:latin typeface="Calibri" pitchFamily="34" charset="0"/>
                          <a:cs typeface="Calibri" pitchFamily="34" charset="0"/>
                        </a:rPr>
                        <a:t>односу</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на</a:t>
                      </a:r>
                      <a:r>
                        <a:rPr lang="en-US" sz="1100" dirty="0">
                          <a:solidFill>
                            <a:srgbClr val="0000CC"/>
                          </a:solidFill>
                          <a:latin typeface="Calibri" pitchFamily="34" charset="0"/>
                          <a:cs typeface="Calibri" pitchFamily="34" charset="0"/>
                        </a:rPr>
                        <a:t> РФ </a:t>
                      </a:r>
                      <a:r>
                        <a:rPr lang="en-US" sz="1100" dirty="0" err="1">
                          <a:solidFill>
                            <a:srgbClr val="0000CC"/>
                          </a:solidFill>
                          <a:latin typeface="Calibri" pitchFamily="34" charset="0"/>
                          <a:cs typeface="Calibri" pitchFamily="34" charset="0"/>
                        </a:rPr>
                        <a:t>за</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Регион</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Шумадије,централне</a:t>
                      </a:r>
                      <a:r>
                        <a:rPr lang="en-US" sz="1100" dirty="0">
                          <a:solidFill>
                            <a:srgbClr val="0000CC"/>
                          </a:solidFill>
                          <a:latin typeface="Calibri" pitchFamily="34" charset="0"/>
                          <a:cs typeface="Calibri" pitchFamily="34" charset="0"/>
                        </a:rPr>
                        <a:t> и </a:t>
                      </a:r>
                      <a:r>
                        <a:rPr lang="en-US" sz="1100" dirty="0" err="1">
                          <a:solidFill>
                            <a:srgbClr val="0000CC"/>
                          </a:solidFill>
                          <a:latin typeface="Calibri" pitchFamily="34" charset="0"/>
                          <a:cs typeface="Calibri" pitchFamily="34" charset="0"/>
                        </a:rPr>
                        <a:t>западне</a:t>
                      </a:r>
                      <a:r>
                        <a:rPr lang="en-US" sz="1100" dirty="0">
                          <a:solidFill>
                            <a:srgbClr val="0000CC"/>
                          </a:solidFill>
                          <a:latin typeface="Calibri" pitchFamily="34" charset="0"/>
                          <a:cs typeface="Calibri" pitchFamily="34" charset="0"/>
                        </a:rPr>
                        <a:t> </a:t>
                      </a:r>
                      <a:r>
                        <a:rPr lang="en-US" sz="1100" dirty="0" err="1">
                          <a:solidFill>
                            <a:srgbClr val="0000CC"/>
                          </a:solidFill>
                          <a:latin typeface="Calibri" pitchFamily="34" charset="0"/>
                          <a:cs typeface="Calibri" pitchFamily="34" charset="0"/>
                        </a:rPr>
                        <a:t>Србије</a:t>
                      </a:r>
                      <a:endParaRPr lang="en-US" sz="1100" dirty="0">
                        <a:solidFill>
                          <a:srgbClr val="0000CC"/>
                        </a:solidFill>
                        <a:latin typeface="Calibri" pitchFamily="34" charset="0"/>
                        <a:ea typeface="Calibri"/>
                        <a:cs typeface="Calibri" pitchFamily="34" charset="0"/>
                      </a:endParaRPr>
                    </a:p>
                  </a:txBody>
                  <a:tcPr marL="66623" marR="66623" marT="0" marB="0" anchor="ctr"/>
                </a:tc>
                <a:tc gridSpan="3">
                  <a:txBody>
                    <a:bodyPr/>
                    <a:lstStyle/>
                    <a:p>
                      <a:pPr algn="ctr">
                        <a:lnSpc>
                          <a:spcPct val="115000"/>
                        </a:lnSpc>
                        <a:spcAft>
                          <a:spcPts val="0"/>
                        </a:spcAft>
                      </a:pPr>
                      <a:r>
                        <a:rPr lang="en-US" sz="1100">
                          <a:solidFill>
                            <a:srgbClr val="0000CC"/>
                          </a:solidFill>
                          <a:latin typeface="Calibri" pitchFamily="34" charset="0"/>
                          <a:cs typeface="Calibri" pitchFamily="34" charset="0"/>
                        </a:rPr>
                        <a:t>ΣETc (mm)</a:t>
                      </a:r>
                      <a:endParaRPr lang="en-US" sz="1100">
                        <a:solidFill>
                          <a:srgbClr val="0000CC"/>
                        </a:solidFill>
                        <a:latin typeface="Calibri" pitchFamily="34" charset="0"/>
                        <a:ea typeface="Calibri"/>
                        <a:cs typeface="Calibri" pitchFamily="34" charset="0"/>
                      </a:endParaRPr>
                    </a:p>
                  </a:txBody>
                  <a:tcPr marL="66623" marR="66623"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0000CC"/>
                          </a:solidFill>
                          <a:latin typeface="Calibri" pitchFamily="34" charset="0"/>
                          <a:cs typeface="Calibri" pitchFamily="34" charset="0"/>
                        </a:rPr>
                        <a:t>ΣPe (mm)</a:t>
                      </a:r>
                      <a:endParaRPr lang="en-US" sz="1100">
                        <a:solidFill>
                          <a:srgbClr val="0000CC"/>
                        </a:solidFill>
                        <a:latin typeface="Calibri" pitchFamily="34" charset="0"/>
                        <a:ea typeface="Calibri"/>
                        <a:cs typeface="Calibri" pitchFamily="34" charset="0"/>
                      </a:endParaRPr>
                    </a:p>
                  </a:txBody>
                  <a:tcPr marL="66623" marR="66623"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0000CC"/>
                          </a:solidFill>
                          <a:latin typeface="Calibri" pitchFamily="34" charset="0"/>
                          <a:cs typeface="Calibri" pitchFamily="34" charset="0"/>
                        </a:rPr>
                        <a:t>ΣIn (mm)</a:t>
                      </a:r>
                      <a:endParaRPr lang="en-US" sz="1100">
                        <a:solidFill>
                          <a:srgbClr val="0000CC"/>
                        </a:solidFill>
                        <a:latin typeface="Calibri" pitchFamily="34" charset="0"/>
                        <a:ea typeface="Calibri"/>
                        <a:cs typeface="Calibri" pitchFamily="34" charset="0"/>
                      </a:endParaRPr>
                    </a:p>
                  </a:txBody>
                  <a:tcPr marL="66623" marR="6662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207">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REF.vs.P1</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REF.vs.P2</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REF.vs.P3</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REF.vs.P1</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REF.vs.P2</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REF.vs.P3</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REF.vs.P1</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REF.vs.P2</a:t>
                      </a:r>
                      <a:endParaRPr lang="en-US" sz="1100">
                        <a:solidFill>
                          <a:srgbClr val="0000CC"/>
                        </a:solidFill>
                        <a:latin typeface="Calibri" pitchFamily="34" charset="0"/>
                        <a:ea typeface="Calibri"/>
                        <a:cs typeface="Calibri" pitchFamily="34" charset="0"/>
                      </a:endParaRPr>
                    </a:p>
                  </a:txBody>
                  <a:tcPr marL="66623" marR="66623" marT="0" marB="0" anchor="ctr"/>
                </a:tc>
                <a:tc>
                  <a:txBody>
                    <a:bodyPr/>
                    <a:lstStyle/>
                    <a:p>
                      <a:pPr algn="ctr">
                        <a:lnSpc>
                          <a:spcPct val="115000"/>
                        </a:lnSpc>
                        <a:spcAft>
                          <a:spcPts val="0"/>
                        </a:spcAft>
                      </a:pPr>
                      <a:r>
                        <a:rPr lang="en-US" sz="1100">
                          <a:solidFill>
                            <a:srgbClr val="0000CC"/>
                          </a:solidFill>
                          <a:latin typeface="Calibri" pitchFamily="34" charset="0"/>
                          <a:cs typeface="Calibri" pitchFamily="34" charset="0"/>
                        </a:rPr>
                        <a:t>REF.vs.P3</a:t>
                      </a:r>
                      <a:endParaRPr lang="en-US" sz="1100">
                        <a:solidFill>
                          <a:srgbClr val="0000CC"/>
                        </a:solidFill>
                        <a:latin typeface="Calibri" pitchFamily="34" charset="0"/>
                        <a:ea typeface="Calibri"/>
                        <a:cs typeface="Calibri" pitchFamily="34" charset="0"/>
                      </a:endParaRPr>
                    </a:p>
                  </a:txBody>
                  <a:tcPr marL="66623" marR="66623" marT="0" marB="0" anchor="ctr"/>
                </a:tc>
                <a:extLst>
                  <a:ext uri="{0D108BD9-81ED-4DB2-BD59-A6C34878D82A}">
                    <a16:rowId xmlns:a16="http://schemas.microsoft.com/office/drawing/2014/main" val="10001"/>
                  </a:ext>
                </a:extLst>
              </a:tr>
              <a:tr h="136207">
                <a:tc>
                  <a:txBody>
                    <a:bodyPr/>
                    <a:lstStyle/>
                    <a:p>
                      <a:pPr algn="ctr">
                        <a:lnSpc>
                          <a:spcPct val="115000"/>
                        </a:lnSpc>
                        <a:spcAft>
                          <a:spcPts val="0"/>
                        </a:spcAft>
                      </a:pPr>
                      <a:r>
                        <a:rPr lang="en-US" sz="1100">
                          <a:solidFill>
                            <a:srgbClr val="0000CC"/>
                          </a:solidFill>
                          <a:latin typeface="Calibri" pitchFamily="34" charset="0"/>
                          <a:cs typeface="Calibri" pitchFamily="34" charset="0"/>
                        </a:rPr>
                        <a:t>Кукуруз</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12,4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27,7</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36207">
                <a:tc>
                  <a:txBody>
                    <a:bodyPr/>
                    <a:lstStyle/>
                    <a:p>
                      <a:pPr algn="ctr">
                        <a:lnSpc>
                          <a:spcPct val="115000"/>
                        </a:lnSpc>
                        <a:spcAft>
                          <a:spcPts val="0"/>
                        </a:spcAft>
                      </a:pPr>
                      <a:r>
                        <a:rPr lang="en-US" sz="1100">
                          <a:solidFill>
                            <a:srgbClr val="0000CC"/>
                          </a:solidFill>
                          <a:latin typeface="Calibri" pitchFamily="34" charset="0"/>
                          <a:cs typeface="Calibri" pitchFamily="34" charset="0"/>
                        </a:rPr>
                        <a:t>Стрна жита</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11,9</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11,9</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13,4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21,8</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3671,2</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3671,2</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77,5</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36207">
                <a:tc>
                  <a:txBody>
                    <a:bodyPr/>
                    <a:lstStyle/>
                    <a:p>
                      <a:pPr algn="ctr">
                        <a:lnSpc>
                          <a:spcPct val="115000"/>
                        </a:lnSpc>
                        <a:spcAft>
                          <a:spcPts val="0"/>
                        </a:spcAft>
                      </a:pPr>
                      <a:r>
                        <a:rPr lang="en-US" sz="1100">
                          <a:solidFill>
                            <a:srgbClr val="0000CC"/>
                          </a:solidFill>
                          <a:latin typeface="Calibri" pitchFamily="34" charset="0"/>
                          <a:cs typeface="Calibri" pitchFamily="34" charset="0"/>
                        </a:rPr>
                        <a:t>Сунцокрет</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7,1</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7,1</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12,4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10,2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10,2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20,4</a:t>
                      </a:r>
                      <a:endParaRPr lang="en-US" sz="1100" b="1" dirty="0">
                        <a:solidFill>
                          <a:srgbClr val="00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36207">
                <a:tc>
                  <a:txBody>
                    <a:bodyPr/>
                    <a:lstStyle/>
                    <a:p>
                      <a:pPr algn="ctr">
                        <a:lnSpc>
                          <a:spcPct val="115000"/>
                        </a:lnSpc>
                        <a:spcAft>
                          <a:spcPts val="0"/>
                        </a:spcAft>
                      </a:pPr>
                      <a:r>
                        <a:rPr lang="en-US" sz="1100">
                          <a:solidFill>
                            <a:srgbClr val="0000CC"/>
                          </a:solidFill>
                          <a:latin typeface="Calibri" pitchFamily="34" charset="0"/>
                          <a:cs typeface="Calibri" pitchFamily="34" charset="0"/>
                        </a:rPr>
                        <a:t>Шећерна репа</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-10,4</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24,0</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36207">
                <a:tc>
                  <a:txBody>
                    <a:bodyPr/>
                    <a:lstStyle/>
                    <a:p>
                      <a:pPr algn="ctr">
                        <a:lnSpc>
                          <a:spcPct val="115000"/>
                        </a:lnSpc>
                        <a:spcAft>
                          <a:spcPts val="0"/>
                        </a:spcAft>
                      </a:pPr>
                      <a:r>
                        <a:rPr lang="en-US" sz="1100">
                          <a:solidFill>
                            <a:srgbClr val="0000CC"/>
                          </a:solidFill>
                          <a:latin typeface="Calibri" pitchFamily="34" charset="0"/>
                          <a:cs typeface="Calibri" pitchFamily="34" charset="0"/>
                        </a:rPr>
                        <a:t>Ливаде и пашњаци</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5,9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5,9</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11,9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10,5</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10,5</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4,0</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28,5</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36207">
                <a:tc>
                  <a:txBody>
                    <a:bodyPr/>
                    <a:lstStyle/>
                    <a:p>
                      <a:pPr algn="ctr">
                        <a:lnSpc>
                          <a:spcPct val="115000"/>
                        </a:lnSpc>
                        <a:spcAft>
                          <a:spcPts val="0"/>
                        </a:spcAft>
                      </a:pPr>
                      <a:r>
                        <a:rPr lang="en-US" sz="1100">
                          <a:solidFill>
                            <a:srgbClr val="0000CC"/>
                          </a:solidFill>
                          <a:latin typeface="Calibri" pitchFamily="34" charset="0"/>
                          <a:cs typeface="Calibri" pitchFamily="34" charset="0"/>
                        </a:rPr>
                        <a:t>Винова лоза</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2,6</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45,3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45,3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122,9</a:t>
                      </a:r>
                      <a:endParaRPr lang="en-US" sz="1100" b="1" dirty="0">
                        <a:solidFill>
                          <a:srgbClr val="FF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272414">
                <a:tc>
                  <a:txBody>
                    <a:bodyPr/>
                    <a:lstStyle/>
                    <a:p>
                      <a:pPr algn="ctr">
                        <a:lnSpc>
                          <a:spcPct val="115000"/>
                        </a:lnSpc>
                        <a:spcAft>
                          <a:spcPts val="0"/>
                        </a:spcAft>
                      </a:pPr>
                      <a:r>
                        <a:rPr lang="en-US" sz="1100">
                          <a:solidFill>
                            <a:srgbClr val="0000CC"/>
                          </a:solidFill>
                          <a:latin typeface="Calibri" pitchFamily="34" charset="0"/>
                          <a:cs typeface="Calibri" pitchFamily="34" charset="0"/>
                        </a:rPr>
                        <a:t>Јабука, крушка, шљива... (без траве)</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15,4</a:t>
                      </a:r>
                      <a:endParaRPr lang="en-US" sz="1100" b="1" dirty="0">
                        <a:solidFill>
                          <a:srgbClr val="FF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22,9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63,1</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408621">
                <a:tc>
                  <a:txBody>
                    <a:bodyPr/>
                    <a:lstStyle/>
                    <a:p>
                      <a:pPr algn="ctr">
                        <a:lnSpc>
                          <a:spcPct val="115000"/>
                        </a:lnSpc>
                        <a:spcAft>
                          <a:spcPts val="0"/>
                        </a:spcAft>
                      </a:pPr>
                      <a:r>
                        <a:rPr lang="en-US" sz="1100">
                          <a:solidFill>
                            <a:srgbClr val="0000CC"/>
                          </a:solidFill>
                          <a:latin typeface="Calibri" pitchFamily="34" charset="0"/>
                          <a:cs typeface="Calibri" pitchFamily="34" charset="0"/>
                        </a:rPr>
                        <a:t>Јабука, крушка, шљива...(затрављен воћњак)</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2,6</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15,3</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0,7</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15,8</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42,9</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272414">
                <a:tc>
                  <a:txBody>
                    <a:bodyPr/>
                    <a:lstStyle/>
                    <a:p>
                      <a:pPr algn="ctr">
                        <a:lnSpc>
                          <a:spcPct val="115000"/>
                        </a:lnSpc>
                        <a:spcAft>
                          <a:spcPts val="0"/>
                        </a:spcAft>
                      </a:pPr>
                      <a:r>
                        <a:rPr lang="en-US" sz="1100">
                          <a:solidFill>
                            <a:srgbClr val="0000CC"/>
                          </a:solidFill>
                          <a:latin typeface="Calibri" pitchFamily="34" charset="0"/>
                          <a:cs typeface="Calibri" pitchFamily="34" charset="0"/>
                        </a:rPr>
                        <a:t>Кајсија, бресква... (без траве)</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8,4</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14,5</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26,9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26,9</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44,1</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272414">
                <a:tc>
                  <a:txBody>
                    <a:bodyPr/>
                    <a:lstStyle/>
                    <a:p>
                      <a:pPr algn="ctr">
                        <a:lnSpc>
                          <a:spcPct val="115000"/>
                        </a:lnSpc>
                        <a:spcAft>
                          <a:spcPts val="0"/>
                        </a:spcAft>
                      </a:pPr>
                      <a:r>
                        <a:rPr lang="en-US" sz="1100">
                          <a:solidFill>
                            <a:srgbClr val="0000CC"/>
                          </a:solidFill>
                          <a:latin typeface="Calibri" pitchFamily="34" charset="0"/>
                          <a:cs typeface="Calibri" pitchFamily="34" charset="0"/>
                        </a:rPr>
                        <a:t>Кајсија, бресква... (затрављен воћњак)</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14,4</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-0,4</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18,1</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28,0</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72414">
                <a:tc>
                  <a:txBody>
                    <a:bodyPr/>
                    <a:lstStyle/>
                    <a:p>
                      <a:pPr algn="ctr">
                        <a:lnSpc>
                          <a:spcPct val="115000"/>
                        </a:lnSpc>
                        <a:spcAft>
                          <a:spcPts val="0"/>
                        </a:spcAft>
                      </a:pPr>
                      <a:r>
                        <a:rPr lang="en-US" sz="1100">
                          <a:solidFill>
                            <a:srgbClr val="0000CC"/>
                          </a:solidFill>
                          <a:latin typeface="Calibri" pitchFamily="34" charset="0"/>
                          <a:cs typeface="Calibri" pitchFamily="34" charset="0"/>
                        </a:rPr>
                        <a:t>Вишња, трешња... (без траве)</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a:solidFill>
                            <a:srgbClr val="000000"/>
                          </a:solidFill>
                          <a:latin typeface="Calibri" pitchFamily="34" charset="0"/>
                          <a:ea typeface="Times New Roman"/>
                          <a:cs typeface="Calibri" pitchFamily="34" charset="0"/>
                        </a:rPr>
                        <a:t>-1,7</a:t>
                      </a:r>
                      <a:endParaRPr lang="en-US" sz="1100" b="1">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25,3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25,3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34,6</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408621">
                <a:tc>
                  <a:txBody>
                    <a:bodyPr/>
                    <a:lstStyle/>
                    <a:p>
                      <a:pPr algn="ctr">
                        <a:lnSpc>
                          <a:spcPct val="115000"/>
                        </a:lnSpc>
                        <a:spcAft>
                          <a:spcPts val="0"/>
                        </a:spcAft>
                      </a:pPr>
                      <a:r>
                        <a:rPr lang="en-US" sz="1100">
                          <a:solidFill>
                            <a:srgbClr val="0000CC"/>
                          </a:solidFill>
                          <a:latin typeface="Calibri" pitchFamily="34" charset="0"/>
                          <a:cs typeface="Calibri" pitchFamily="34" charset="0"/>
                        </a:rPr>
                        <a:t>Вишња, трешња...(затрављен воћњак)</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9,3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2,2</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16,4</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16,4</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23,9</a:t>
                      </a:r>
                      <a:endParaRPr lang="en-US" sz="110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272414">
                <a:tc>
                  <a:txBody>
                    <a:bodyPr/>
                    <a:lstStyle/>
                    <a:p>
                      <a:pPr algn="ctr">
                        <a:lnSpc>
                          <a:spcPct val="115000"/>
                        </a:lnSpc>
                        <a:spcAft>
                          <a:spcPts val="0"/>
                        </a:spcAft>
                      </a:pPr>
                      <a:r>
                        <a:rPr lang="en-US" sz="1100">
                          <a:solidFill>
                            <a:srgbClr val="0000CC"/>
                          </a:solidFill>
                          <a:latin typeface="Calibri" pitchFamily="34" charset="0"/>
                          <a:cs typeface="Calibri" pitchFamily="34" charset="0"/>
                        </a:rPr>
                        <a:t>Малина, купина, боровница</a:t>
                      </a:r>
                      <a:endParaRPr lang="en-US" sz="1100">
                        <a:solidFill>
                          <a:srgbClr val="0000CC"/>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8,2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14,3</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1,5</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a:solidFill>
                            <a:srgbClr val="0000FF"/>
                          </a:solidFill>
                          <a:latin typeface="Calibri" pitchFamily="34" charset="0"/>
                          <a:ea typeface="Times New Roman"/>
                          <a:cs typeface="Calibri" pitchFamily="34" charset="0"/>
                        </a:rPr>
                        <a:t>0,2</a:t>
                      </a:r>
                      <a:endParaRPr lang="en-US" sz="110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21,7</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21,7</a:t>
                      </a:r>
                      <a:endParaRPr lang="en-US" sz="1100" dirty="0">
                        <a:solidFill>
                          <a:srgbClr val="0000FF"/>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dirty="0">
                          <a:solidFill>
                            <a:srgbClr val="0000FF"/>
                          </a:solidFill>
                          <a:latin typeface="Calibri" pitchFamily="34" charset="0"/>
                          <a:ea typeface="Times New Roman"/>
                          <a:cs typeface="Calibri" pitchFamily="34" charset="0"/>
                        </a:rPr>
                        <a:t>36,7</a:t>
                      </a:r>
                      <a:endParaRPr lang="en-US" sz="1100" dirty="0">
                        <a:solidFill>
                          <a:srgbClr val="0000FF"/>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36207">
                <a:tc>
                  <a:txBody>
                    <a:bodyPr/>
                    <a:lstStyle/>
                    <a:p>
                      <a:pPr algn="ctr">
                        <a:lnSpc>
                          <a:spcPct val="115000"/>
                        </a:lnSpc>
                        <a:spcAft>
                          <a:spcPts val="0"/>
                        </a:spcAft>
                      </a:pPr>
                      <a:r>
                        <a:rPr lang="en-US" sz="1100" b="1" dirty="0" err="1">
                          <a:solidFill>
                            <a:srgbClr val="7030A0"/>
                          </a:solidFill>
                          <a:latin typeface="Calibri" pitchFamily="34" charset="0"/>
                          <a:cs typeface="Calibri" pitchFamily="34" charset="0"/>
                        </a:rPr>
                        <a:t>Просек</a:t>
                      </a:r>
                      <a:r>
                        <a:rPr lang="en-US" sz="1100" b="1" dirty="0">
                          <a:solidFill>
                            <a:srgbClr val="7030A0"/>
                          </a:solidFill>
                          <a:latin typeface="Calibri" pitchFamily="34" charset="0"/>
                          <a:cs typeface="Calibri" pitchFamily="34" charset="0"/>
                        </a:rPr>
                        <a:t> </a:t>
                      </a:r>
                      <a:r>
                        <a:rPr lang="en-US" sz="1100" b="1" dirty="0" err="1">
                          <a:solidFill>
                            <a:srgbClr val="7030A0"/>
                          </a:solidFill>
                          <a:latin typeface="Calibri" pitchFamily="34" charset="0"/>
                          <a:cs typeface="Calibri" pitchFamily="34" charset="0"/>
                        </a:rPr>
                        <a:t>плодореда</a:t>
                      </a:r>
                      <a:endParaRPr lang="en-US" sz="1100" b="1" dirty="0">
                        <a:solidFill>
                          <a:srgbClr val="7030A0"/>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6,1</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6,1</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14,0</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3,4</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-1,9</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297,6</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297,6</a:t>
                      </a:r>
                      <a:endParaRPr lang="en-US" sz="1100" b="1" dirty="0">
                        <a:solidFill>
                          <a:srgbClr val="7030A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7030A0"/>
                          </a:solidFill>
                          <a:latin typeface="Calibri" pitchFamily="34" charset="0"/>
                          <a:ea typeface="Times New Roman"/>
                          <a:cs typeface="Calibri" pitchFamily="34" charset="0"/>
                        </a:rPr>
                        <a:t>44,2</a:t>
                      </a:r>
                      <a:endParaRPr lang="en-US" sz="1100" b="1" dirty="0">
                        <a:solidFill>
                          <a:srgbClr val="7030A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36207">
                <a:tc>
                  <a:txBody>
                    <a:bodyPr/>
                    <a:lstStyle/>
                    <a:p>
                      <a:pPr algn="ctr">
                        <a:lnSpc>
                          <a:spcPct val="115000"/>
                        </a:lnSpc>
                        <a:spcAft>
                          <a:spcPts val="0"/>
                        </a:spcAft>
                      </a:pPr>
                      <a:r>
                        <a:rPr lang="en-US" sz="1100" b="1" dirty="0" err="1">
                          <a:solidFill>
                            <a:srgbClr val="FF0000"/>
                          </a:solidFill>
                          <a:latin typeface="Calibri" pitchFamily="34" charset="0"/>
                          <a:cs typeface="Calibri" pitchFamily="34" charset="0"/>
                        </a:rPr>
                        <a:t>Максимална</a:t>
                      </a:r>
                      <a:r>
                        <a:rPr lang="en-US" sz="1100" b="1" dirty="0">
                          <a:solidFill>
                            <a:srgbClr val="FF0000"/>
                          </a:solidFill>
                          <a:latin typeface="Calibri" pitchFamily="34" charset="0"/>
                          <a:cs typeface="Calibri" pitchFamily="34" charset="0"/>
                        </a:rPr>
                        <a:t> </a:t>
                      </a:r>
                      <a:r>
                        <a:rPr lang="en-US" sz="1100" b="1" dirty="0" err="1">
                          <a:solidFill>
                            <a:srgbClr val="FF0000"/>
                          </a:solidFill>
                          <a:latin typeface="Calibri" pitchFamily="34" charset="0"/>
                          <a:cs typeface="Calibri" pitchFamily="34" charset="0"/>
                        </a:rPr>
                        <a:t>вредност</a:t>
                      </a:r>
                      <a:endParaRPr lang="en-US" sz="1100" b="1" dirty="0">
                        <a:solidFill>
                          <a:srgbClr val="FF0000"/>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11,9</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11,9</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15,4</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10,5</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10,5</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21,8</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3671,2</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3671,2</a:t>
                      </a:r>
                      <a:endParaRPr lang="en-US" sz="1100" b="1" dirty="0">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FF0000"/>
                          </a:solidFill>
                          <a:latin typeface="Calibri" pitchFamily="34" charset="0"/>
                          <a:ea typeface="Times New Roman"/>
                          <a:cs typeface="Calibri" pitchFamily="34" charset="0"/>
                        </a:rPr>
                        <a:t>122,9</a:t>
                      </a:r>
                      <a:endParaRPr lang="en-US" sz="1100" b="1"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36207">
                <a:tc>
                  <a:txBody>
                    <a:bodyPr/>
                    <a:lstStyle/>
                    <a:p>
                      <a:pPr algn="ctr">
                        <a:lnSpc>
                          <a:spcPct val="115000"/>
                        </a:lnSpc>
                        <a:spcAft>
                          <a:spcPts val="0"/>
                        </a:spcAft>
                      </a:pPr>
                      <a:r>
                        <a:rPr lang="en-US" sz="1100" b="1" dirty="0" err="1">
                          <a:solidFill>
                            <a:srgbClr val="000000"/>
                          </a:solidFill>
                          <a:latin typeface="Calibri" pitchFamily="34" charset="0"/>
                          <a:cs typeface="Calibri" pitchFamily="34" charset="0"/>
                        </a:rPr>
                        <a:t>Минимална</a:t>
                      </a:r>
                      <a:r>
                        <a:rPr lang="en-US" sz="1100" b="1" dirty="0">
                          <a:solidFill>
                            <a:srgbClr val="000000"/>
                          </a:solidFill>
                          <a:latin typeface="Calibri" pitchFamily="34" charset="0"/>
                          <a:cs typeface="Calibri" pitchFamily="34" charset="0"/>
                        </a:rPr>
                        <a:t> </a:t>
                      </a:r>
                      <a:r>
                        <a:rPr lang="en-US" sz="1100" b="1" dirty="0" err="1">
                          <a:solidFill>
                            <a:srgbClr val="000000"/>
                          </a:solidFill>
                          <a:latin typeface="Calibri" pitchFamily="34" charset="0"/>
                          <a:cs typeface="Calibri" pitchFamily="34" charset="0"/>
                        </a:rPr>
                        <a:t>вредност</a:t>
                      </a:r>
                      <a:endParaRPr lang="en-US" sz="1100" b="1" dirty="0">
                        <a:solidFill>
                          <a:srgbClr val="000000"/>
                        </a:solidFill>
                        <a:latin typeface="Calibri" pitchFamily="34" charset="0"/>
                        <a:ea typeface="Calibri"/>
                        <a:cs typeface="Calibri" pitchFamily="34" charset="0"/>
                      </a:endParaRPr>
                    </a:p>
                  </a:txBody>
                  <a:tcPr marL="66623" marR="66623" marT="0" marB="0" anchor="ctr"/>
                </a:tc>
                <a:tc vMerge="1">
                  <a:txBody>
                    <a:bodyPr/>
                    <a:lstStyle/>
                    <a:p>
                      <a:endParaRPr lang="en-US"/>
                    </a:p>
                  </a:txBody>
                  <a:tcP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11,9</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-1,7</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-10,4</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-2,1</a:t>
                      </a:r>
                      <a:endParaRPr lang="en-US" sz="1100" b="1" dirty="0">
                        <a:solidFill>
                          <a:srgbClr val="000000"/>
                        </a:solidFill>
                        <a:latin typeface="Calibri" pitchFamily="34" charset="0"/>
                        <a:ea typeface="Calibri"/>
                        <a:cs typeface="Calibri" pitchFamily="34" charset="0"/>
                      </a:endParaRPr>
                    </a:p>
                  </a:txBody>
                  <a:tcPr marL="68580" marR="68580" marT="0" marB="0" anchor="ctr"/>
                </a:tc>
                <a:tc>
                  <a:txBody>
                    <a:bodyPr/>
                    <a:lstStyle/>
                    <a:p>
                      <a:pPr algn="ctr">
                        <a:lnSpc>
                          <a:spcPct val="115000"/>
                        </a:lnSpc>
                        <a:spcAft>
                          <a:spcPts val="0"/>
                        </a:spcAft>
                      </a:pPr>
                      <a:r>
                        <a:rPr lang="en-US" sz="1100" b="1" dirty="0">
                          <a:solidFill>
                            <a:srgbClr val="000000"/>
                          </a:solidFill>
                          <a:latin typeface="Calibri" pitchFamily="34" charset="0"/>
                          <a:ea typeface="Times New Roman"/>
                          <a:cs typeface="Calibri" pitchFamily="34" charset="0"/>
                        </a:rPr>
                        <a:t>20,4</a:t>
                      </a:r>
                      <a:endParaRPr lang="en-US" sz="1100" b="1" dirty="0">
                        <a:solidFill>
                          <a:srgbClr val="000000"/>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B66CA3-D5DC-4414-8FCC-63CF415E49EC}"/>
              </a:ext>
            </a:extLst>
          </p:cNvPr>
          <p:cNvSpPr txBox="1"/>
          <p:nvPr/>
        </p:nvSpPr>
        <p:spPr>
          <a:xfrm>
            <a:off x="427444" y="5953165"/>
            <a:ext cx="11527605" cy="461665"/>
          </a:xfrm>
          <a:prstGeom prst="rect">
            <a:avLst/>
          </a:prstGeom>
          <a:noFill/>
        </p:spPr>
        <p:txBody>
          <a:bodyPr wrap="square" rtlCol="0">
            <a:spAutoFit/>
          </a:bodyPr>
          <a:lstStyle/>
          <a:p>
            <a:pPr algn="ctr"/>
            <a:r>
              <a:rPr lang="en-US" sz="1200" i="1" dirty="0">
                <a:solidFill>
                  <a:srgbClr val="0070C0"/>
                </a:solidFill>
              </a:rPr>
              <a:t>” </a:t>
            </a:r>
            <a:r>
              <a:rPr lang="en-US" sz="1200" i="1" dirty="0">
                <a:solidFill>
                  <a:srgbClr val="0070C0"/>
                </a:solidFill>
                <a:latin typeface="+mj-lt"/>
              </a:rPr>
              <a:t>Advancing medium and long-term adaptation planning in the Republic of Serbia – NAP” project is funded by Green Climate Fund (GCF) and implemented by UNDP, in partnership with the Ministry of Agriculture, Forestry and Water Management</a:t>
            </a:r>
          </a:p>
        </p:txBody>
      </p:sp>
      <p:sp>
        <p:nvSpPr>
          <p:cNvPr id="11" name="Content Placeholder 10">
            <a:extLst>
              <a:ext uri="{FF2B5EF4-FFF2-40B4-BE49-F238E27FC236}">
                <a16:creationId xmlns:a16="http://schemas.microsoft.com/office/drawing/2014/main" id="{7A7BD5A4-8484-4996-B6F1-600C994A57B0}"/>
              </a:ext>
            </a:extLst>
          </p:cNvPr>
          <p:cNvSpPr>
            <a:spLocks noGrp="1"/>
          </p:cNvSpPr>
          <p:nvPr>
            <p:ph idx="1"/>
          </p:nvPr>
        </p:nvSpPr>
        <p:spPr>
          <a:xfrm>
            <a:off x="427444" y="1510018"/>
            <a:ext cx="11527605" cy="4347531"/>
          </a:xfrm>
        </p:spPr>
        <p:txBody>
          <a:bodyPr>
            <a:normAutofit/>
          </a:bodyPr>
          <a:lstStyle/>
          <a:p>
            <a:pPr marL="0" indent="0">
              <a:buNone/>
            </a:pPr>
            <a:endParaRPr lang="en-US" sz="2400" dirty="0">
              <a:latin typeface="Calibri" panose="020F0502020204030204" pitchFamily="34" charset="0"/>
            </a:endParaRPr>
          </a:p>
          <a:p>
            <a:pPr marL="0" indent="0" algn="ctr">
              <a:buNone/>
            </a:pPr>
            <a:r>
              <a:rPr lang="sr-Cyrl-RS" dirty="0">
                <a:latin typeface="Calibri" pitchFamily="34" charset="0"/>
                <a:cs typeface="Calibri" pitchFamily="34" charset="0"/>
              </a:rPr>
              <a:t>ПРОЦЕНА РИЗИКА, РАЊИВОСТИ И МЕРЕ АДАПТАЦИЈЕ У СЕКТОРУ ПОЉОПРИВРЕДЕ</a:t>
            </a:r>
            <a:endParaRPr lang="en-US" dirty="0">
              <a:latin typeface="Calibri" pitchFamily="34" charset="0"/>
              <a:cs typeface="Calibri" pitchFamily="34" charset="0"/>
            </a:endParaRPr>
          </a:p>
          <a:p>
            <a:pPr marL="0" indent="0" algn="ctr">
              <a:buNone/>
            </a:pPr>
            <a:r>
              <a:rPr lang="sr-Cyrl-RS" sz="2400" b="1" dirty="0">
                <a:latin typeface="Calibri" panose="020F0502020204030204" pitchFamily="34" charset="0"/>
              </a:rPr>
              <a:t>Београдски, Подунавски и Мачвански округ</a:t>
            </a:r>
            <a:endParaRPr lang="sr-Cyrl-RS" sz="2400" dirty="0">
              <a:latin typeface="Calibri" pitchFamily="34" charset="0"/>
              <a:cs typeface="Calibri" pitchFamily="34" charset="0"/>
            </a:endParaRPr>
          </a:p>
          <a:p>
            <a:pPr algn="ctr">
              <a:buNone/>
            </a:pPr>
            <a:endParaRPr lang="sr-Cyrl-RS" sz="2400" dirty="0">
              <a:latin typeface="Calibri" panose="020F0502020204030204" pitchFamily="34" charset="0"/>
            </a:endParaRPr>
          </a:p>
          <a:p>
            <a:pPr algn="ctr">
              <a:buNone/>
            </a:pPr>
            <a:r>
              <a:rPr lang="sr-Cyrl-RS" sz="2400" dirty="0">
                <a:latin typeface="Calibri" panose="020F0502020204030204" pitchFamily="34" charset="0"/>
              </a:rPr>
              <a:t>Потенцијал и могућности наводњавања у пољопривреди</a:t>
            </a:r>
          </a:p>
          <a:p>
            <a:pPr algn="ctr">
              <a:buNone/>
            </a:pPr>
            <a:r>
              <a:rPr lang="sr-Cyrl-RS" sz="2400" dirty="0">
                <a:latin typeface="Calibri" panose="020F0502020204030204" pitchFamily="34" charset="0"/>
              </a:rPr>
              <a:t>проф. др Марија Ћосић</a:t>
            </a:r>
            <a:endParaRPr lang="sr-Latn-RS" sz="2400" dirty="0">
              <a:latin typeface="Calibri" panose="020F0502020204030204" pitchFamily="34" charset="0"/>
            </a:endParaRPr>
          </a:p>
          <a:p>
            <a:pPr>
              <a:buNone/>
            </a:pPr>
            <a:endParaRPr lang="sr-Latn-RS" sz="2400" dirty="0">
              <a:latin typeface="Calibri" panose="020F0502020204030204" pitchFamily="34" charset="0"/>
            </a:endParaRPr>
          </a:p>
          <a:p>
            <a:pPr marL="0" indent="0">
              <a:buNone/>
            </a:pPr>
            <a:endParaRPr lang="en-US" sz="2400" dirty="0">
              <a:latin typeface="Calibri" panose="020F0502020204030204" pitchFamily="34" charset="0"/>
            </a:endParaRPr>
          </a:p>
        </p:txBody>
      </p:sp>
      <p:grpSp>
        <p:nvGrpSpPr>
          <p:cNvPr id="6" name="Group 5"/>
          <p:cNvGrpSpPr/>
          <p:nvPr/>
        </p:nvGrpSpPr>
        <p:grpSpPr>
          <a:xfrm>
            <a:off x="754309" y="0"/>
            <a:ext cx="5953166" cy="1447121"/>
            <a:chOff x="754309" y="0"/>
            <a:chExt cx="5953166" cy="1447121"/>
          </a:xfrm>
        </p:grpSpPr>
        <p:pic>
          <p:nvPicPr>
            <p:cNvPr id="7" name="Picture 6"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3"/>
            <a:stretch>
              <a:fillRect/>
            </a:stretch>
          </p:blipFill>
          <p:spPr>
            <a:xfrm>
              <a:off x="754309" y="179683"/>
              <a:ext cx="1267438" cy="1267438"/>
            </a:xfrm>
            <a:prstGeom prst="rect">
              <a:avLst/>
            </a:prstGeom>
          </p:spPr>
        </p:pic>
        <p:pic>
          <p:nvPicPr>
            <p:cNvPr id="10" name="Picture 9"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4"/>
            <a:stretch>
              <a:fillRect/>
            </a:stretch>
          </p:blipFill>
          <p:spPr>
            <a:xfrm>
              <a:off x="5662569" y="0"/>
              <a:ext cx="1044906" cy="1153186"/>
            </a:xfrm>
            <a:prstGeom prst="rect">
              <a:avLst/>
            </a:prstGeom>
          </p:spPr>
        </p:pic>
      </p:grpSp>
    </p:spTree>
    <p:extLst>
      <p:ext uri="{BB962C8B-B14F-4D97-AF65-F5344CB8AC3E}">
        <p14:creationId xmlns:p14="http://schemas.microsoft.com/office/powerpoint/2010/main" val="213560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pic>
        <p:nvPicPr>
          <p:cNvPr id="8194" name="Picture 2"/>
          <p:cNvPicPr>
            <a:picLocks noChangeAspect="1" noChangeArrowheads="1"/>
          </p:cNvPicPr>
          <p:nvPr/>
        </p:nvPicPr>
        <p:blipFill>
          <a:blip r:embed="rId4"/>
          <a:srcRect/>
          <a:stretch>
            <a:fillRect/>
          </a:stretch>
        </p:blipFill>
        <p:spPr bwMode="auto">
          <a:xfrm>
            <a:off x="124691" y="1153186"/>
            <a:ext cx="4585532" cy="5559341"/>
          </a:xfrm>
          <a:prstGeom prst="rect">
            <a:avLst/>
          </a:prstGeom>
          <a:noFill/>
          <a:ln w="9525">
            <a:noFill/>
            <a:miter lim="800000"/>
            <a:headEnd/>
            <a:tailEnd/>
          </a:ln>
          <a:effectLst/>
        </p:spPr>
      </p:pic>
      <p:sp>
        <p:nvSpPr>
          <p:cNvPr id="9" name="Rectangle 8"/>
          <p:cNvSpPr/>
          <p:nvPr/>
        </p:nvSpPr>
        <p:spPr>
          <a:xfrm>
            <a:off x="4710222" y="1447121"/>
            <a:ext cx="7293935"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en-US" sz="2000" b="1" dirty="0" err="1">
                <a:solidFill>
                  <a:srgbClr val="FF0000"/>
                </a:solidFill>
                <a:latin typeface="Calibri" pitchFamily="34" charset="0"/>
                <a:ea typeface="Times New Roman" pitchFamily="18" charset="0"/>
                <a:cs typeface="Calibri" pitchFamily="34" charset="0"/>
              </a:rPr>
              <a:t>Расположивост</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водних</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ресурса</a:t>
            </a:r>
            <a:r>
              <a:rPr lang="en-US" sz="2000" b="1" dirty="0">
                <a:solidFill>
                  <a:srgbClr val="FF0000"/>
                </a:solidFill>
                <a:latin typeface="Calibri" pitchFamily="34" charset="0"/>
                <a:ea typeface="Times New Roman" pitchFamily="18" charset="0"/>
                <a:cs typeface="Calibri" pitchFamily="34" charset="0"/>
              </a:rPr>
              <a:t> у </a:t>
            </a:r>
            <a:r>
              <a:rPr lang="en-US" sz="2000" b="1" dirty="0" err="1">
                <a:solidFill>
                  <a:srgbClr val="FF0000"/>
                </a:solidFill>
                <a:latin typeface="Calibri" pitchFamily="34" charset="0"/>
                <a:ea typeface="Times New Roman" pitchFamily="18" charset="0"/>
                <a:cs typeface="Calibri" pitchFamily="34" charset="0"/>
              </a:rPr>
              <a:t>будућој</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клими</a:t>
            </a:r>
            <a:endParaRPr lang="sr-Cyrl-RS" sz="2000" b="1" dirty="0">
              <a:solidFill>
                <a:srgbClr val="FF0000"/>
              </a:solidFill>
              <a:latin typeface="Calibri" pitchFamily="34" charset="0"/>
              <a:ea typeface="Times New Roman" pitchFamily="18" charset="0"/>
              <a:cs typeface="Calibri" pitchFamily="34" charset="0"/>
            </a:endParaRPr>
          </a:p>
          <a:p>
            <a:pPr algn="just"/>
            <a:r>
              <a:rPr lang="en-US" altLang="ja-JP" sz="2000" dirty="0" err="1">
                <a:solidFill>
                  <a:srgbClr val="0468B1"/>
                </a:solidFill>
                <a:latin typeface="Calibri" pitchFamily="34" charset="0"/>
                <a:ea typeface="MS Mincho" pitchFamily="49" charset="-128"/>
                <a:cs typeface="Calibri" pitchFamily="34" charset="0"/>
              </a:rPr>
              <a:t>Недостатак</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воде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повећање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температуре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неравномерна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расподела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падавина</a:t>
            </a:r>
            <a:r>
              <a:rPr lang="en-US" altLang="ja-JP" sz="2000" dirty="0">
                <a:solidFill>
                  <a:srgbClr val="0468B1"/>
                </a:solidFill>
                <a:latin typeface="Calibri" pitchFamily="34" charset="0"/>
                <a:ea typeface="MS Mincho" pitchFamily="49" charset="-128"/>
                <a:cs typeface="Calibri" pitchFamily="34" charset="0"/>
              </a:rPr>
              <a:t> и </a:t>
            </a:r>
            <a:r>
              <a:rPr lang="en-US" altLang="ja-JP" sz="2000" dirty="0" err="1">
                <a:solidFill>
                  <a:srgbClr val="0468B1"/>
                </a:solidFill>
                <a:latin typeface="Calibri" pitchFamily="34" charset="0"/>
                <a:ea typeface="MS Mincho" pitchFamily="49" charset="-128"/>
                <a:cs typeface="Calibri" pitchFamily="34" charset="0"/>
              </a:rPr>
              <a:t>смањење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протицаја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река</a:t>
            </a:r>
            <a:r>
              <a:rPr lang="sr-Cyrl-RS" altLang="ja-JP" sz="2000" dirty="0">
                <a:solidFill>
                  <a:srgbClr val="0468B1"/>
                </a:solidFill>
                <a:latin typeface="Calibri" pitchFamily="34" charset="0"/>
                <a:ea typeface="MS Mincho" pitchFamily="49" charset="-128"/>
                <a:cs typeface="Calibri" pitchFamily="34" charset="0"/>
              </a:rPr>
              <a:t> (за око 8%)</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ће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значајно</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нарушити</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стабилност</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сектора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пољопривреде</a:t>
            </a:r>
            <a:r>
              <a:rPr lang="en-US" altLang="ja-JP" sz="2000" dirty="0">
                <a:solidFill>
                  <a:srgbClr val="0468B1"/>
                </a:solidFill>
                <a:latin typeface="Calibri" pitchFamily="34" charset="0"/>
                <a:ea typeface="MS Mincho" pitchFamily="49" charset="-128"/>
                <a:cs typeface="Calibri" pitchFamily="34" charset="0"/>
              </a:rPr>
              <a:t> у </a:t>
            </a:r>
            <a:r>
              <a:rPr lang="en-US" altLang="ja-JP" sz="2000" dirty="0" err="1">
                <a:solidFill>
                  <a:srgbClr val="0468B1"/>
                </a:solidFill>
                <a:latin typeface="Calibri" pitchFamily="34" charset="0"/>
                <a:ea typeface="MS Mincho" pitchFamily="49" charset="-128"/>
                <a:cs typeface="Calibri" pitchFamily="34" charset="0"/>
              </a:rPr>
              <a:t>будућој</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клими</a:t>
            </a:r>
            <a:r>
              <a:rPr lang="sr-Latn-RS" altLang="ja-JP" sz="2000" dirty="0">
                <a:solidFill>
                  <a:srgbClr val="0468B1"/>
                </a:solidFill>
                <a:latin typeface="Calibri" pitchFamily="34" charset="0"/>
                <a:ea typeface="MS Mincho" pitchFamily="49" charset="-128"/>
                <a:cs typeface="Calibri" pitchFamily="34" charset="0"/>
              </a:rPr>
              <a:t>.</a:t>
            </a:r>
          </a:p>
        </p:txBody>
      </p:sp>
      <p:sp>
        <p:nvSpPr>
          <p:cNvPr id="10" name="Rectangle 9"/>
          <p:cNvSpPr/>
          <p:nvPr/>
        </p:nvSpPr>
        <p:spPr>
          <a:xfrm>
            <a:off x="4710221" y="3285460"/>
            <a:ext cx="7293935"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sr-Cyrl-RS" sz="2000" b="1" dirty="0">
                <a:solidFill>
                  <a:srgbClr val="FF0000"/>
                </a:solidFill>
                <a:latin typeface="Calibri" pitchFamily="34" charset="0"/>
                <a:cs typeface="Calibri" pitchFamily="34" charset="0"/>
              </a:rPr>
              <a:t>Анализа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појаве</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броја дана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са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екстремним</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падавинама, већим</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од</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20 </a:t>
            </a:r>
            <a:r>
              <a:rPr lang="en-US" sz="2000" b="1" dirty="0">
                <a:solidFill>
                  <a:srgbClr val="FF0000"/>
                </a:solidFill>
                <a:latin typeface="Calibri" pitchFamily="34" charset="0"/>
                <a:cs typeface="Calibri" pitchFamily="34" charset="0"/>
              </a:rPr>
              <a:t>mm</a:t>
            </a:r>
            <a:endParaRPr lang="sr-Latn-RS" sz="2000" b="1" dirty="0">
              <a:solidFill>
                <a:srgbClr val="FF0000"/>
              </a:solidFill>
              <a:latin typeface="Calibri" pitchFamily="34" charset="0"/>
              <a:cs typeface="Calibri" pitchFamily="34" charset="0"/>
            </a:endParaRPr>
          </a:p>
          <a:p>
            <a:pPr algn="just"/>
            <a:r>
              <a:rPr lang="sr-Cyrl-RS" sz="2000" dirty="0">
                <a:solidFill>
                  <a:srgbClr val="0070C0"/>
                </a:solidFill>
                <a:latin typeface="Calibri" pitchFamily="34" charset="0"/>
                <a:cs typeface="Calibri" pitchFamily="34" charset="0"/>
              </a:rPr>
              <a:t>Утврђено</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смањење</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падавина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у</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будућности</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током</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летњег</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периода,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али</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и</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повећања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броја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дана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са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падавинама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преко</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20</a:t>
            </a:r>
            <a:r>
              <a:rPr lang="sr-Latn-RS" sz="2000" dirty="0">
                <a:solidFill>
                  <a:srgbClr val="0070C0"/>
                </a:solidFill>
                <a:latin typeface="Calibri" pitchFamily="34" charset="0"/>
                <a:cs typeface="Calibri" pitchFamily="34" charset="0"/>
              </a:rPr>
              <a:t> </a:t>
            </a:r>
            <a:r>
              <a:rPr lang="en-US" sz="2000" dirty="0">
                <a:solidFill>
                  <a:srgbClr val="0070C0"/>
                </a:solidFill>
                <a:latin typeface="Calibri" pitchFamily="34" charset="0"/>
                <a:cs typeface="Calibri" pitchFamily="34" charset="0"/>
              </a:rPr>
              <a:t>mm</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на</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подручју</a:t>
            </a:r>
            <a:r>
              <a:rPr lang="sr-Latn-RS" sz="2000" dirty="0">
                <a:solidFill>
                  <a:srgbClr val="0070C0"/>
                </a:solidFill>
                <a:latin typeface="Calibri" pitchFamily="34" charset="0"/>
                <a:cs typeface="Calibri" pitchFamily="34" charset="0"/>
              </a:rPr>
              <a:t> </a:t>
            </a:r>
            <a:r>
              <a:rPr lang="sr-Cyrl-RS" sz="2000" dirty="0">
                <a:solidFill>
                  <a:srgbClr val="0070C0"/>
                </a:solidFill>
                <a:latin typeface="Calibri" pitchFamily="34" charset="0"/>
                <a:cs typeface="Calibri" pitchFamily="34" charset="0"/>
              </a:rPr>
              <a:t>Р.Србије</a:t>
            </a:r>
            <a:r>
              <a:rPr lang="sr-Latn-RS" sz="2000" dirty="0">
                <a:solidFill>
                  <a:srgbClr val="0070C0"/>
                </a:solidFill>
                <a:latin typeface="Calibri" pitchFamily="34" charset="0"/>
                <a:cs typeface="Calibri" pitchFamily="34" charset="0"/>
              </a:rPr>
              <a:t>.</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Промене</a:t>
            </a:r>
            <a:r>
              <a:rPr lang="en-US" altLang="ja-JP" sz="2000" dirty="0">
                <a:solidFill>
                  <a:srgbClr val="0070C0"/>
                </a:solidFill>
                <a:latin typeface="Calibri" pitchFamily="34" charset="0"/>
                <a:ea typeface="MS Mincho" pitchFamily="49" charset="-128"/>
                <a:cs typeface="Calibri" pitchFamily="34" charset="0"/>
              </a:rPr>
              <a:t> у </a:t>
            </a:r>
            <a:r>
              <a:rPr lang="en-US" altLang="ja-JP" sz="2000" dirty="0" err="1">
                <a:solidFill>
                  <a:srgbClr val="0070C0"/>
                </a:solidFill>
                <a:latin typeface="Calibri" pitchFamily="34" charset="0"/>
                <a:ea typeface="MS Mincho" pitchFamily="49" charset="-128"/>
                <a:cs typeface="Calibri" pitchFamily="34" charset="0"/>
              </a:rPr>
              <a:t>режиму</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падавина</a:t>
            </a:r>
            <a:r>
              <a:rPr lang="en-US" altLang="ja-JP" sz="2000" dirty="0">
                <a:solidFill>
                  <a:srgbClr val="0070C0"/>
                </a:solidFill>
                <a:latin typeface="Calibri" pitchFamily="34" charset="0"/>
                <a:ea typeface="MS Mincho" pitchFamily="49" charset="-128"/>
                <a:cs typeface="Calibri" pitchFamily="34" charset="0"/>
              </a:rPr>
              <a:t>, у </a:t>
            </a:r>
            <a:r>
              <a:rPr lang="en-US" altLang="ja-JP" sz="2000" dirty="0" err="1">
                <a:solidFill>
                  <a:srgbClr val="0070C0"/>
                </a:solidFill>
                <a:latin typeface="Calibri" pitchFamily="34" charset="0"/>
                <a:ea typeface="MS Mincho" pitchFamily="49" charset="-128"/>
                <a:cs typeface="Calibri" pitchFamily="34" charset="0"/>
              </a:rPr>
              <a:t>смислу</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повећања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интензитета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падавина</a:t>
            </a:r>
            <a:r>
              <a:rPr lang="en-US" altLang="ja-JP" sz="2000" dirty="0">
                <a:solidFill>
                  <a:srgbClr val="0070C0"/>
                </a:solidFill>
                <a:latin typeface="Calibri" pitchFamily="34" charset="0"/>
                <a:ea typeface="MS Mincho" pitchFamily="49" charset="-128"/>
                <a:cs typeface="Calibri" pitchFamily="34" charset="0"/>
              </a:rPr>
              <a:t> у </a:t>
            </a:r>
            <a:r>
              <a:rPr lang="en-US" altLang="ja-JP" sz="2000" dirty="0" err="1">
                <a:solidFill>
                  <a:srgbClr val="0070C0"/>
                </a:solidFill>
                <a:latin typeface="Calibri" pitchFamily="34" charset="0"/>
                <a:ea typeface="MS Mincho" pitchFamily="49" charset="-128"/>
                <a:cs typeface="Calibri" pitchFamily="34" charset="0"/>
              </a:rPr>
              <a:t>летњем</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периоду</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ће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повећати</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ризик</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од</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појаве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бујичних</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поплава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на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малим</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водотоцима</a:t>
            </a:r>
            <a:r>
              <a:rPr lang="sr-Cyrl-RS" altLang="ja-JP" sz="2000" dirty="0">
                <a:solidFill>
                  <a:srgbClr val="0070C0"/>
                </a:solidFill>
                <a:latin typeface="Calibri" pitchFamily="34" charset="0"/>
                <a:ea typeface="MS Mincho" pitchFamily="49" charset="-128"/>
                <a:cs typeface="Calibri" pitchFamily="34" charset="0"/>
              </a:rPr>
              <a:t>, појаву процеса ерозије и деградације земљишта</a:t>
            </a:r>
            <a:r>
              <a:rPr lang="en-US" altLang="ja-JP" sz="2000" dirty="0">
                <a:solidFill>
                  <a:srgbClr val="0070C0"/>
                </a:solidFill>
                <a:latin typeface="Calibri" pitchFamily="34" charset="0"/>
                <a:ea typeface="MS Mincho" pitchFamily="49" charset="-128"/>
                <a:cs typeface="Calibri" pitchFamily="34" charset="0"/>
              </a:rPr>
              <a:t>. </a:t>
            </a:r>
            <a:endParaRPr lang="en-US" sz="2000" dirty="0">
              <a:solidFill>
                <a:srgbClr val="0070C0"/>
              </a:solidFill>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5278168" y="1616149"/>
            <a:ext cx="6609031" cy="2554545"/>
          </a:xfrm>
          <a:prstGeom prst="rect">
            <a:avLst/>
          </a:prstGeom>
        </p:spPr>
        <p:txBody>
          <a:bodyPr wrap="square">
            <a:spAutoFit/>
          </a:bodyPr>
          <a:lstStyle/>
          <a:p>
            <a:pPr lvl="0" algn="just"/>
            <a:r>
              <a:rPr lang="en-US" altLang="ja-JP" sz="2000" dirty="0" err="1">
                <a:solidFill>
                  <a:srgbClr val="0070C0"/>
                </a:solidFill>
                <a:latin typeface="Calibri" pitchFamily="34" charset="0"/>
                <a:ea typeface="MS Mincho" pitchFamily="49" charset="-128"/>
                <a:cs typeface="Calibri" pitchFamily="34" charset="0"/>
              </a:rPr>
              <a:t>Недостатак</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воде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повећање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температуре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неравномерна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расподела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падавина</a:t>
            </a:r>
            <a:r>
              <a:rPr lang="en-US" altLang="ja-JP" sz="2000" dirty="0">
                <a:solidFill>
                  <a:srgbClr val="0070C0"/>
                </a:solidFill>
                <a:latin typeface="Calibri" pitchFamily="34" charset="0"/>
                <a:ea typeface="MS Mincho" pitchFamily="49" charset="-128"/>
                <a:cs typeface="Calibri" pitchFamily="34" charset="0"/>
              </a:rPr>
              <a:t> и </a:t>
            </a:r>
            <a:r>
              <a:rPr lang="en-US" altLang="ja-JP" sz="2000" dirty="0" err="1">
                <a:solidFill>
                  <a:srgbClr val="0070C0"/>
                </a:solidFill>
                <a:latin typeface="Calibri" pitchFamily="34" charset="0"/>
                <a:ea typeface="MS Mincho" pitchFamily="49" charset="-128"/>
                <a:cs typeface="Calibri" pitchFamily="34" charset="0"/>
              </a:rPr>
              <a:t>смањење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протицаја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река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ће</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значајно</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нарушити</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стабилност</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сектора</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пољопривреде</a:t>
            </a:r>
            <a:r>
              <a:rPr lang="en-US" altLang="ja-JP" sz="2000" dirty="0">
                <a:solidFill>
                  <a:srgbClr val="0070C0"/>
                </a:solidFill>
                <a:latin typeface="Calibri" pitchFamily="34" charset="0"/>
                <a:ea typeface="MS Mincho" pitchFamily="49" charset="-128"/>
                <a:cs typeface="Calibri" pitchFamily="34" charset="0"/>
              </a:rPr>
              <a:t> у </a:t>
            </a:r>
            <a:r>
              <a:rPr lang="en-US" altLang="ja-JP" sz="2000" dirty="0" err="1">
                <a:solidFill>
                  <a:srgbClr val="0070C0"/>
                </a:solidFill>
                <a:latin typeface="Calibri" pitchFamily="34" charset="0"/>
                <a:ea typeface="MS Mincho" pitchFamily="49" charset="-128"/>
                <a:cs typeface="Calibri" pitchFamily="34" charset="0"/>
              </a:rPr>
              <a:t>будућој</a:t>
            </a:r>
            <a:r>
              <a:rPr lang="en-US" altLang="ja-JP" sz="2000" dirty="0">
                <a:solidFill>
                  <a:srgbClr val="0070C0"/>
                </a:solidFill>
                <a:latin typeface="Calibri" pitchFamily="34" charset="0"/>
                <a:ea typeface="MS Mincho" pitchFamily="49" charset="-128"/>
                <a:cs typeface="Calibri" pitchFamily="34" charset="0"/>
              </a:rPr>
              <a:t> </a:t>
            </a:r>
            <a:r>
              <a:rPr lang="en-US" altLang="ja-JP" sz="2000" dirty="0" err="1">
                <a:solidFill>
                  <a:srgbClr val="0070C0"/>
                </a:solidFill>
                <a:latin typeface="Calibri" pitchFamily="34" charset="0"/>
                <a:ea typeface="MS Mincho" pitchFamily="49" charset="-128"/>
                <a:cs typeface="Calibri" pitchFamily="34" charset="0"/>
              </a:rPr>
              <a:t>клими</a:t>
            </a:r>
            <a:r>
              <a:rPr lang="en-US" altLang="ja-JP" sz="2000" dirty="0">
                <a:solidFill>
                  <a:srgbClr val="0070C0"/>
                </a:solidFill>
                <a:latin typeface="Calibri" pitchFamily="34" charset="0"/>
                <a:ea typeface="MS Mincho" pitchFamily="49" charset="-128"/>
                <a:cs typeface="Calibri" pitchFamily="34" charset="0"/>
              </a:rPr>
              <a:t>. </a:t>
            </a:r>
            <a:endParaRPr lang="sr-Cyrl-RS" altLang="ja-JP" sz="2000" dirty="0">
              <a:solidFill>
                <a:srgbClr val="0070C0"/>
              </a:solidFill>
              <a:latin typeface="Calibri" pitchFamily="34" charset="0"/>
              <a:ea typeface="MS Mincho" pitchFamily="49" charset="-128"/>
              <a:cs typeface="Calibri" pitchFamily="34" charset="0"/>
            </a:endParaRPr>
          </a:p>
          <a:p>
            <a:pPr lvl="0" algn="just"/>
            <a:endParaRPr lang="sr-Cyrl-RS" altLang="ja-JP" sz="2000" b="1" dirty="0">
              <a:solidFill>
                <a:srgbClr val="0070C0"/>
              </a:solidFill>
              <a:latin typeface="Calibri" pitchFamily="34" charset="0"/>
              <a:ea typeface="MS Mincho" pitchFamily="49" charset="-128"/>
              <a:cs typeface="Calibri" pitchFamily="34" charset="0"/>
            </a:endParaRPr>
          </a:p>
          <a:p>
            <a:pPr lvl="0" algn="just"/>
            <a:r>
              <a:rPr lang="sr-Cyrl-RS" altLang="ja-JP" sz="2000" dirty="0">
                <a:solidFill>
                  <a:srgbClr val="0468B1"/>
                </a:solidFill>
                <a:latin typeface="Calibri" pitchFamily="34" charset="0"/>
                <a:ea typeface="MS Mincho" pitchFamily="49" charset="-128"/>
                <a:cs typeface="Calibri" pitchFamily="34" charset="0"/>
              </a:rPr>
              <a:t>Осмотрени</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подаци</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нам</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говоре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да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је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учесталија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појава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велике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количине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падавина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јаког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интензитета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што</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за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последицу</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има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управо</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појаву</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бујица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поплава</a:t>
            </a:r>
            <a:r>
              <a:rPr lang="en-US" altLang="ja-JP" sz="2000" dirty="0">
                <a:solidFill>
                  <a:srgbClr val="0468B1"/>
                </a:solidFill>
                <a:latin typeface="Calibri" pitchFamily="34" charset="0"/>
                <a:ea typeface="MS Mincho" pitchFamily="49" charset="-128"/>
                <a:cs typeface="Calibri" pitchFamily="34" charset="0"/>
              </a:rPr>
              <a:t> и </a:t>
            </a:r>
            <a:r>
              <a:rPr lang="en-US" altLang="ja-JP" sz="2000" dirty="0" err="1">
                <a:solidFill>
                  <a:srgbClr val="0468B1"/>
                </a:solidFill>
                <a:latin typeface="Calibri" pitchFamily="34" charset="0"/>
                <a:ea typeface="MS Mincho" pitchFamily="49" charset="-128"/>
                <a:cs typeface="Calibri" pitchFamily="34" charset="0"/>
              </a:rPr>
              <a:t>ерозије</a:t>
            </a:r>
            <a:r>
              <a:rPr lang="sr-Cyrl-RS" altLang="ja-JP" sz="2000" dirty="0">
                <a:solidFill>
                  <a:srgbClr val="0468B1"/>
                </a:solidFill>
                <a:latin typeface="Calibri" pitchFamily="34" charset="0"/>
                <a:ea typeface="MS Mincho" pitchFamily="49" charset="-128"/>
                <a:cs typeface="Calibri" pitchFamily="34" charset="0"/>
              </a:rPr>
              <a:t>.</a:t>
            </a:r>
            <a:r>
              <a:rPr lang="en-US" altLang="ja-JP" sz="2000" dirty="0">
                <a:solidFill>
                  <a:srgbClr val="0468B1"/>
                </a:solidFill>
                <a:latin typeface="Calibri" pitchFamily="34" charset="0"/>
                <a:cs typeface="Calibri" pitchFamily="34" charset="0"/>
              </a:rPr>
              <a:t> </a:t>
            </a:r>
            <a:endParaRPr lang="en-US" sz="2000" dirty="0"/>
          </a:p>
        </p:txBody>
      </p:sp>
      <p:pic>
        <p:nvPicPr>
          <p:cNvPr id="6" name="Picture 2"/>
          <p:cNvPicPr>
            <a:picLocks noChangeAspect="1" noChangeArrowheads="1"/>
          </p:cNvPicPr>
          <p:nvPr/>
        </p:nvPicPr>
        <p:blipFill>
          <a:blip r:embed="rId4"/>
          <a:srcRect/>
          <a:stretch>
            <a:fillRect/>
          </a:stretch>
        </p:blipFill>
        <p:spPr bwMode="auto">
          <a:xfrm>
            <a:off x="298764" y="1303699"/>
            <a:ext cx="4979405" cy="525101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7" y="1166843"/>
            <a:ext cx="7472344" cy="4893647"/>
          </a:xfrm>
          <a:prstGeom prst="rect">
            <a:avLst/>
          </a:prstGeom>
        </p:spPr>
        <p:txBody>
          <a:bodyPr wrap="square">
            <a:spAutoFit/>
          </a:bodyPr>
          <a:lstStyle/>
          <a:p>
            <a:pPr lvl="0" algn="just"/>
            <a:r>
              <a:rPr lang="sr-Cyrl-RS" sz="2400" b="1" dirty="0">
                <a:solidFill>
                  <a:srgbClr val="0468B1"/>
                </a:solidFill>
                <a:latin typeface="Calibri" pitchFamily="34" charset="0"/>
                <a:cs typeface="Calibri" pitchFamily="34" charset="0"/>
              </a:rPr>
              <a:t>Мере адаптације</a:t>
            </a:r>
          </a:p>
          <a:p>
            <a:pPr lvl="0" algn="just"/>
            <a:r>
              <a:rPr lang="sr-Cyrl-RS" sz="2400" dirty="0">
                <a:solidFill>
                  <a:srgbClr val="0468B1"/>
                </a:solidFill>
                <a:latin typeface="Calibri" pitchFamily="34" charset="0"/>
                <a:cs typeface="Calibri" pitchFamily="34" charset="0"/>
              </a:rPr>
              <a:t>Мере адаптације на климатске промене у сектору воде и земљишта су издвојене у оквиру следећих пет група:</a:t>
            </a:r>
            <a:r>
              <a:rPr lang="en-US" sz="2400" dirty="0">
                <a:solidFill>
                  <a:srgbClr val="0468B1"/>
                </a:solidFill>
                <a:latin typeface="Calibri" pitchFamily="34" charset="0"/>
                <a:cs typeface="Calibri" pitchFamily="34" charset="0"/>
              </a:rPr>
              <a:t> </a:t>
            </a:r>
            <a:endParaRPr lang="sr-Cyrl-RS" sz="2400" dirty="0">
              <a:solidFill>
                <a:srgbClr val="0468B1"/>
              </a:solidFill>
              <a:latin typeface="Calibri" pitchFamily="34" charset="0"/>
              <a:cs typeface="Calibri" pitchFamily="34" charset="0"/>
            </a:endParaRPr>
          </a:p>
          <a:p>
            <a:pPr lvl="0" algn="just"/>
            <a:endParaRPr lang="sr-Cyrl-RS" sz="2400" dirty="0">
              <a:solidFill>
                <a:srgbClr val="7030A0"/>
              </a:solidFill>
              <a:latin typeface="Calibri" pitchFamily="34" charset="0"/>
              <a:cs typeface="Calibri" pitchFamily="34" charset="0"/>
            </a:endParaRPr>
          </a:p>
          <a:p>
            <a:pPr marL="342900" lvl="0" indent="-342900" algn="just"/>
            <a:endParaRPr lang="sr-Cyrl-RS" sz="2400" b="1" dirty="0">
              <a:solidFill>
                <a:srgbClr val="FF0000"/>
              </a:solidFill>
              <a:latin typeface="Calibri" pitchFamily="34" charset="0"/>
              <a:cs typeface="Calibri" pitchFamily="34" charset="0"/>
            </a:endParaRPr>
          </a:p>
          <a:p>
            <a:pPr marL="342900" lvl="0" indent="-342900" algn="just"/>
            <a:r>
              <a:rPr lang="en-US" sz="2400" b="1" dirty="0" err="1">
                <a:solidFill>
                  <a:srgbClr val="FF0000"/>
                </a:solidFill>
                <a:latin typeface="Calibri" pitchFamily="34" charset="0"/>
                <a:cs typeface="Calibri" pitchFamily="34" charset="0"/>
              </a:rPr>
              <a:t>Наводњавање</a:t>
            </a:r>
            <a:r>
              <a:rPr lang="en-US" sz="2400" b="1" dirty="0">
                <a:solidFill>
                  <a:srgbClr val="FF0000"/>
                </a:solidFill>
                <a:latin typeface="Calibri" pitchFamily="34" charset="0"/>
                <a:ea typeface="Calibri" panose="020F0502020204030204" pitchFamily="34" charset="0"/>
                <a:cs typeface="Calibri" pitchFamily="34" charset="0"/>
              </a:rPr>
              <a:t> </a:t>
            </a:r>
            <a:endParaRPr lang="sr-Cyrl-RS" sz="2400" b="1" dirty="0">
              <a:solidFill>
                <a:srgbClr val="FF0000"/>
              </a:solidFill>
              <a:latin typeface="Calibri" pitchFamily="34" charset="0"/>
              <a:ea typeface="Calibri" panose="020F0502020204030204" pitchFamily="34" charset="0"/>
              <a:cs typeface="Calibri" pitchFamily="34" charset="0"/>
            </a:endParaRPr>
          </a:p>
          <a:p>
            <a:pPr lvl="0" algn="just"/>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адаптације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која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националном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нивоу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Потребе</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приступачност</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наводњавање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разликују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окрузима</a:t>
            </a:r>
            <a:r>
              <a:rPr lang="en-US" sz="2400" dirty="0">
                <a:solidFill>
                  <a:srgbClr val="0468B1"/>
                </a:solidFill>
                <a:latin typeface="Calibri" pitchFamily="34" charset="0"/>
                <a:ea typeface="Calibri" panose="020F0502020204030204" pitchFamily="34" charset="0"/>
                <a:cs typeface="Calibri" pitchFamily="34" charset="0"/>
              </a:rPr>
              <a:t>. </a:t>
            </a:r>
            <a:endParaRPr lang="sr-Cyrl-RS" sz="2400" dirty="0">
              <a:solidFill>
                <a:srgbClr val="0468B1"/>
              </a:solidFill>
              <a:latin typeface="Calibri" pitchFamily="34" charset="0"/>
              <a:ea typeface="Calibri" panose="020F0502020204030204" pitchFamily="34" charset="0"/>
              <a:cs typeface="Calibri" pitchFamily="34" charset="0"/>
            </a:endParaRPr>
          </a:p>
          <a:p>
            <a:pPr algn="just"/>
            <a:r>
              <a:rPr lang="sr-Cyrl-RS" sz="2400" dirty="0">
                <a:solidFill>
                  <a:srgbClr val="FF0000"/>
                </a:solidFill>
                <a:latin typeface="Calibri" pitchFamily="34" charset="0"/>
                <a:cs typeface="Calibri" pitchFamily="34" charset="0"/>
              </a:rPr>
              <a:t>3% се наводњава;</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Не зна се податак о расположивим водним ресурсима за наводњавање (Потребан Катастар система за наводњавање)...</a:t>
            </a:r>
            <a:endParaRPr lang="en-US" sz="2400" dirty="0">
              <a:solidFill>
                <a:srgbClr val="FF0000"/>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pic>
        <p:nvPicPr>
          <p:cNvPr id="9218" name="Picture 2"/>
          <p:cNvPicPr>
            <a:picLocks noChangeAspect="1" noChangeArrowheads="1"/>
          </p:cNvPicPr>
          <p:nvPr/>
        </p:nvPicPr>
        <p:blipFill>
          <a:blip r:embed="rId4"/>
          <a:srcRect/>
          <a:stretch>
            <a:fillRect/>
          </a:stretch>
        </p:blipFill>
        <p:spPr bwMode="auto">
          <a:xfrm>
            <a:off x="8176534" y="1488490"/>
            <a:ext cx="3599234" cy="4572000"/>
          </a:xfrm>
          <a:prstGeom prst="rect">
            <a:avLst/>
          </a:prstGeom>
          <a:noFill/>
          <a:ln w="9525">
            <a:noFill/>
            <a:miter lim="800000"/>
            <a:headEnd/>
            <a:tailEnd/>
          </a:ln>
          <a:effectLst/>
        </p:spPr>
      </p:pic>
      <p:sp>
        <p:nvSpPr>
          <p:cNvPr id="7" name="Rectangle 6"/>
          <p:cNvSpPr/>
          <p:nvPr/>
        </p:nvSpPr>
        <p:spPr>
          <a:xfrm>
            <a:off x="7659381" y="6060490"/>
            <a:ext cx="456150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sr-Cyrl-RS" sz="2000" dirty="0">
                <a:solidFill>
                  <a:srgbClr val="0468B1"/>
                </a:solidFill>
                <a:latin typeface="Calibri" pitchFamily="34" charset="0"/>
                <a:cs typeface="Calibri" pitchFamily="34" charset="0"/>
              </a:rPr>
              <a:t>Ризик недостатак воде за наводњавање</a:t>
            </a:r>
            <a:endParaRPr lang="en-US" sz="2000" dirty="0">
              <a:solidFill>
                <a:srgbClr val="0468B1"/>
              </a:solidFill>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249381" y="1153186"/>
            <a:ext cx="9071263" cy="2677656"/>
          </a:xfrm>
          <a:prstGeom prst="rect">
            <a:avLst/>
          </a:prstGeom>
        </p:spPr>
        <p:txBody>
          <a:bodyPr wrap="square">
            <a:spAutoFit/>
          </a:bodyPr>
          <a:lstStyle/>
          <a:p>
            <a:pPr lvl="0" algn="just" eaLnBrk="0" fontAlgn="base" hangingPunct="0">
              <a:spcBef>
                <a:spcPct val="0"/>
              </a:spcBef>
              <a:spcAft>
                <a:spcPct val="0"/>
              </a:spcAft>
            </a:pPr>
            <a:r>
              <a:rPr lang="en-US" sz="2400" b="1" dirty="0" err="1">
                <a:solidFill>
                  <a:srgbClr val="FF0000"/>
                </a:solidFill>
                <a:latin typeface="Calibri" pitchFamily="34" charset="0"/>
                <a:cs typeface="Calibri" pitchFamily="34" charset="0"/>
              </a:rPr>
              <a:t>Ревитализација</a:t>
            </a:r>
            <a:r>
              <a:rPr lang="en-US" sz="2400" b="1" dirty="0">
                <a:solidFill>
                  <a:srgbClr val="FF0000"/>
                </a:solidFill>
                <a:latin typeface="Calibri" pitchFamily="34" charset="0"/>
                <a:cs typeface="Calibri" pitchFamily="34" charset="0"/>
              </a:rPr>
              <a:t> и </a:t>
            </a:r>
            <a:r>
              <a:rPr lang="en-US" sz="2400" b="1" dirty="0" err="1">
                <a:solidFill>
                  <a:srgbClr val="FF0000"/>
                </a:solidFill>
                <a:latin typeface="Calibri" pitchFamily="34" charset="0"/>
                <a:cs typeface="Calibri" pitchFamily="34" charset="0"/>
              </a:rPr>
              <a:t>реконструкција</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постојеће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каналске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мреже</a:t>
            </a:r>
            <a:r>
              <a:rPr lang="en-US" sz="2400" dirty="0">
                <a:solidFill>
                  <a:srgbClr val="FF0000"/>
                </a:solidFill>
                <a:latin typeface="Calibri" pitchFamily="34" charset="0"/>
                <a:ea typeface="Calibri" panose="020F0502020204030204" pitchFamily="34" charset="0"/>
                <a:cs typeface="Calibri" pitchFamily="34" charset="0"/>
              </a:rPr>
              <a:t> </a:t>
            </a:r>
            <a:endParaRPr lang="sr-Cyrl-RS" sz="2400" dirty="0">
              <a:solidFill>
                <a:srgbClr val="FF0000"/>
              </a:solidFill>
              <a:latin typeface="Calibri" pitchFamily="34" charset="0"/>
              <a:ea typeface="Calibri" panose="020F0502020204030204" pitchFamily="34" charset="0"/>
              <a:cs typeface="Calibri" pitchFamily="34" charset="0"/>
            </a:endParaRPr>
          </a:p>
          <a:p>
            <a:pPr lvl="0" algn="just" eaLnBrk="0" fontAlgn="base" hangingPunct="0">
              <a:spcBef>
                <a:spcPct val="0"/>
              </a:spcBef>
              <a:spcAft>
                <a:spcPct val="0"/>
              </a:spcAft>
            </a:pPr>
            <a:r>
              <a:rPr lang="en-US" sz="2400" dirty="0" err="1">
                <a:solidFill>
                  <a:srgbClr val="0468B1"/>
                </a:solidFill>
                <a:latin typeface="Calibri" pitchFamily="34" charset="0"/>
                <a:ea typeface="Calibri" panose="020F0502020204030204" pitchFamily="34" charset="0"/>
                <a:cs typeface="Calibri" pitchFamily="34" charset="0"/>
              </a:rPr>
              <a:t>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би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систем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добро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функционисао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потребно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одржавати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главне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пријемнике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употребљених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системима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одводњавање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шумском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затим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вршити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ремонт</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агрегата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црпним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станицама</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санирати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грађевинске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објекте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уклонити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биљну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вегетацију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ради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повећања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ефекта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одводњавања</a:t>
            </a:r>
            <a:r>
              <a:rPr lang="sr-Cyrl-RS" sz="2400" dirty="0">
                <a:solidFill>
                  <a:srgbClr val="0468B1"/>
                </a:solidFill>
                <a:latin typeface="Calibri" pitchFamily="34" charset="0"/>
                <a:ea typeface="Calibri" panose="020F0502020204030204" pitchFamily="34" charset="0"/>
                <a:cs typeface="Calibri" pitchFamily="34" charset="0"/>
              </a:rPr>
              <a:t>.</a:t>
            </a:r>
            <a:endParaRPr lang="en-US" sz="2400" b="1" dirty="0">
              <a:solidFill>
                <a:srgbClr val="0468B1"/>
              </a:solidFill>
              <a:latin typeface="Calibri" pitchFamily="34" charset="0"/>
              <a:cs typeface="Calibri" pitchFamily="34" charset="0"/>
            </a:endParaRPr>
          </a:p>
        </p:txBody>
      </p:sp>
      <p:pic>
        <p:nvPicPr>
          <p:cNvPr id="6" name="Picture 5" descr="Kulic 1 i 2-640 DSCF3979">
            <a:extLst>
              <a:ext uri="{FF2B5EF4-FFF2-40B4-BE49-F238E27FC236}">
                <a16:creationId xmlns:a16="http://schemas.microsoft.com/office/drawing/2014/main" id="{4916FC4C-431B-4953-9A09-DC728FD5481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90808" y="1447121"/>
            <a:ext cx="2441637" cy="1828800"/>
          </a:xfrm>
          <a:prstGeom prst="rect">
            <a:avLst/>
          </a:prstGeom>
          <a:noFill/>
          <a:ln w="9525">
            <a:noFill/>
            <a:miter lim="800000"/>
            <a:headEnd/>
            <a:tailEnd/>
          </a:ln>
        </p:spPr>
      </p:pic>
      <p:sp>
        <p:nvSpPr>
          <p:cNvPr id="7" name="Rectangle 6"/>
          <p:cNvSpPr/>
          <p:nvPr/>
        </p:nvSpPr>
        <p:spPr>
          <a:xfrm>
            <a:off x="249381" y="3811012"/>
            <a:ext cx="11783064" cy="3046988"/>
          </a:xfrm>
          <a:prstGeom prst="rect">
            <a:avLst/>
          </a:prstGeom>
        </p:spPr>
        <p:txBody>
          <a:bodyPr wrap="square">
            <a:spAutoFit/>
          </a:bodyPr>
          <a:lstStyle/>
          <a:p>
            <a:pPr marL="342900" indent="-342900" algn="just"/>
            <a:r>
              <a:rPr lang="en-US" sz="2400" b="1" dirty="0" err="1">
                <a:solidFill>
                  <a:srgbClr val="FF0000"/>
                </a:solidFill>
                <a:latin typeface="Calibri" pitchFamily="34" charset="0"/>
                <a:cs typeface="Calibri" pitchFamily="34" charset="0"/>
              </a:rPr>
              <a:t>Одрживо</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коришћење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земљишта</a:t>
            </a:r>
            <a:endParaRPr lang="sr-Cyrl-RS" sz="2400" b="1" dirty="0">
              <a:solidFill>
                <a:srgbClr val="FF0000"/>
              </a:solidFill>
              <a:latin typeface="Calibri" pitchFamily="34" charset="0"/>
              <a:cs typeface="Calibri" pitchFamily="34" charset="0"/>
            </a:endParaRPr>
          </a:p>
          <a:p>
            <a:pPr algn="just"/>
            <a:r>
              <a:rPr lang="en-US" sz="2400" dirty="0" err="1">
                <a:solidFill>
                  <a:srgbClr val="0468B1"/>
                </a:solidFill>
                <a:latin typeface="Calibri" pitchFamily="34" charset="0"/>
                <a:ea typeface="Calibri" panose="020F0502020204030204" pitchFamily="34" charset="0"/>
                <a:cs typeface="Calibri" pitchFamily="34" charset="0"/>
              </a:rPr>
              <a:t>Мере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одрживог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управљања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земљиштем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усмерене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очување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земљишног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покривача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преко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повећања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органског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угљеника</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конзервације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влаге</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заштите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ерозије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водом</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ветром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конзервацијске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обраде</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сл</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оквиру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сваке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ових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постоји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више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могу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примењују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нпр</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редукована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обрада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директна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сетва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терасирање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подсејавање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трава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малчирање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засена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усева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ђубрење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стајњаком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додавање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других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органских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ђубрива</a:t>
            </a:r>
            <a:r>
              <a:rPr lang="en-US" sz="2400" dirty="0">
                <a:solidFill>
                  <a:srgbClr val="0468B1"/>
                </a:solidFill>
                <a:latin typeface="Calibri" pitchFamily="34" charset="0"/>
                <a:ea typeface="Calibri" panose="020F0502020204030204" pitchFamily="34" charset="0"/>
                <a:cs typeface="Calibri" pitchFamily="34" charset="0"/>
              </a:rPr>
              <a:t>... </a:t>
            </a:r>
            <a:endParaRPr lang="sr-Cyrl-RS" sz="2400" dirty="0">
              <a:solidFill>
                <a:srgbClr val="0468B1"/>
              </a:solidFill>
              <a:latin typeface="Calibri" pitchFamily="34" charset="0"/>
              <a:ea typeface="Calibri" panose="020F0502020204030204"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0" y="1309255"/>
            <a:ext cx="9372601" cy="5201424"/>
          </a:xfrm>
          <a:prstGeom prst="rect">
            <a:avLst/>
          </a:prstGeom>
        </p:spPr>
        <p:txBody>
          <a:bodyPr wrap="square">
            <a:spAutoFit/>
          </a:bodyPr>
          <a:lstStyle/>
          <a:p>
            <a:pPr marL="342900" lvl="0" indent="-342900" algn="just"/>
            <a:r>
              <a:rPr lang="en-US" sz="2400" b="1" dirty="0" err="1">
                <a:solidFill>
                  <a:srgbClr val="FF0000"/>
                </a:solidFill>
                <a:latin typeface="Calibri" pitchFamily="34" charset="0"/>
                <a:cs typeface="Calibri" pitchFamily="34" charset="0"/>
              </a:rPr>
              <a:t>Природне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мере</a:t>
            </a:r>
            <a:endParaRPr lang="sr-Cyrl-RS" sz="2400" b="1" dirty="0">
              <a:solidFill>
                <a:srgbClr val="FF000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Техничке мере за заштиту од поплава (насипи и бране) у условима климатских промена не могу адекватно заштитити брањено подручје. Потребно је посегнути за новим решењима као што су  природне мере </a:t>
            </a:r>
            <a:r>
              <a:rPr lang="sr-Latn-RS" sz="2200" dirty="0">
                <a:solidFill>
                  <a:srgbClr val="FF0000"/>
                </a:solidFill>
                <a:latin typeface="Calibri" pitchFamily="34" charset="0"/>
                <a:cs typeface="Calibri" pitchFamily="34" charset="0"/>
              </a:rPr>
              <a:t>NBS</a:t>
            </a:r>
            <a:r>
              <a:rPr lang="sr-Cyrl-RS" sz="2200" dirty="0">
                <a:solidFill>
                  <a:srgbClr val="FF0000"/>
                </a:solidFill>
                <a:latin typeface="Calibri" pitchFamily="34" charset="0"/>
                <a:cs typeface="Calibri" pitchFamily="34" charset="0"/>
              </a:rPr>
              <a:t> (</a:t>
            </a:r>
            <a:r>
              <a:rPr lang="sr-Latn-RS" sz="2200" i="1" dirty="0">
                <a:solidFill>
                  <a:srgbClr val="FF0000"/>
                </a:solidFill>
                <a:latin typeface="Calibri" pitchFamily="34" charset="0"/>
                <a:cs typeface="Calibri" pitchFamily="34" charset="0"/>
              </a:rPr>
              <a:t>Nature based solutions</a:t>
            </a:r>
            <a:r>
              <a:rPr lang="sr-Latn-RS" sz="2200" dirty="0">
                <a:solidFill>
                  <a:srgbClr val="FF0000"/>
                </a:solidFill>
                <a:latin typeface="Calibri" pitchFamily="34" charset="0"/>
                <a:cs typeface="Calibri" pitchFamily="34" charset="0"/>
              </a:rPr>
              <a:t>)</a:t>
            </a:r>
            <a:r>
              <a:rPr lang="sr-Cyrl-RS" sz="2200" dirty="0">
                <a:solidFill>
                  <a:srgbClr val="7030A0"/>
                </a:solidFill>
                <a:latin typeface="Calibri" pitchFamily="34" charset="0"/>
                <a:cs typeface="Calibri" pitchFamily="34" charset="0"/>
              </a:rPr>
              <a:t>, </a:t>
            </a:r>
            <a:r>
              <a:rPr lang="sr-Cyrl-RS" sz="2200" dirty="0">
                <a:solidFill>
                  <a:srgbClr val="0468B1"/>
                </a:solidFill>
                <a:latin typeface="Calibri" pitchFamily="34" charset="0"/>
                <a:cs typeface="Calibri" pitchFamily="34" charset="0"/>
              </a:rPr>
              <a:t>а у оквиру њих природне мере задржавања воде </a:t>
            </a:r>
            <a:r>
              <a:rPr lang="en-GB" sz="2200" dirty="0">
                <a:solidFill>
                  <a:srgbClr val="FF0000"/>
                </a:solidFill>
                <a:latin typeface="Calibri" pitchFamily="34" charset="0"/>
                <a:cs typeface="Calibri" pitchFamily="34" charset="0"/>
              </a:rPr>
              <a:t>(</a:t>
            </a:r>
            <a:r>
              <a:rPr lang="en-GB" sz="2200" i="1" dirty="0">
                <a:solidFill>
                  <a:srgbClr val="FF0000"/>
                </a:solidFill>
                <a:latin typeface="Calibri" pitchFamily="34" charset="0"/>
                <a:cs typeface="Calibri" pitchFamily="34" charset="0"/>
              </a:rPr>
              <a:t>Natural Water Retention Measures</a:t>
            </a:r>
            <a:r>
              <a:rPr lang="en-GB" sz="2200" dirty="0">
                <a:solidFill>
                  <a:srgbClr val="FF0000"/>
                </a:solidFill>
                <a:latin typeface="Calibri" pitchFamily="34" charset="0"/>
                <a:cs typeface="Calibri" pitchFamily="34" charset="0"/>
              </a:rPr>
              <a:t>)</a:t>
            </a:r>
            <a:r>
              <a:rPr lang="sr-Cyrl-RS" sz="2200" dirty="0">
                <a:solidFill>
                  <a:srgbClr val="FF0000"/>
                </a:solidFill>
                <a:latin typeface="Calibri" pitchFamily="34" charset="0"/>
                <a:cs typeface="Calibri" pitchFamily="34" charset="0"/>
              </a:rPr>
              <a:t> </a:t>
            </a:r>
            <a:r>
              <a:rPr lang="sr-Cyrl-RS" sz="2200" dirty="0">
                <a:solidFill>
                  <a:srgbClr val="0468B1"/>
                </a:solidFill>
                <a:latin typeface="Calibri" pitchFamily="34" charset="0"/>
                <a:cs typeface="Calibri" pitchFamily="34" charset="0"/>
              </a:rPr>
              <a:t>могу бити добро решење за ублажавање поплавног таласа и смањење штета у пољопривреди и другим гранама привреде</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a:t>
            </a:r>
            <a:endParaRPr lang="sr-Cyrl-RS" sz="2200" dirty="0">
              <a:solidFill>
                <a:srgbClr val="7030A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Мере које се могу применити у пољопривреди су </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промена начина коришћења земљишта, плодоред, пошумљавање међа, формирање складова, системи конзервацијске обраде</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базени за задржавање воде, враћање старих меандара, природне ретензије и сл. </a:t>
            </a:r>
          </a:p>
          <a:p>
            <a:pPr algn="just"/>
            <a:r>
              <a:rPr lang="sr-Cyrl-RS" sz="2200" dirty="0">
                <a:solidFill>
                  <a:srgbClr val="0468B1"/>
                </a:solidFill>
                <a:latin typeface="Calibri" pitchFamily="34" charset="0"/>
                <a:cs typeface="Calibri" pitchFamily="34" charset="0"/>
              </a:rPr>
              <a:t>Овим мерама би се успорио отицај, задржала већа количина воде у земљишту и смањио ризик од ерозије, побољшала инфилтрација воде у земљиште и водни капацитет земљишта...</a:t>
            </a:r>
            <a:r>
              <a:rPr lang="en-US" sz="2200" b="1" dirty="0">
                <a:solidFill>
                  <a:srgbClr val="0468B1"/>
                </a:solidFill>
                <a:latin typeface="Calibri" pitchFamily="34" charset="0"/>
                <a:cs typeface="Calibri" pitchFamily="34" charset="0"/>
              </a:rPr>
              <a:t> </a:t>
            </a:r>
            <a:endParaRPr lang="sr-Cyrl-RS" sz="2200" b="1" dirty="0">
              <a:solidFill>
                <a:srgbClr val="0468B1"/>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id="{BEB28D45-F5B4-465E-8C95-5416DE2B2C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2601" y="1693513"/>
            <a:ext cx="2736304" cy="20522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3555"/>
            <a:ext cx="12192000" cy="3847207"/>
          </a:xfrm>
          <a:prstGeom prst="rect">
            <a:avLst/>
          </a:prstGeom>
        </p:spPr>
        <p:txBody>
          <a:bodyPr wrap="square">
            <a:spAutoFit/>
          </a:bodyPr>
          <a:lstStyle/>
          <a:p>
            <a:pPr algn="just"/>
            <a:r>
              <a:rPr lang="en-US" sz="2400" b="1" dirty="0" err="1">
                <a:solidFill>
                  <a:srgbClr val="FF0000"/>
                </a:solidFill>
                <a:latin typeface="Calibri" pitchFamily="34" charset="0"/>
                <a:cs typeface="Calibri" pitchFamily="34" charset="0"/>
              </a:rPr>
              <a:t>Пречишћавање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отпадних</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вода</a:t>
            </a:r>
            <a:endParaRPr lang="sr-Cyrl-RS" sz="2400" b="1" dirty="0">
              <a:solidFill>
                <a:srgbClr val="FF000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У условима недостатака воде доброг квалитета, вода “маргиналног квалитета” треба да се узму у разматрање за коришћење у пољопривредној производњи. Воде “маргиналног квалитета” се могу дефинисати као воде које поседује одређене карактеристике које могу да изазову потенцијалне проблеме када се користе за одређене намене. Примена комуналних вода носи са собом ризике по здравље људи док коришћење бракичне воде носи са собом ризике од деградације земљишта. Ове чињенице указују да уколико желимо да користимо ове воде у пољопривредној производњи , потребно је да се на њима примене одређене мере пречишћавања и да се на тај начин прати њихов квалитет. Примена ових мера смањује загађивање водотока, штеди употребу воде доброг квалитета и употребу велике количине биљних хранива, нарочито фосфора и калијума, које се налазе у овим водама. </a:t>
            </a:r>
            <a:endParaRPr lang="en-US" sz="2200"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5" name="Picture 4"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6" name="Picture 5"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Teardrop 4"/>
          <p:cNvSpPr/>
          <p:nvPr/>
        </p:nvSpPr>
        <p:spPr>
          <a:xfrm rot="19154842">
            <a:off x="4259736" y="2434911"/>
            <a:ext cx="2650766" cy="2838783"/>
          </a:xfrm>
          <a:prstGeom prst="teardrop">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dirty="0">
                <a:latin typeface="Calibri" pitchFamily="34" charset="0"/>
                <a:cs typeface="Calibri" pitchFamily="34" charset="0"/>
              </a:rPr>
              <a:t>ХВАЛА НА ПАЖЊИ</a:t>
            </a:r>
            <a:endParaRPr lang="en-US" sz="3200"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opot.org.rs/wp-content/uploads/2021/03/4974048_20200203070224_2689f4f03addbb5406da8928758889e46cdd66c8e2506f553f599320e4551c99_ls.jpg"/>
          <p:cNvPicPr>
            <a:picLocks noChangeAspect="1" noChangeArrowheads="1"/>
          </p:cNvPicPr>
          <p:nvPr/>
        </p:nvPicPr>
        <p:blipFill>
          <a:blip r:embed="rId2"/>
          <a:srcRect/>
          <a:stretch>
            <a:fillRect/>
          </a:stretch>
        </p:blipFill>
        <p:spPr bwMode="auto">
          <a:xfrm>
            <a:off x="754309" y="1153187"/>
            <a:ext cx="10707589" cy="5370148"/>
          </a:xfrm>
          <a:prstGeom prst="rect">
            <a:avLst/>
          </a:prstGeom>
          <a:noFill/>
        </p:spPr>
      </p:pic>
      <p:sp>
        <p:nvSpPr>
          <p:cNvPr id="3" name="Content Placeholder 2"/>
          <p:cNvSpPr>
            <a:spLocks noGrp="1"/>
          </p:cNvSpPr>
          <p:nvPr>
            <p:ph idx="1"/>
          </p:nvPr>
        </p:nvSpPr>
        <p:spPr>
          <a:xfrm>
            <a:off x="294409" y="1780506"/>
            <a:ext cx="11897591" cy="4439541"/>
          </a:xfrm>
        </p:spPr>
        <p:txBody>
          <a:bodyPr/>
          <a:lstStyle/>
          <a:p>
            <a:pPr marL="0" indent="0" algn="ctr">
              <a:lnSpc>
                <a:spcPct val="100000"/>
              </a:lnSpc>
              <a:buNone/>
            </a:pPr>
            <a:endParaRPr lang="sr-Cyrl-RS" b="1" dirty="0">
              <a:solidFill>
                <a:schemeClr val="bg1"/>
              </a:solidFill>
              <a:latin typeface="Calibri" pitchFamily="34" charset="0"/>
              <a:cs typeface="Calibri" pitchFamily="34" charset="0"/>
            </a:endParaRPr>
          </a:p>
          <a:p>
            <a:pPr marL="0" indent="0" algn="ctr">
              <a:lnSpc>
                <a:spcPct val="100000"/>
              </a:lnSpc>
              <a:buNone/>
            </a:pPr>
            <a:endParaRPr lang="sr-Cyrl-RS" b="1" dirty="0">
              <a:solidFill>
                <a:schemeClr val="bg1"/>
              </a:solidFill>
              <a:latin typeface="Calibri" pitchFamily="34" charset="0"/>
              <a:cs typeface="Calibri" pitchFamily="34" charset="0"/>
            </a:endParaRPr>
          </a:p>
          <a:p>
            <a:pPr marL="0" indent="0" algn="ctr">
              <a:lnSpc>
                <a:spcPct val="100000"/>
              </a:lnSpc>
              <a:buNone/>
            </a:pPr>
            <a:endParaRPr lang="sr-Cyrl-RS" b="1" dirty="0">
              <a:solidFill>
                <a:schemeClr val="bg1"/>
              </a:solidFill>
              <a:latin typeface="Calibri" pitchFamily="34" charset="0"/>
              <a:cs typeface="Calibri" pitchFamily="34" charset="0"/>
            </a:endParaRPr>
          </a:p>
          <a:p>
            <a:pPr marL="0" indent="0" algn="ctr">
              <a:lnSpc>
                <a:spcPct val="100000"/>
              </a:lnSpc>
              <a:buNone/>
            </a:pPr>
            <a:endParaRPr lang="sr-Cyrl-RS" b="1" dirty="0">
              <a:solidFill>
                <a:schemeClr val="bg1"/>
              </a:solidFill>
              <a:latin typeface="Calibri" pitchFamily="34" charset="0"/>
              <a:cs typeface="Calibri" pitchFamily="34" charset="0"/>
            </a:endParaRPr>
          </a:p>
          <a:p>
            <a:pPr marL="0" indent="0" algn="ctr">
              <a:lnSpc>
                <a:spcPct val="100000"/>
              </a:lnSpc>
              <a:buNone/>
            </a:pPr>
            <a:r>
              <a:rPr lang="sr-Cyrl-RS" b="1" dirty="0">
                <a:solidFill>
                  <a:schemeClr val="bg1"/>
                </a:solidFill>
                <a:latin typeface="Calibri" pitchFamily="34" charset="0"/>
                <a:cs typeface="Calibri" pitchFamily="34" charset="0"/>
              </a:rPr>
              <a:t>Потребе за водом у сектору пољопривреде осмотрени и периоди будућности </a:t>
            </a:r>
          </a:p>
          <a:p>
            <a:pPr marL="0" indent="0" algn="ctr">
              <a:lnSpc>
                <a:spcPct val="100000"/>
              </a:lnSpc>
              <a:buNone/>
            </a:pPr>
            <a:r>
              <a:rPr lang="sr-Cyrl-RS" b="1" dirty="0">
                <a:solidFill>
                  <a:schemeClr val="bg1"/>
                </a:solidFill>
                <a:latin typeface="Calibri" pitchFamily="34" charset="0"/>
                <a:cs typeface="Calibri" pitchFamily="34" charset="0"/>
              </a:rPr>
              <a:t>Предлог мера адаптације</a:t>
            </a:r>
          </a:p>
          <a:p>
            <a:pPr marL="0" indent="0" algn="ctr">
              <a:lnSpc>
                <a:spcPct val="100000"/>
              </a:lnSpc>
              <a:buNone/>
            </a:pPr>
            <a:r>
              <a:rPr lang="sr-Cyrl-RS" b="1" dirty="0">
                <a:solidFill>
                  <a:schemeClr val="bg1"/>
                </a:solidFill>
                <a:latin typeface="Calibri" pitchFamily="34" charset="0"/>
                <a:cs typeface="Calibri" pitchFamily="34" charset="0"/>
              </a:rPr>
              <a:t>(Београдски, Подунавски и Мачвански округ)</a:t>
            </a:r>
          </a:p>
          <a:p>
            <a:pPr>
              <a:buNone/>
            </a:pPr>
            <a:endParaRPr lang="en-US" dirty="0">
              <a:solidFill>
                <a:srgbClr val="FF0000"/>
              </a:solidFill>
            </a:endParaRPr>
          </a:p>
        </p:txBody>
      </p:sp>
      <p:grpSp>
        <p:nvGrpSpPr>
          <p:cNvPr id="8" name="Group 7"/>
          <p:cNvGrpSpPr/>
          <p:nvPr/>
        </p:nvGrpSpPr>
        <p:grpSpPr>
          <a:xfrm>
            <a:off x="754309" y="0"/>
            <a:ext cx="5953166" cy="1447121"/>
            <a:chOff x="754309" y="0"/>
            <a:chExt cx="5953166" cy="1447121"/>
          </a:xfrm>
        </p:grpSpPr>
        <p:pic>
          <p:nvPicPr>
            <p:cNvPr id="6" name="Picture 5"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3"/>
            <a:stretch>
              <a:fillRect/>
            </a:stretch>
          </p:blipFill>
          <p:spPr>
            <a:xfrm>
              <a:off x="754309" y="179683"/>
              <a:ext cx="1267438" cy="1267438"/>
            </a:xfrm>
            <a:prstGeom prst="rect">
              <a:avLst/>
            </a:prstGeom>
          </p:spPr>
        </p:pic>
        <p:pic>
          <p:nvPicPr>
            <p:cNvPr id="7" name="Picture 6"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4"/>
            <a:stretch>
              <a:fillRect/>
            </a:stretch>
          </p:blipFill>
          <p:spPr>
            <a:xfrm>
              <a:off x="5662569" y="0"/>
              <a:ext cx="1044906" cy="1153186"/>
            </a:xfrm>
            <a:prstGeom prst="rect">
              <a:avLst/>
            </a:prstGeom>
          </p:spPr>
        </p:pic>
      </p:grpSp>
      <p:sp>
        <p:nvSpPr>
          <p:cNvPr id="9" name="Rectangle 8"/>
          <p:cNvSpPr/>
          <p:nvPr/>
        </p:nvSpPr>
        <p:spPr>
          <a:xfrm>
            <a:off x="754308" y="1180341"/>
            <a:ext cx="10707589" cy="523220"/>
          </a:xfrm>
          <a:prstGeom prst="rect">
            <a:avLst/>
          </a:prstGeom>
        </p:spPr>
        <p:txBody>
          <a:bodyPr wrap="square">
            <a:spAutoFit/>
          </a:bodyPr>
          <a:lstStyle/>
          <a:p>
            <a:r>
              <a:rPr lang="en-US" sz="1400" dirty="0">
                <a:solidFill>
                  <a:srgbClr val="0000FF"/>
                </a:solidFill>
                <a:latin typeface="Calibri" pitchFamily="34" charset="0"/>
                <a:cs typeface="Calibri" pitchFamily="34" charset="0"/>
              </a:rPr>
              <a:t>https://www.sopot.org.rs/wp-content/uploads/2021/03/4974048_20200203070224_2689f4f03addbb5406da8928758889e46cdd66c8e2506f553f599320e4551c99_ls.jpg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5863" y="1319645"/>
            <a:ext cx="11897591" cy="830997"/>
          </a:xfrm>
          <a:prstGeom prst="rect">
            <a:avLst/>
          </a:prstGeom>
        </p:spPr>
        <p:txBody>
          <a:bodyPr wrap="square">
            <a:spAutoFit/>
          </a:bodyPr>
          <a:lstStyle/>
          <a:p>
            <a:pPr lvl="0" algn="just"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анализу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потребе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водом</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пољопривредних</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култура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коришћени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подаци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локација</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четири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метеоролошк</a:t>
            </a:r>
            <a:r>
              <a:rPr lang="sr-Cyrl-RS" altLang="ja-JP" sz="2400" dirty="0">
                <a:solidFill>
                  <a:srgbClr val="0468B1"/>
                </a:solidFill>
                <a:latin typeface="Calibri" pitchFamily="34" charset="0"/>
                <a:ea typeface="MS Mincho" pitchFamily="49" charset="-128"/>
                <a:cs typeface="Calibri" pitchFamily="34" charset="0"/>
              </a:rPr>
              <a:t>их</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станиц</a:t>
            </a:r>
            <a:r>
              <a:rPr lang="sr-Cyrl-RS" altLang="ja-JP" sz="2400" dirty="0">
                <a:solidFill>
                  <a:srgbClr val="0468B1"/>
                </a:solidFill>
                <a:latin typeface="Calibri" pitchFamily="34" charset="0"/>
                <a:ea typeface="MS Mincho" pitchFamily="49" charset="-128"/>
                <a:cs typeface="Calibri" pitchFamily="34" charset="0"/>
              </a:rPr>
              <a:t>а.</a:t>
            </a:r>
            <a:r>
              <a:rPr lang="en-US" altLang="ja-JP" sz="2400" dirty="0">
                <a:solidFill>
                  <a:srgbClr val="0468B1"/>
                </a:solidFill>
                <a:latin typeface="Calibri" pitchFamily="34" charset="0"/>
                <a:ea typeface="MS Mincho" pitchFamily="49" charset="-128"/>
                <a:cs typeface="Calibri" pitchFamily="34" charset="0"/>
              </a:rPr>
              <a:t> </a:t>
            </a:r>
            <a:endParaRPr lang="sr-Cyrl-RS" altLang="ja-JP" sz="2400" dirty="0">
              <a:solidFill>
                <a:srgbClr val="0468B1"/>
              </a:solidFill>
              <a:latin typeface="Calibri" pitchFamily="34" charset="0"/>
              <a:ea typeface="MS Mincho" pitchFamily="49" charset="-128"/>
              <a:cs typeface="Calibri" pitchFamily="34" charset="0"/>
            </a:endParaRPr>
          </a:p>
        </p:txBody>
      </p:sp>
      <p:graphicFrame>
        <p:nvGraphicFramePr>
          <p:cNvPr id="6" name="Table 5"/>
          <p:cNvGraphicFramePr>
            <a:graphicFrameLocks noGrp="1"/>
          </p:cNvGraphicFramePr>
          <p:nvPr/>
        </p:nvGraphicFramePr>
        <p:xfrm>
          <a:off x="2021747" y="2858528"/>
          <a:ext cx="7686305" cy="1920240"/>
        </p:xfrm>
        <a:graphic>
          <a:graphicData uri="http://schemas.openxmlformats.org/drawingml/2006/table">
            <a:tbl>
              <a:tblPr>
                <a:tableStyleId>{775DCB02-9BB8-47FD-8907-85C794F793BA}</a:tableStyleId>
              </a:tblPr>
              <a:tblGrid>
                <a:gridCol w="2187548">
                  <a:extLst>
                    <a:ext uri="{9D8B030D-6E8A-4147-A177-3AD203B41FA5}">
                      <a16:colId xmlns:a16="http://schemas.microsoft.com/office/drawing/2014/main" val="20000"/>
                    </a:ext>
                  </a:extLst>
                </a:gridCol>
                <a:gridCol w="1207336">
                  <a:extLst>
                    <a:ext uri="{9D8B030D-6E8A-4147-A177-3AD203B41FA5}">
                      <a16:colId xmlns:a16="http://schemas.microsoft.com/office/drawing/2014/main" val="20001"/>
                    </a:ext>
                  </a:extLst>
                </a:gridCol>
                <a:gridCol w="1221294">
                  <a:extLst>
                    <a:ext uri="{9D8B030D-6E8A-4147-A177-3AD203B41FA5}">
                      <a16:colId xmlns:a16="http://schemas.microsoft.com/office/drawing/2014/main" val="20002"/>
                    </a:ext>
                  </a:extLst>
                </a:gridCol>
                <a:gridCol w="1273462">
                  <a:extLst>
                    <a:ext uri="{9D8B030D-6E8A-4147-A177-3AD203B41FA5}">
                      <a16:colId xmlns:a16="http://schemas.microsoft.com/office/drawing/2014/main" val="20003"/>
                    </a:ext>
                  </a:extLst>
                </a:gridCol>
                <a:gridCol w="1796665">
                  <a:extLst>
                    <a:ext uri="{9D8B030D-6E8A-4147-A177-3AD203B41FA5}">
                      <a16:colId xmlns:a16="http://schemas.microsoft.com/office/drawing/2014/main" val="20004"/>
                    </a:ext>
                  </a:extLst>
                </a:gridCol>
              </a:tblGrid>
              <a:tr h="474243">
                <a:tc>
                  <a:txBody>
                    <a:bodyPr/>
                    <a:lstStyle/>
                    <a:p>
                      <a:pPr algn="ctr">
                        <a:spcAft>
                          <a:spcPts val="0"/>
                        </a:spcAft>
                      </a:pPr>
                      <a:r>
                        <a:rPr lang="en-US" sz="1400" b="1" dirty="0" err="1">
                          <a:solidFill>
                            <a:srgbClr val="0000FF"/>
                          </a:solidFill>
                          <a:latin typeface="Calibri" pitchFamily="34" charset="0"/>
                          <a:cs typeface="Calibri" pitchFamily="34" charset="0"/>
                        </a:rPr>
                        <a:t>Управни</a:t>
                      </a:r>
                      <a:r>
                        <a:rPr lang="en-US" sz="1400" b="1" dirty="0">
                          <a:solidFill>
                            <a:srgbClr val="0000FF"/>
                          </a:solidFill>
                          <a:latin typeface="Calibri" pitchFamily="34" charset="0"/>
                          <a:cs typeface="Calibri" pitchFamily="34" charset="0"/>
                        </a:rPr>
                        <a:t> </a:t>
                      </a:r>
                      <a:r>
                        <a:rPr lang="en-US" sz="1400" b="1" dirty="0" err="1">
                          <a:solidFill>
                            <a:srgbClr val="0000FF"/>
                          </a:solidFill>
                          <a:latin typeface="Calibri" pitchFamily="34" charset="0"/>
                          <a:cs typeface="Calibri" pitchFamily="34" charset="0"/>
                        </a:rPr>
                        <a:t>округ</a:t>
                      </a:r>
                      <a:endParaRPr lang="en-US" sz="1400" b="1" dirty="0">
                        <a:solidFill>
                          <a:srgbClr val="0000FF"/>
                        </a:solidFill>
                        <a:latin typeface="Calibri" pitchFamily="34" charset="0"/>
                        <a:ea typeface="MS Mincho"/>
                        <a:cs typeface="Calibri" pitchFamily="34" charset="0"/>
                      </a:endParaRPr>
                    </a:p>
                  </a:txBody>
                  <a:tcPr marL="55418" marR="55418" marT="0" marB="0" anchor="ctr">
                    <a:solidFill>
                      <a:srgbClr val="00FFFF"/>
                    </a:solidFill>
                  </a:tcPr>
                </a:tc>
                <a:tc>
                  <a:txBody>
                    <a:bodyPr/>
                    <a:lstStyle/>
                    <a:p>
                      <a:pPr algn="ctr">
                        <a:spcAft>
                          <a:spcPts val="0"/>
                        </a:spcAft>
                      </a:pPr>
                      <a:r>
                        <a:rPr lang="en-US" sz="1400" b="1" dirty="0" err="1">
                          <a:solidFill>
                            <a:srgbClr val="0000FF"/>
                          </a:solidFill>
                          <a:latin typeface="Calibri" pitchFamily="34" charset="0"/>
                          <a:cs typeface="Calibri" pitchFamily="34" charset="0"/>
                        </a:rPr>
                        <a:t>Локација</a:t>
                      </a:r>
                      <a:endParaRPr lang="en-US" sz="1400" b="1" dirty="0">
                        <a:solidFill>
                          <a:srgbClr val="0000FF"/>
                        </a:solidFill>
                        <a:latin typeface="Calibri" pitchFamily="34" charset="0"/>
                        <a:ea typeface="MS Mincho"/>
                        <a:cs typeface="Calibri" pitchFamily="34" charset="0"/>
                      </a:endParaRPr>
                    </a:p>
                  </a:txBody>
                  <a:tcPr marL="55418" marR="55418" marT="0" marB="0" anchor="ctr">
                    <a:solidFill>
                      <a:srgbClr val="00FFFF"/>
                    </a:solidFill>
                  </a:tcPr>
                </a:tc>
                <a:tc>
                  <a:txBody>
                    <a:bodyPr/>
                    <a:lstStyle/>
                    <a:p>
                      <a:pPr algn="ctr">
                        <a:spcAft>
                          <a:spcPts val="0"/>
                        </a:spcAft>
                      </a:pPr>
                      <a:r>
                        <a:rPr lang="en-US" sz="1400" b="1" dirty="0" err="1">
                          <a:solidFill>
                            <a:srgbClr val="0000FF"/>
                          </a:solidFill>
                          <a:latin typeface="Calibri" pitchFamily="34" charset="0"/>
                          <a:cs typeface="Calibri" pitchFamily="34" charset="0"/>
                        </a:rPr>
                        <a:t>Географска</a:t>
                      </a:r>
                      <a:r>
                        <a:rPr lang="en-US" sz="1400" b="1" dirty="0">
                          <a:solidFill>
                            <a:srgbClr val="0000FF"/>
                          </a:solidFill>
                          <a:latin typeface="Calibri" pitchFamily="34" charset="0"/>
                          <a:cs typeface="Calibri" pitchFamily="34" charset="0"/>
                        </a:rPr>
                        <a:t> </a:t>
                      </a:r>
                      <a:r>
                        <a:rPr lang="en-US" sz="1400" b="1" dirty="0" err="1">
                          <a:solidFill>
                            <a:srgbClr val="0000FF"/>
                          </a:solidFill>
                          <a:latin typeface="Calibri" pitchFamily="34" charset="0"/>
                          <a:cs typeface="Calibri" pitchFamily="34" charset="0"/>
                        </a:rPr>
                        <a:t>ширина</a:t>
                      </a:r>
                      <a:endParaRPr lang="en-US" sz="1400" b="1" dirty="0">
                        <a:solidFill>
                          <a:srgbClr val="0000FF"/>
                        </a:solidFill>
                        <a:latin typeface="Calibri" pitchFamily="34" charset="0"/>
                        <a:ea typeface="MS Mincho"/>
                        <a:cs typeface="Calibri" pitchFamily="34" charset="0"/>
                      </a:endParaRPr>
                    </a:p>
                  </a:txBody>
                  <a:tcPr marL="55418" marR="55418" marT="0" marB="0" anchor="ctr">
                    <a:solidFill>
                      <a:srgbClr val="00FFFF"/>
                    </a:solidFill>
                  </a:tcPr>
                </a:tc>
                <a:tc>
                  <a:txBody>
                    <a:bodyPr/>
                    <a:lstStyle/>
                    <a:p>
                      <a:pPr algn="ctr">
                        <a:spcAft>
                          <a:spcPts val="0"/>
                        </a:spcAft>
                      </a:pPr>
                      <a:r>
                        <a:rPr lang="en-US" sz="1400" b="1" dirty="0" err="1">
                          <a:solidFill>
                            <a:srgbClr val="0000FF"/>
                          </a:solidFill>
                          <a:latin typeface="Calibri" pitchFamily="34" charset="0"/>
                          <a:cs typeface="Calibri" pitchFamily="34" charset="0"/>
                        </a:rPr>
                        <a:t>Надморска</a:t>
                      </a:r>
                      <a:r>
                        <a:rPr lang="en-US" sz="1400" b="1" dirty="0">
                          <a:solidFill>
                            <a:srgbClr val="0000FF"/>
                          </a:solidFill>
                          <a:latin typeface="Calibri" pitchFamily="34" charset="0"/>
                          <a:cs typeface="Calibri" pitchFamily="34" charset="0"/>
                        </a:rPr>
                        <a:t> </a:t>
                      </a:r>
                      <a:r>
                        <a:rPr lang="en-US" sz="1400" b="1" dirty="0" err="1">
                          <a:solidFill>
                            <a:srgbClr val="0000FF"/>
                          </a:solidFill>
                          <a:latin typeface="Calibri" pitchFamily="34" charset="0"/>
                          <a:cs typeface="Calibri" pitchFamily="34" charset="0"/>
                        </a:rPr>
                        <a:t>висина</a:t>
                      </a:r>
                      <a:r>
                        <a:rPr lang="en-US" sz="1400" b="1" dirty="0">
                          <a:solidFill>
                            <a:srgbClr val="0000FF"/>
                          </a:solidFill>
                          <a:latin typeface="Calibri" pitchFamily="34" charset="0"/>
                          <a:cs typeface="Calibri" pitchFamily="34" charset="0"/>
                        </a:rPr>
                        <a:t> (m)</a:t>
                      </a:r>
                      <a:endParaRPr lang="en-US" sz="1400" b="1" dirty="0">
                        <a:solidFill>
                          <a:srgbClr val="0000FF"/>
                        </a:solidFill>
                        <a:latin typeface="Calibri" pitchFamily="34" charset="0"/>
                        <a:ea typeface="MS Mincho"/>
                        <a:cs typeface="Calibri" pitchFamily="34" charset="0"/>
                      </a:endParaRPr>
                    </a:p>
                  </a:txBody>
                  <a:tcPr marL="55418" marR="55418" marT="0" marB="0" anchor="ctr">
                    <a:solidFill>
                      <a:srgbClr val="00FFFF"/>
                    </a:solidFill>
                  </a:tcPr>
                </a:tc>
                <a:tc>
                  <a:txBody>
                    <a:bodyPr/>
                    <a:lstStyle/>
                    <a:p>
                      <a:pPr algn="ctr">
                        <a:spcAft>
                          <a:spcPts val="0"/>
                        </a:spcAft>
                      </a:pPr>
                      <a:r>
                        <a:rPr lang="en-US" sz="1400" b="1" dirty="0" err="1">
                          <a:solidFill>
                            <a:srgbClr val="0000FF"/>
                          </a:solidFill>
                          <a:latin typeface="Calibri" pitchFamily="34" charset="0"/>
                          <a:cs typeface="Calibri" pitchFamily="34" charset="0"/>
                        </a:rPr>
                        <a:t>Пољопривредно</a:t>
                      </a:r>
                      <a:r>
                        <a:rPr lang="en-US" sz="1400" b="1" dirty="0">
                          <a:solidFill>
                            <a:srgbClr val="0000FF"/>
                          </a:solidFill>
                          <a:latin typeface="Calibri" pitchFamily="34" charset="0"/>
                          <a:cs typeface="Calibri" pitchFamily="34" charset="0"/>
                        </a:rPr>
                        <a:t> </a:t>
                      </a:r>
                      <a:r>
                        <a:rPr lang="en-US" sz="1400" b="1" dirty="0" err="1">
                          <a:solidFill>
                            <a:srgbClr val="0000FF"/>
                          </a:solidFill>
                          <a:latin typeface="Calibri" pitchFamily="34" charset="0"/>
                          <a:cs typeface="Calibri" pitchFamily="34" charset="0"/>
                        </a:rPr>
                        <a:t>земљиште</a:t>
                      </a:r>
                      <a:r>
                        <a:rPr lang="en-US" sz="1400" b="1" dirty="0">
                          <a:solidFill>
                            <a:srgbClr val="0000FF"/>
                          </a:solidFill>
                          <a:latin typeface="Calibri" pitchFamily="34" charset="0"/>
                          <a:cs typeface="Calibri" pitchFamily="34" charset="0"/>
                        </a:rPr>
                        <a:t> </a:t>
                      </a:r>
                      <a:r>
                        <a:rPr lang="en-US" sz="1400" b="1" dirty="0" err="1">
                          <a:solidFill>
                            <a:srgbClr val="0000FF"/>
                          </a:solidFill>
                          <a:latin typeface="Calibri" pitchFamily="34" charset="0"/>
                          <a:cs typeface="Calibri" pitchFamily="34" charset="0"/>
                        </a:rPr>
                        <a:t>обухваћено</a:t>
                      </a:r>
                      <a:r>
                        <a:rPr lang="en-US" sz="1400" b="1" dirty="0">
                          <a:solidFill>
                            <a:srgbClr val="0000FF"/>
                          </a:solidFill>
                          <a:latin typeface="Calibri" pitchFamily="34" charset="0"/>
                          <a:cs typeface="Calibri" pitchFamily="34" charset="0"/>
                        </a:rPr>
                        <a:t> </a:t>
                      </a:r>
                      <a:r>
                        <a:rPr lang="en-US" sz="1400" b="1" dirty="0" err="1">
                          <a:solidFill>
                            <a:srgbClr val="0000FF"/>
                          </a:solidFill>
                          <a:latin typeface="Calibri" pitchFamily="34" charset="0"/>
                          <a:cs typeface="Calibri" pitchFamily="34" charset="0"/>
                        </a:rPr>
                        <a:t>анализом</a:t>
                      </a:r>
                      <a:r>
                        <a:rPr lang="en-US" sz="1400" b="1" dirty="0">
                          <a:solidFill>
                            <a:srgbClr val="0000FF"/>
                          </a:solidFill>
                          <a:latin typeface="Calibri" pitchFamily="34" charset="0"/>
                          <a:cs typeface="Calibri" pitchFamily="34" charset="0"/>
                        </a:rPr>
                        <a:t> (%)</a:t>
                      </a:r>
                      <a:endParaRPr lang="en-US" sz="1400" b="1" dirty="0">
                        <a:solidFill>
                          <a:srgbClr val="0000FF"/>
                        </a:solidFill>
                        <a:latin typeface="Calibri" pitchFamily="34" charset="0"/>
                        <a:ea typeface="MS Mincho"/>
                        <a:cs typeface="Calibri" pitchFamily="34" charset="0"/>
                      </a:endParaRPr>
                    </a:p>
                  </a:txBody>
                  <a:tcPr marL="55418" marR="55418" marT="0" marB="0">
                    <a:solidFill>
                      <a:srgbClr val="00FFFF"/>
                    </a:solidFill>
                  </a:tcPr>
                </a:tc>
                <a:extLst>
                  <a:ext uri="{0D108BD9-81ED-4DB2-BD59-A6C34878D82A}">
                    <a16:rowId xmlns:a16="http://schemas.microsoft.com/office/drawing/2014/main" val="10000"/>
                  </a:ext>
                </a:extLst>
              </a:tr>
              <a:tr h="118561">
                <a:tc>
                  <a:txBody>
                    <a:bodyPr/>
                    <a:lstStyle/>
                    <a:p>
                      <a:pPr algn="ctr">
                        <a:spcAft>
                          <a:spcPts val="0"/>
                        </a:spcAft>
                      </a:pPr>
                      <a:r>
                        <a:rPr lang="sr-Cyrl-RS" sz="1400" b="1" dirty="0">
                          <a:solidFill>
                            <a:srgbClr val="0000FF"/>
                          </a:solidFill>
                          <a:latin typeface="Calibri" pitchFamily="34" charset="0"/>
                          <a:ea typeface="MS Mincho"/>
                          <a:cs typeface="Calibri" pitchFamily="34" charset="0"/>
                        </a:rPr>
                        <a:t>Београд</a:t>
                      </a:r>
                      <a:endParaRPr lang="en-US" sz="1400" b="1" dirty="0">
                        <a:solidFill>
                          <a:srgbClr val="0000FF"/>
                        </a:solidFill>
                        <a:latin typeface="Calibri" pitchFamily="34" charset="0"/>
                        <a:ea typeface="MS Mincho"/>
                        <a:cs typeface="Calibri" pitchFamily="34" charset="0"/>
                      </a:endParaRPr>
                    </a:p>
                  </a:txBody>
                  <a:tcPr marL="68580" marR="68580" marT="0" marB="0" anchor="ctr">
                    <a:solidFill>
                      <a:srgbClr val="00FFFF"/>
                    </a:solidFill>
                  </a:tcPr>
                </a:tc>
                <a:tc>
                  <a:txBody>
                    <a:bodyPr/>
                    <a:lstStyle/>
                    <a:p>
                      <a:pPr algn="ctr">
                        <a:spcAft>
                          <a:spcPts val="0"/>
                        </a:spcAft>
                      </a:pPr>
                      <a:r>
                        <a:rPr lang="en-US" sz="1400" b="1" dirty="0" err="1">
                          <a:solidFill>
                            <a:srgbClr val="0000FF"/>
                          </a:solidFill>
                          <a:latin typeface="Calibri" pitchFamily="34" charset="0"/>
                          <a:ea typeface="MS Mincho"/>
                          <a:cs typeface="Calibri" pitchFamily="34" charset="0"/>
                        </a:rPr>
                        <a:t>Сурчин</a:t>
                      </a:r>
                      <a:endParaRPr lang="en-US" sz="1400" b="1" dirty="0">
                        <a:solidFill>
                          <a:srgbClr val="0000FF"/>
                        </a:solidFill>
                        <a:latin typeface="Calibri" pitchFamily="34" charset="0"/>
                        <a:ea typeface="MS Mincho"/>
                        <a:cs typeface="Calibri" pitchFamily="34" charset="0"/>
                      </a:endParaRPr>
                    </a:p>
                    <a:p>
                      <a:pPr algn="ctr">
                        <a:spcAft>
                          <a:spcPts val="0"/>
                        </a:spcAft>
                      </a:pPr>
                      <a:r>
                        <a:rPr lang="en-US" sz="1400" b="1" dirty="0" err="1">
                          <a:solidFill>
                            <a:srgbClr val="0000FF"/>
                          </a:solidFill>
                          <a:latin typeface="Calibri" pitchFamily="34" charset="0"/>
                          <a:ea typeface="MS Mincho"/>
                          <a:cs typeface="Calibri" pitchFamily="34" charset="0"/>
                        </a:rPr>
                        <a:t>Сопот</a:t>
                      </a:r>
                      <a:r>
                        <a:rPr lang="en-US" sz="1400" b="1" baseline="30000" dirty="0">
                          <a:solidFill>
                            <a:srgbClr val="0000FF"/>
                          </a:solidFill>
                          <a:latin typeface="Calibri" pitchFamily="34" charset="0"/>
                          <a:ea typeface="MS Mincho"/>
                          <a:cs typeface="Calibri" pitchFamily="34" charset="0"/>
                        </a:rPr>
                        <a:t>*</a:t>
                      </a:r>
                      <a:endParaRPr lang="en-US" sz="1400" b="1" dirty="0">
                        <a:solidFill>
                          <a:srgbClr val="0000FF"/>
                        </a:solidFill>
                        <a:latin typeface="Calibri" pitchFamily="34" charset="0"/>
                        <a:ea typeface="MS Mincho"/>
                        <a:cs typeface="Calibri" pitchFamily="34" charset="0"/>
                      </a:endParaRPr>
                    </a:p>
                  </a:txBody>
                  <a:tcPr marL="68580" marR="68580" marT="0" marB="0" anchor="ctr">
                    <a:solidFill>
                      <a:srgbClr val="00FFFF"/>
                    </a:solidFill>
                  </a:tcPr>
                </a:tc>
                <a:tc>
                  <a:txBody>
                    <a:bodyPr/>
                    <a:lstStyle/>
                    <a:p>
                      <a:pPr algn="ctr">
                        <a:spcAft>
                          <a:spcPts val="0"/>
                        </a:spcAft>
                      </a:pPr>
                      <a:r>
                        <a:rPr lang="en-US" sz="1400" b="1" dirty="0">
                          <a:solidFill>
                            <a:srgbClr val="0000FF"/>
                          </a:solidFill>
                          <a:latin typeface="Calibri" pitchFamily="34" charset="0"/>
                          <a:ea typeface="MS Mincho"/>
                          <a:cs typeface="Calibri" pitchFamily="34" charset="0"/>
                        </a:rPr>
                        <a:t>44° 49’ N</a:t>
                      </a:r>
                    </a:p>
                    <a:p>
                      <a:pPr algn="ctr">
                        <a:spcAft>
                          <a:spcPts val="0"/>
                        </a:spcAft>
                      </a:pPr>
                      <a:r>
                        <a:rPr lang="en-US" sz="1400" b="1" dirty="0">
                          <a:solidFill>
                            <a:srgbClr val="0000FF"/>
                          </a:solidFill>
                          <a:latin typeface="Calibri" pitchFamily="34" charset="0"/>
                          <a:ea typeface="MS Mincho"/>
                          <a:cs typeface="Calibri" pitchFamily="34" charset="0"/>
                        </a:rPr>
                        <a:t>44° 31’ N</a:t>
                      </a:r>
                    </a:p>
                  </a:txBody>
                  <a:tcPr marL="68580" marR="68580" marT="0" marB="0" anchor="ctr">
                    <a:solidFill>
                      <a:srgbClr val="00FFFF"/>
                    </a:solidFill>
                  </a:tcPr>
                </a:tc>
                <a:tc>
                  <a:txBody>
                    <a:bodyPr/>
                    <a:lstStyle/>
                    <a:p>
                      <a:pPr algn="ctr">
                        <a:spcAft>
                          <a:spcPts val="0"/>
                        </a:spcAft>
                      </a:pPr>
                      <a:r>
                        <a:rPr lang="en-US" sz="1400" b="1" dirty="0">
                          <a:solidFill>
                            <a:srgbClr val="0000FF"/>
                          </a:solidFill>
                          <a:latin typeface="Calibri" pitchFamily="34" charset="0"/>
                          <a:ea typeface="MS Mincho"/>
                          <a:cs typeface="Calibri" pitchFamily="34" charset="0"/>
                        </a:rPr>
                        <a:t>99</a:t>
                      </a:r>
                    </a:p>
                    <a:p>
                      <a:pPr algn="ctr">
                        <a:spcAft>
                          <a:spcPts val="0"/>
                        </a:spcAft>
                      </a:pPr>
                      <a:r>
                        <a:rPr lang="en-US" sz="1400" b="1" dirty="0">
                          <a:solidFill>
                            <a:srgbClr val="0000FF"/>
                          </a:solidFill>
                          <a:latin typeface="Calibri" pitchFamily="34" charset="0"/>
                          <a:ea typeface="MS Mincho"/>
                          <a:cs typeface="Calibri" pitchFamily="34" charset="0"/>
                        </a:rPr>
                        <a:t>214</a:t>
                      </a:r>
                    </a:p>
                  </a:txBody>
                  <a:tcPr marL="68580" marR="68580" marT="0" marB="0" anchor="ctr">
                    <a:solidFill>
                      <a:srgbClr val="00FFFF"/>
                    </a:solidFill>
                  </a:tcPr>
                </a:tc>
                <a:tc>
                  <a:txBody>
                    <a:bodyPr/>
                    <a:lstStyle/>
                    <a:p>
                      <a:pPr algn="ctr">
                        <a:spcAft>
                          <a:spcPts val="0"/>
                        </a:spcAft>
                      </a:pPr>
                      <a:r>
                        <a:rPr lang="sr-Cyrl-RS" sz="1400" b="1" dirty="0">
                          <a:solidFill>
                            <a:srgbClr val="0000FF"/>
                          </a:solidFill>
                          <a:latin typeface="Calibri" pitchFamily="34" charset="0"/>
                          <a:ea typeface="MS Mincho"/>
                          <a:cs typeface="Calibri" pitchFamily="34" charset="0"/>
                        </a:rPr>
                        <a:t>90</a:t>
                      </a:r>
                      <a:endParaRPr lang="en-US" sz="1400" b="1" dirty="0">
                        <a:solidFill>
                          <a:srgbClr val="0000FF"/>
                        </a:solidFill>
                        <a:latin typeface="Calibri" pitchFamily="34" charset="0"/>
                        <a:ea typeface="MS Mincho"/>
                        <a:cs typeface="Calibri" pitchFamily="34" charset="0"/>
                      </a:endParaRPr>
                    </a:p>
                  </a:txBody>
                  <a:tcPr marL="68580" marR="68580" marT="0" marB="0" anchor="ctr">
                    <a:solidFill>
                      <a:srgbClr val="00FFFF"/>
                    </a:solidFill>
                  </a:tcPr>
                </a:tc>
                <a:extLst>
                  <a:ext uri="{0D108BD9-81ED-4DB2-BD59-A6C34878D82A}">
                    <a16:rowId xmlns:a16="http://schemas.microsoft.com/office/drawing/2014/main" val="10001"/>
                  </a:ext>
                </a:extLst>
              </a:tr>
              <a:tr h="118561">
                <a:tc>
                  <a:txBody>
                    <a:bodyPr/>
                    <a:lstStyle/>
                    <a:p>
                      <a:pPr algn="ctr">
                        <a:spcAft>
                          <a:spcPts val="0"/>
                        </a:spcAft>
                      </a:pPr>
                      <a:r>
                        <a:rPr lang="en-US" sz="1400" b="1" dirty="0" err="1">
                          <a:solidFill>
                            <a:srgbClr val="0000FF"/>
                          </a:solidFill>
                          <a:latin typeface="Calibri" pitchFamily="34" charset="0"/>
                          <a:ea typeface="MS Mincho"/>
                          <a:cs typeface="Calibri" pitchFamily="34" charset="0"/>
                        </a:rPr>
                        <a:t>Подунавски</a:t>
                      </a:r>
                      <a:endParaRPr lang="en-US" sz="1400" b="1" dirty="0">
                        <a:solidFill>
                          <a:srgbClr val="0000FF"/>
                        </a:solidFill>
                        <a:latin typeface="Calibri" pitchFamily="34" charset="0"/>
                        <a:ea typeface="MS Mincho"/>
                        <a:cs typeface="Calibri" pitchFamily="34" charset="0"/>
                      </a:endParaRPr>
                    </a:p>
                  </a:txBody>
                  <a:tcPr marL="68580" marR="68580" marT="0" marB="0" anchor="ctr">
                    <a:solidFill>
                      <a:srgbClr val="00FFFF"/>
                    </a:solidFill>
                  </a:tcPr>
                </a:tc>
                <a:tc>
                  <a:txBody>
                    <a:bodyPr/>
                    <a:lstStyle/>
                    <a:p>
                      <a:pPr algn="ctr">
                        <a:spcAft>
                          <a:spcPts val="0"/>
                        </a:spcAft>
                      </a:pPr>
                      <a:r>
                        <a:rPr lang="en-US" sz="1400" b="1">
                          <a:solidFill>
                            <a:srgbClr val="0000FF"/>
                          </a:solidFill>
                          <a:latin typeface="Calibri" pitchFamily="34" charset="0"/>
                          <a:ea typeface="MS Mincho"/>
                          <a:cs typeface="Calibri" pitchFamily="34" charset="0"/>
                        </a:rPr>
                        <a:t>Смедеревска Паланка</a:t>
                      </a:r>
                    </a:p>
                  </a:txBody>
                  <a:tcPr marL="68580" marR="68580" marT="0" marB="0" anchor="ctr">
                    <a:solidFill>
                      <a:srgbClr val="00FFFF"/>
                    </a:solidFill>
                  </a:tcPr>
                </a:tc>
                <a:tc>
                  <a:txBody>
                    <a:bodyPr/>
                    <a:lstStyle/>
                    <a:p>
                      <a:pPr algn="ctr">
                        <a:spcAft>
                          <a:spcPts val="0"/>
                        </a:spcAft>
                      </a:pPr>
                      <a:r>
                        <a:rPr lang="en-US" sz="1400" b="1">
                          <a:solidFill>
                            <a:srgbClr val="0000FF"/>
                          </a:solidFill>
                          <a:latin typeface="Calibri" pitchFamily="34" charset="0"/>
                          <a:ea typeface="MS Mincho"/>
                          <a:cs typeface="Calibri" pitchFamily="34" charset="0"/>
                        </a:rPr>
                        <a:t>44° 22’ N</a:t>
                      </a:r>
                    </a:p>
                  </a:txBody>
                  <a:tcPr marL="68580" marR="68580" marT="0" marB="0" anchor="ctr">
                    <a:solidFill>
                      <a:srgbClr val="00FFFF"/>
                    </a:solidFill>
                  </a:tcPr>
                </a:tc>
                <a:tc>
                  <a:txBody>
                    <a:bodyPr/>
                    <a:lstStyle/>
                    <a:p>
                      <a:pPr algn="ctr">
                        <a:spcAft>
                          <a:spcPts val="0"/>
                        </a:spcAft>
                      </a:pPr>
                      <a:r>
                        <a:rPr lang="en-US" sz="1400" b="1">
                          <a:solidFill>
                            <a:srgbClr val="0000FF"/>
                          </a:solidFill>
                          <a:latin typeface="Calibri" pitchFamily="34" charset="0"/>
                          <a:ea typeface="MS Mincho"/>
                          <a:cs typeface="Calibri" pitchFamily="34" charset="0"/>
                        </a:rPr>
                        <a:t>121</a:t>
                      </a:r>
                    </a:p>
                  </a:txBody>
                  <a:tcPr marL="68580" marR="68580" marT="0" marB="0" anchor="ctr">
                    <a:solidFill>
                      <a:srgbClr val="00FFFF"/>
                    </a:solidFill>
                  </a:tcPr>
                </a:tc>
                <a:tc>
                  <a:txBody>
                    <a:bodyPr/>
                    <a:lstStyle/>
                    <a:p>
                      <a:pPr algn="ctr">
                        <a:spcAft>
                          <a:spcPts val="0"/>
                        </a:spcAft>
                      </a:pPr>
                      <a:r>
                        <a:rPr lang="en-US" sz="1400" b="1" dirty="0">
                          <a:solidFill>
                            <a:srgbClr val="0000FF"/>
                          </a:solidFill>
                          <a:latin typeface="Calibri" pitchFamily="34" charset="0"/>
                          <a:ea typeface="MS Mincho"/>
                          <a:cs typeface="Calibri" pitchFamily="34" charset="0"/>
                        </a:rPr>
                        <a:t>86</a:t>
                      </a:r>
                    </a:p>
                  </a:txBody>
                  <a:tcPr marL="68580" marR="68580" marT="0" marB="0" anchor="ctr">
                    <a:solidFill>
                      <a:srgbClr val="00FFFF"/>
                    </a:solidFill>
                  </a:tcPr>
                </a:tc>
                <a:extLst>
                  <a:ext uri="{0D108BD9-81ED-4DB2-BD59-A6C34878D82A}">
                    <a16:rowId xmlns:a16="http://schemas.microsoft.com/office/drawing/2014/main" val="10002"/>
                  </a:ext>
                </a:extLst>
              </a:tr>
              <a:tr h="118561">
                <a:tc>
                  <a:txBody>
                    <a:bodyPr/>
                    <a:lstStyle/>
                    <a:p>
                      <a:pPr algn="ctr">
                        <a:spcAft>
                          <a:spcPts val="0"/>
                        </a:spcAft>
                      </a:pPr>
                      <a:r>
                        <a:rPr lang="en-US" sz="1400" b="1" dirty="0" err="1">
                          <a:solidFill>
                            <a:srgbClr val="0000FF"/>
                          </a:solidFill>
                          <a:latin typeface="Calibri" pitchFamily="34" charset="0"/>
                          <a:ea typeface="MS Mincho"/>
                          <a:cs typeface="Calibri" pitchFamily="34" charset="0"/>
                        </a:rPr>
                        <a:t>Мачвански</a:t>
                      </a:r>
                      <a:endParaRPr lang="en-US" sz="1400" b="1" dirty="0">
                        <a:solidFill>
                          <a:srgbClr val="0000FF"/>
                        </a:solidFill>
                        <a:latin typeface="Calibri" pitchFamily="34" charset="0"/>
                        <a:ea typeface="MS Mincho"/>
                        <a:cs typeface="Calibri" pitchFamily="34" charset="0"/>
                      </a:endParaRPr>
                    </a:p>
                  </a:txBody>
                  <a:tcPr marL="68580" marR="68580" marT="0" marB="0" anchor="ctr">
                    <a:solidFill>
                      <a:srgbClr val="00FFFF"/>
                    </a:solidFill>
                  </a:tcPr>
                </a:tc>
                <a:tc>
                  <a:txBody>
                    <a:bodyPr/>
                    <a:lstStyle/>
                    <a:p>
                      <a:pPr algn="ctr">
                        <a:spcAft>
                          <a:spcPts val="0"/>
                        </a:spcAft>
                      </a:pPr>
                      <a:r>
                        <a:rPr lang="en-US" sz="1400" b="1">
                          <a:solidFill>
                            <a:srgbClr val="0000FF"/>
                          </a:solidFill>
                          <a:latin typeface="Calibri" pitchFamily="34" charset="0"/>
                          <a:ea typeface="MS Mincho"/>
                          <a:cs typeface="Calibri" pitchFamily="34" charset="0"/>
                        </a:rPr>
                        <a:t>Лозница</a:t>
                      </a:r>
                    </a:p>
                  </a:txBody>
                  <a:tcPr marL="68580" marR="68580" marT="0" marB="0" anchor="ctr">
                    <a:solidFill>
                      <a:srgbClr val="00FFFF"/>
                    </a:solidFill>
                  </a:tcPr>
                </a:tc>
                <a:tc>
                  <a:txBody>
                    <a:bodyPr/>
                    <a:lstStyle/>
                    <a:p>
                      <a:pPr algn="ctr">
                        <a:spcAft>
                          <a:spcPts val="0"/>
                        </a:spcAft>
                      </a:pPr>
                      <a:r>
                        <a:rPr lang="en-US" sz="1400" b="1">
                          <a:solidFill>
                            <a:srgbClr val="0000FF"/>
                          </a:solidFill>
                          <a:latin typeface="Calibri" pitchFamily="34" charset="0"/>
                          <a:ea typeface="MS Mincho"/>
                          <a:cs typeface="Calibri" pitchFamily="34" charset="0"/>
                        </a:rPr>
                        <a:t>44° 32’ N</a:t>
                      </a:r>
                    </a:p>
                  </a:txBody>
                  <a:tcPr marL="68580" marR="68580" marT="0" marB="0" anchor="ctr">
                    <a:solidFill>
                      <a:srgbClr val="00FFFF"/>
                    </a:solidFill>
                  </a:tcPr>
                </a:tc>
                <a:tc>
                  <a:txBody>
                    <a:bodyPr/>
                    <a:lstStyle/>
                    <a:p>
                      <a:pPr algn="ctr">
                        <a:spcAft>
                          <a:spcPts val="0"/>
                        </a:spcAft>
                      </a:pPr>
                      <a:r>
                        <a:rPr lang="en-US" sz="1400" b="1">
                          <a:solidFill>
                            <a:srgbClr val="0000FF"/>
                          </a:solidFill>
                          <a:latin typeface="Calibri" pitchFamily="34" charset="0"/>
                          <a:ea typeface="MS Mincho"/>
                          <a:cs typeface="Calibri" pitchFamily="34" charset="0"/>
                        </a:rPr>
                        <a:t>121</a:t>
                      </a:r>
                    </a:p>
                  </a:txBody>
                  <a:tcPr marL="68580" marR="68580" marT="0" marB="0" anchor="ctr">
                    <a:solidFill>
                      <a:srgbClr val="00FFFF"/>
                    </a:solidFill>
                  </a:tcPr>
                </a:tc>
                <a:tc>
                  <a:txBody>
                    <a:bodyPr/>
                    <a:lstStyle/>
                    <a:p>
                      <a:pPr algn="ctr">
                        <a:spcAft>
                          <a:spcPts val="0"/>
                        </a:spcAft>
                      </a:pPr>
                      <a:r>
                        <a:rPr lang="en-US" sz="1400" b="1" dirty="0">
                          <a:solidFill>
                            <a:srgbClr val="0000FF"/>
                          </a:solidFill>
                          <a:latin typeface="Calibri" pitchFamily="34" charset="0"/>
                          <a:ea typeface="MS Mincho"/>
                          <a:cs typeface="Calibri" pitchFamily="34" charset="0"/>
                        </a:rPr>
                        <a:t>83</a:t>
                      </a:r>
                    </a:p>
                  </a:txBody>
                  <a:tcPr marL="68580" marR="68580" marT="0" marB="0" anchor="ctr">
                    <a:solidFill>
                      <a:srgbClr val="00FFFF"/>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155862" y="5486400"/>
            <a:ext cx="11897591" cy="1200329"/>
          </a:xfrm>
          <a:prstGeom prst="rect">
            <a:avLst/>
          </a:prstGeom>
        </p:spPr>
        <p:txBody>
          <a:bodyPr wrap="square">
            <a:spAutoFit/>
          </a:bodyPr>
          <a:lstStyle/>
          <a:p>
            <a:pPr algn="just"/>
            <a:r>
              <a:rPr lang="sr-Cyrl-RS" sz="2400" dirty="0">
                <a:solidFill>
                  <a:srgbClr val="0468B1"/>
                </a:solidFill>
                <a:latin typeface="Calibri" pitchFamily="34" charset="0"/>
                <a:cs typeface="Calibri" pitchFamily="34" charset="0"/>
              </a:rPr>
              <a:t>Користећи податке о дневним вредностима температура и падавина са наведених метеоролошких станица одређени су дефицити воде и хидромодул система за наводњавање.</a:t>
            </a:r>
            <a:r>
              <a:rPr lang="en-US" sz="2400" dirty="0">
                <a:solidFill>
                  <a:srgbClr val="0468B1"/>
                </a:solidFill>
                <a:latin typeface="Calibri" pitchFamily="34" charset="0"/>
                <a:cs typeface="Calibri" pitchFamily="34" charset="0"/>
              </a:rPr>
              <a:t> </a:t>
            </a:r>
            <a:endParaRPr lang="en-US" sz="2400" dirty="0"/>
          </a:p>
        </p:txBody>
      </p:sp>
      <p:sp>
        <p:nvSpPr>
          <p:cNvPr id="8" name="Rectangle 7"/>
          <p:cNvSpPr/>
          <p:nvPr/>
        </p:nvSpPr>
        <p:spPr>
          <a:xfrm>
            <a:off x="304799" y="2150642"/>
            <a:ext cx="11748654" cy="707886"/>
          </a:xfrm>
          <a:prstGeom prst="rect">
            <a:avLst/>
          </a:prstGeom>
        </p:spPr>
        <p:txBody>
          <a:bodyPr wrap="square">
            <a:spAutoFit/>
          </a:bodyPr>
          <a:lstStyle/>
          <a:p>
            <a:pPr algn="ctr">
              <a:tabLst>
                <a:tab pos="457200" algn="l"/>
              </a:tabLst>
            </a:pPr>
            <a:r>
              <a:rPr lang="sr-Cyrl-RS" altLang="ja-JP" sz="2000" dirty="0">
                <a:solidFill>
                  <a:srgbClr val="0468B1"/>
                </a:solidFill>
                <a:latin typeface="Calibri" pitchFamily="34" charset="0"/>
                <a:ea typeface="MS Mincho" pitchFamily="49" charset="-128"/>
                <a:cs typeface="Calibri" pitchFamily="34" charset="0"/>
              </a:rPr>
              <a:t>Л</a:t>
            </a:r>
            <a:r>
              <a:rPr lang="en-US" altLang="ja-JP" sz="2000" dirty="0" err="1">
                <a:solidFill>
                  <a:srgbClr val="0468B1"/>
                </a:solidFill>
                <a:latin typeface="Calibri" pitchFamily="34" charset="0"/>
                <a:ea typeface="MS Mincho" pitchFamily="49" charset="-128"/>
                <a:cs typeface="Calibri" pitchFamily="34" charset="0"/>
              </a:rPr>
              <a:t>окација</a:t>
            </a:r>
            <a:r>
              <a:rPr lang="sr-Cyrl-RS" altLang="ja-JP" sz="2000" dirty="0">
                <a:solidFill>
                  <a:srgbClr val="0468B1"/>
                </a:solidFill>
                <a:latin typeface="Calibri" pitchFamily="34" charset="0"/>
                <a:ea typeface="MS Mincho" pitchFamily="49" charset="-128"/>
                <a:cs typeface="Calibri" pitchFamily="34" charset="0"/>
              </a:rPr>
              <a:t> метеоролошких станица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процентом</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од</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укупног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пољопривредног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земљишта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округу</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који</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је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обухваћеног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анализом</a:t>
            </a:r>
            <a:r>
              <a:rPr lang="en-US" altLang="ja-JP" sz="2000" dirty="0">
                <a:solidFill>
                  <a:srgbClr val="0468B1"/>
                </a:solidFill>
                <a:latin typeface="Calibri" pitchFamily="34" charset="0"/>
                <a:ea typeface="MS Mincho" pitchFamily="49" charset="-128"/>
                <a:cs typeface="Calibri" pitchFamily="34" charset="0"/>
              </a:rPr>
              <a:t>.</a:t>
            </a:r>
            <a:r>
              <a:rPr lang="sr-Cyrl-RS" sz="2000" dirty="0">
                <a:solidFill>
                  <a:srgbClr val="0468B1"/>
                </a:solidFill>
                <a:latin typeface="Calibri" pitchFamily="34" charset="0"/>
                <a:cs typeface="Calibri" pitchFamily="34" charset="0"/>
              </a:rPr>
              <a:t> </a:t>
            </a:r>
          </a:p>
        </p:txBody>
      </p:sp>
      <p:sp>
        <p:nvSpPr>
          <p:cNvPr id="23553" name="Rectangle 1"/>
          <p:cNvSpPr>
            <a:spLocks noChangeArrowheads="1"/>
          </p:cNvSpPr>
          <p:nvPr/>
        </p:nvSpPr>
        <p:spPr bwMode="auto">
          <a:xfrm>
            <a:off x="155863" y="4764514"/>
            <a:ext cx="117384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За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Београдски</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Регион</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су</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коришћене</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две</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локације</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Сурчин</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за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анализу</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потребе</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ратарских</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култура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ливада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и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пашњака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док</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је</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за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анализу</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потреба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за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водом</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воћарских</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засада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коришћена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локација</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r>
              <a:rPr kumimoji="0" lang="en-US" altLang="ja-JP" b="0" i="0" u="none" strike="noStrike" cap="none" normalizeH="0" baseline="0" dirty="0" err="1">
                <a:ln>
                  <a:noFill/>
                </a:ln>
                <a:solidFill>
                  <a:srgbClr val="0468B1"/>
                </a:solidFill>
                <a:effectLst/>
                <a:latin typeface="Calibri" pitchFamily="34" charset="0"/>
                <a:ea typeface="MS Mincho" pitchFamily="49" charset="-128"/>
                <a:cs typeface="Calibri" pitchFamily="34" charset="0"/>
              </a:rPr>
              <a:t>Сопот</a:t>
            </a:r>
            <a:r>
              <a:rPr kumimoji="0" lang="en-US" altLang="ja-JP" b="0" i="0" u="none" strike="noStrike" cap="none" normalizeH="0" baseline="0" dirty="0">
                <a:ln>
                  <a:noFill/>
                </a:ln>
                <a:solidFill>
                  <a:srgbClr val="0468B1"/>
                </a:solidFill>
                <a:effectLst/>
                <a:latin typeface="Calibri" pitchFamily="34" charset="0"/>
                <a:ea typeface="MS Mincho" pitchFamily="49" charset="-128"/>
                <a:cs typeface="Calibri" pitchFamily="34" charset="0"/>
              </a:rPr>
              <a:t>. </a:t>
            </a:r>
            <a:endParaRPr kumimoji="0" lang="en-US" altLang="ja-JP" b="0" i="0" u="none" strike="noStrike" cap="none" normalizeH="0" baseline="0" dirty="0">
              <a:ln>
                <a:noFill/>
              </a:ln>
              <a:solidFill>
                <a:srgbClr val="0468B1"/>
              </a:solidFill>
              <a:effectLst/>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270163" y="1298864"/>
            <a:ext cx="11762509" cy="3785652"/>
          </a:xfrm>
          <a:prstGeom prst="rect">
            <a:avLst/>
          </a:prstGeom>
        </p:spPr>
        <p:txBody>
          <a:bodyPr wrap="square">
            <a:spAutoFit/>
          </a:bodyPr>
          <a:lstStyle/>
          <a:p>
            <a:pPr algn="just">
              <a:tabLst>
                <a:tab pos="457200" algn="l"/>
              </a:tabLst>
            </a:pPr>
            <a:r>
              <a:rPr lang="en-US" sz="2400" dirty="0" err="1">
                <a:solidFill>
                  <a:srgbClr val="0468B1"/>
                </a:solidFill>
                <a:latin typeface="Calibri" pitchFamily="34" charset="0"/>
                <a:cs typeface="Calibri" pitchFamily="34" charset="0"/>
              </a:rPr>
              <a:t>Коришћењем</a:t>
            </a:r>
            <a:r>
              <a:rPr lang="en-US" sz="2400" dirty="0">
                <a:solidFill>
                  <a:srgbClr val="0468B1"/>
                </a:solidFill>
                <a:latin typeface="Calibri" pitchFamily="34" charset="0"/>
                <a:cs typeface="Calibri" pitchFamily="34" charset="0"/>
              </a:rPr>
              <a:t> </a:t>
            </a:r>
            <a:r>
              <a:rPr lang="en-US" sz="2400" dirty="0">
                <a:solidFill>
                  <a:srgbClr val="FF0000"/>
                </a:solidFill>
                <a:latin typeface="Calibri" pitchFamily="34" charset="0"/>
                <a:cs typeface="Calibri" pitchFamily="34" charset="0"/>
              </a:rPr>
              <a:t>FAO IDP (</a:t>
            </a:r>
            <a:r>
              <a:rPr lang="en-US" sz="2400" i="1" dirty="0">
                <a:solidFill>
                  <a:srgbClr val="FF0000"/>
                </a:solidFill>
                <a:latin typeface="Calibri" pitchFamily="34" charset="0"/>
                <a:cs typeface="Calibri" pitchFamily="34" charset="0"/>
              </a:rPr>
              <a:t>Irrigation and Drainage Paper</a:t>
            </a:r>
            <a:r>
              <a:rPr lang="en-US" sz="2400" dirty="0">
                <a:solidFill>
                  <a:srgbClr val="FF0000"/>
                </a:solidFill>
                <a:latin typeface="Calibri" pitchFamily="34" charset="0"/>
                <a:cs typeface="Calibri" pitchFamily="34" charset="0"/>
              </a:rPr>
              <a:t>) 56 </a:t>
            </a:r>
            <a:r>
              <a:rPr lang="en-US" sz="2400" dirty="0" err="1">
                <a:solidFill>
                  <a:srgbClr val="FF0000"/>
                </a:solidFill>
                <a:latin typeface="Calibri" pitchFamily="34" charset="0"/>
                <a:cs typeface="Calibri" pitchFamily="34" charset="0"/>
              </a:rPr>
              <a:t>методологије</a:t>
            </a:r>
            <a:r>
              <a:rPr lang="sr-Cyrl-RS" sz="2400" dirty="0">
                <a:solidFill>
                  <a:srgbClr val="FF0000"/>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израчунат</a:t>
            </a:r>
            <a:r>
              <a:rPr lang="sr-Cyrl-RS" sz="2400" dirty="0">
                <a:solidFill>
                  <a:srgbClr val="0468B1"/>
                </a:solidFill>
                <a:latin typeface="Calibri" pitchFamily="34" charset="0"/>
                <a:cs typeface="Calibri" pitchFamily="34" charset="0"/>
              </a:rPr>
              <a:t>е су </a:t>
            </a:r>
            <a:r>
              <a:rPr lang="sr-Cyrl-RS" sz="2400" dirty="0">
                <a:solidFill>
                  <a:srgbClr val="FF0000"/>
                </a:solidFill>
                <a:latin typeface="Calibri" pitchFamily="34" charset="0"/>
                <a:cs typeface="Calibri" pitchFamily="34" charset="0"/>
              </a:rPr>
              <a:t>ефективне падавине</a:t>
            </a:r>
            <a:r>
              <a:rPr lang="sr-Cyrl-RS" sz="2400" dirty="0">
                <a:solidFill>
                  <a:srgbClr val="0468B1"/>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референтна</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евапотранспирација</a:t>
            </a:r>
            <a:r>
              <a:rPr lang="en-US" sz="2400" dirty="0">
                <a:solidFill>
                  <a:srgbClr val="FF0000"/>
                </a:solidFill>
                <a:latin typeface="Calibri" pitchFamily="34" charset="0"/>
                <a:cs typeface="Calibri" pitchFamily="34" charset="0"/>
              </a:rPr>
              <a:t> </a:t>
            </a:r>
            <a:r>
              <a:rPr lang="en-US" sz="2400" dirty="0">
                <a:solidFill>
                  <a:srgbClr val="0468B1"/>
                </a:solidFill>
                <a:latin typeface="Calibri" pitchFamily="34" charset="0"/>
                <a:cs typeface="Calibri" pitchFamily="34" charset="0"/>
              </a:rPr>
              <a:t>и </a:t>
            </a:r>
            <a:r>
              <a:rPr lang="en-US" sz="2400" dirty="0" err="1">
                <a:solidFill>
                  <a:srgbClr val="FF0000"/>
                </a:solidFill>
                <a:latin typeface="Calibri" pitchFamily="34" charset="0"/>
                <a:cs typeface="Calibri" pitchFamily="34" charset="0"/>
              </a:rPr>
              <a:t>евапотранспирација</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култура</a:t>
            </a:r>
            <a:r>
              <a:rPr lang="sr-Cyrl-RS" sz="2400" dirty="0">
                <a:solidFill>
                  <a:srgbClr val="0468B1"/>
                </a:solidFill>
                <a:latin typeface="Calibri" pitchFamily="34" charset="0"/>
                <a:cs typeface="Calibri" pitchFamily="34" charset="0"/>
              </a:rPr>
              <a:t>, </a:t>
            </a:r>
            <a:r>
              <a:rPr lang="sr-Cyrl-RS" sz="2400" dirty="0">
                <a:solidFill>
                  <a:srgbClr val="FF0000"/>
                </a:solidFill>
                <a:latin typeface="Calibri" pitchFamily="34" charset="0"/>
                <a:cs typeface="Calibri" pitchFamily="34" charset="0"/>
              </a:rPr>
              <a:t>нето</a:t>
            </a:r>
            <a:r>
              <a:rPr lang="sr-Cyrl-RS" sz="2400" dirty="0">
                <a:solidFill>
                  <a:srgbClr val="0468B1"/>
                </a:solidFill>
                <a:latin typeface="Calibri" pitchFamily="34" charset="0"/>
                <a:cs typeface="Calibri" pitchFamily="34" charset="0"/>
              </a:rPr>
              <a:t> и </a:t>
            </a:r>
            <a:r>
              <a:rPr lang="sr-Cyrl-RS" sz="2400" dirty="0">
                <a:solidFill>
                  <a:srgbClr val="FF0000"/>
                </a:solidFill>
                <a:latin typeface="Calibri" pitchFamily="34" charset="0"/>
                <a:cs typeface="Calibri" pitchFamily="34" charset="0"/>
              </a:rPr>
              <a:t>бруто</a:t>
            </a:r>
            <a:r>
              <a:rPr lang="sr-Cyrl-RS" sz="2400" dirty="0">
                <a:solidFill>
                  <a:srgbClr val="0468B1"/>
                </a:solidFill>
                <a:latin typeface="Calibri" pitchFamily="34" charset="0"/>
                <a:cs typeface="Calibri" pitchFamily="34" charset="0"/>
              </a:rPr>
              <a:t> дефицити воде и </a:t>
            </a:r>
            <a:r>
              <a:rPr lang="sr-Cyrl-RS" sz="2400" dirty="0">
                <a:solidFill>
                  <a:srgbClr val="FF0000"/>
                </a:solidFill>
                <a:latin typeface="Calibri" pitchFamily="34" charset="0"/>
                <a:cs typeface="Calibri" pitchFamily="34" charset="0"/>
              </a:rPr>
              <a:t>хидромодул система за наводњавање</a:t>
            </a:r>
            <a:r>
              <a:rPr lang="sr-Cyrl-RS" sz="2400" dirty="0">
                <a:solidFill>
                  <a:srgbClr val="0468B1"/>
                </a:solidFill>
                <a:latin typeface="Calibri" pitchFamily="34" charset="0"/>
                <a:cs typeface="Calibri" pitchFamily="34" charset="0"/>
              </a:rPr>
              <a:t>.</a:t>
            </a:r>
          </a:p>
          <a:p>
            <a:pPr algn="just">
              <a:tabLst>
                <a:tab pos="457200" algn="l"/>
              </a:tabLst>
            </a:pPr>
            <a:endParaRPr lang="sr-Cyrl-RS" sz="2400" dirty="0">
              <a:solidFill>
                <a:srgbClr val="0468B1"/>
              </a:solidFill>
              <a:latin typeface="Calibri" pitchFamily="34" charset="0"/>
              <a:cs typeface="Calibri" pitchFamily="34" charset="0"/>
            </a:endParaRPr>
          </a:p>
          <a:p>
            <a:pPr algn="just">
              <a:tabLst>
                <a:tab pos="0" algn="l"/>
                <a:tab pos="457200" algn="l"/>
              </a:tabLst>
            </a:pPr>
            <a:r>
              <a:rPr lang="sr-Cyrl-R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Анализом</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структуре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биљне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производње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направљен</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је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плодоред</a:t>
            </a:r>
            <a:r>
              <a:rPr lang="en-US" sz="2400" dirty="0">
                <a:solidFill>
                  <a:srgbClr val="0468B1"/>
                </a:solidFill>
                <a:latin typeface="Calibri" pitchFamily="34" charset="0"/>
                <a:cs typeface="Calibri" pitchFamily="34" charset="0"/>
              </a:rPr>
              <a:t> у </a:t>
            </a:r>
            <a:r>
              <a:rPr lang="en-US" sz="2400" dirty="0" err="1">
                <a:solidFill>
                  <a:srgbClr val="0468B1"/>
                </a:solidFill>
                <a:latin typeface="Calibri" pitchFamily="34" charset="0"/>
                <a:cs typeface="Calibri" pitchFamily="34" charset="0"/>
              </a:rPr>
              <a:t>систему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наводњавање</a:t>
            </a:r>
            <a:r>
              <a:rPr lang="en-US" sz="2400" dirty="0">
                <a:solidFill>
                  <a:srgbClr val="0468B1"/>
                </a:solidFill>
                <a:latin typeface="Calibri" pitchFamily="34" charset="0"/>
                <a:cs typeface="Calibri" pitchFamily="34" charset="0"/>
              </a:rPr>
              <a:t>. </a:t>
            </a:r>
            <a:endParaRPr lang="sr-Cyrl-RS" sz="2400" dirty="0">
              <a:solidFill>
                <a:srgbClr val="0468B1"/>
              </a:solidFill>
              <a:latin typeface="Calibri" pitchFamily="34" charset="0"/>
              <a:cs typeface="Calibri" pitchFamily="34" charset="0"/>
            </a:endParaRPr>
          </a:p>
          <a:p>
            <a:pPr algn="just">
              <a:tabLst>
                <a:tab pos="0" algn="l"/>
                <a:tab pos="457200" algn="l"/>
              </a:tabLst>
            </a:pPr>
            <a:endParaRPr lang="sr-Cyrl-RS" sz="2400" dirty="0">
              <a:solidFill>
                <a:srgbClr val="0468B1"/>
              </a:solidFill>
              <a:latin typeface="Calibri" pitchFamily="34" charset="0"/>
              <a:cs typeface="Calibri" pitchFamily="34" charset="0"/>
            </a:endParaRPr>
          </a:p>
          <a:p>
            <a:pPr algn="just">
              <a:tabLst>
                <a:tab pos="0" algn="l"/>
                <a:tab pos="457200" algn="l"/>
              </a:tabLst>
            </a:pPr>
            <a:r>
              <a:rPr lang="en-US" sz="2400" dirty="0" err="1">
                <a:solidFill>
                  <a:srgbClr val="0468B1"/>
                </a:solidFill>
                <a:latin typeface="Calibri" pitchFamily="34" charset="0"/>
                <a:cs typeface="Calibri" pitchFamily="34" charset="0"/>
              </a:rPr>
              <a:t>Подаци</a:t>
            </a:r>
            <a:r>
              <a:rPr lang="en-US" sz="2400" dirty="0">
                <a:solidFill>
                  <a:srgbClr val="0468B1"/>
                </a:solidFill>
                <a:latin typeface="Calibri" pitchFamily="34" charset="0"/>
                <a:cs typeface="Calibri" pitchFamily="34" charset="0"/>
              </a:rPr>
              <a:t> о </a:t>
            </a:r>
            <a:r>
              <a:rPr lang="en-US" sz="2400" dirty="0" err="1">
                <a:solidFill>
                  <a:srgbClr val="0468B1"/>
                </a:solidFill>
                <a:latin typeface="Calibri" pitchFamily="34" charset="0"/>
                <a:cs typeface="Calibri" pitchFamily="34" charset="0"/>
              </a:rPr>
              <a:t>површинама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коришћеног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пољопривредног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земљишта</a:t>
            </a:r>
            <a:r>
              <a:rPr lang="en-US" sz="2400" dirty="0">
                <a:solidFill>
                  <a:srgbClr val="0468B1"/>
                </a:solidFill>
                <a:latin typeface="Calibri" pitchFamily="34" charset="0"/>
                <a:cs typeface="Calibri" pitchFamily="34" charset="0"/>
              </a:rPr>
              <a:t> и </a:t>
            </a:r>
            <a:r>
              <a:rPr lang="en-US" sz="2400" dirty="0" err="1">
                <a:solidFill>
                  <a:srgbClr val="0468B1"/>
                </a:solidFill>
                <a:latin typeface="Calibri" pitchFamily="34" charset="0"/>
                <a:cs typeface="Calibri" pitchFamily="34" charset="0"/>
              </a:rPr>
              <a:t>структури</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биљне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производње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преузети</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из</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статистичких</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годишњака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Републичког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завода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статистику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Републике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Србије</a:t>
            </a:r>
            <a:r>
              <a:rPr lang="sr-Cyrl-RS" sz="2400" dirty="0">
                <a:solidFill>
                  <a:srgbClr val="0468B1"/>
                </a:solidFill>
                <a:latin typeface="Calibri" pitchFamily="34" charset="0"/>
                <a:cs typeface="Calibri"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17" name="Rectangle 16"/>
          <p:cNvSpPr/>
          <p:nvPr/>
        </p:nvSpPr>
        <p:spPr>
          <a:xfrm>
            <a:off x="311727" y="5580087"/>
            <a:ext cx="11720946" cy="830997"/>
          </a:xfrm>
          <a:prstGeom prst="rect">
            <a:avLst/>
          </a:prstGeom>
        </p:spPr>
        <p:txBody>
          <a:bodyPr wrap="square">
            <a:spAutoFit/>
          </a:bodyPr>
          <a:lstStyle/>
          <a:p>
            <a:pPr algn="ctr"/>
            <a:r>
              <a:rPr lang="sr-Cyrl-RS" sz="2400" dirty="0">
                <a:solidFill>
                  <a:srgbClr val="376092"/>
                </a:solidFill>
                <a:latin typeface="Calibri" pitchFamily="34" charset="0"/>
                <a:cs typeface="Calibri" pitchFamily="34" charset="0"/>
              </a:rPr>
              <a:t>а) Референтна евапотранспирација; б) Ефективне падавине; в) Водни дефицит током вегетационог периода 2000-2019. године</a:t>
            </a:r>
            <a:endParaRPr lang="en-US" sz="2400" dirty="0">
              <a:solidFill>
                <a:srgbClr val="376092"/>
              </a:solidFill>
              <a:latin typeface="Calibri" pitchFamily="34" charset="0"/>
              <a:cs typeface="Calibri" pitchFamily="34" charset="0"/>
            </a:endParaRPr>
          </a:p>
        </p:txBody>
      </p:sp>
      <p:sp>
        <p:nvSpPr>
          <p:cNvPr id="18" name="TextBox 17"/>
          <p:cNvSpPr txBox="1"/>
          <p:nvPr/>
        </p:nvSpPr>
        <p:spPr>
          <a:xfrm>
            <a:off x="68235" y="1307329"/>
            <a:ext cx="11964438" cy="830997"/>
          </a:xfrm>
          <a:prstGeom prst="rect">
            <a:avLst/>
          </a:prstGeom>
          <a:noFill/>
        </p:spPr>
        <p:txBody>
          <a:bodyPr wrap="square" rtlCol="0">
            <a:spAutoFit/>
          </a:bodyPr>
          <a:lstStyle/>
          <a:p>
            <a:pPr algn="ctr"/>
            <a:r>
              <a:rPr lang="sr-Cyrl-RS" sz="2400" dirty="0">
                <a:latin typeface="Calibri" pitchFamily="34" charset="0"/>
                <a:cs typeface="Calibri" pitchFamily="34" charset="0"/>
              </a:rPr>
              <a:t>Анализа потребе за водом у Београдском, Подунавском и Мачванском округу</a:t>
            </a:r>
          </a:p>
          <a:p>
            <a:pPr algn="ctr"/>
            <a:r>
              <a:rPr lang="sr-Cyrl-RS" sz="2400" dirty="0">
                <a:latin typeface="Calibri" pitchFamily="34" charset="0"/>
                <a:cs typeface="Calibri" pitchFamily="34" charset="0"/>
              </a:rPr>
              <a:t>Вегетациони период (април – септембар)</a:t>
            </a:r>
            <a:endParaRPr lang="en-US" sz="2400" dirty="0">
              <a:latin typeface="Calibri" pitchFamily="34" charset="0"/>
              <a:cs typeface="Calibri" pitchFamily="34" charset="0"/>
            </a:endParaRPr>
          </a:p>
        </p:txBody>
      </p:sp>
      <p:grpSp>
        <p:nvGrpSpPr>
          <p:cNvPr id="8" name="Group 7"/>
          <p:cNvGrpSpPr/>
          <p:nvPr/>
        </p:nvGrpSpPr>
        <p:grpSpPr>
          <a:xfrm>
            <a:off x="1901649" y="2412581"/>
            <a:ext cx="8137525" cy="2835275"/>
            <a:chOff x="2021747" y="2445305"/>
            <a:chExt cx="8137525" cy="2835275"/>
          </a:xfrm>
        </p:grpSpPr>
        <p:grpSp>
          <p:nvGrpSpPr>
            <p:cNvPr id="9" name="Group 9"/>
            <p:cNvGrpSpPr/>
            <p:nvPr/>
          </p:nvGrpSpPr>
          <p:grpSpPr>
            <a:xfrm>
              <a:off x="2021747" y="2445305"/>
              <a:ext cx="8137525" cy="2835275"/>
              <a:chOff x="457200" y="3048000"/>
              <a:chExt cx="8137525" cy="2835275"/>
            </a:xfrm>
          </p:grpSpPr>
          <p:pic>
            <p:nvPicPr>
              <p:cNvPr id="16" name="Picture 15"/>
              <p:cNvPicPr>
                <a:picLocks noChangeAspect="1" noChangeArrowheads="1"/>
              </p:cNvPicPr>
              <p:nvPr/>
            </p:nvPicPr>
            <p:blipFill>
              <a:blip r:embed="rId4" cstate="print"/>
              <a:srcRect/>
              <a:stretch>
                <a:fillRect/>
              </a:stretch>
            </p:blipFill>
            <p:spPr bwMode="auto">
              <a:xfrm>
                <a:off x="457200" y="3048000"/>
                <a:ext cx="8137525" cy="2835275"/>
              </a:xfrm>
              <a:prstGeom prst="rect">
                <a:avLst/>
              </a:prstGeom>
              <a:noFill/>
              <a:ln w="9525">
                <a:noFill/>
                <a:miter lim="800000"/>
                <a:headEnd/>
                <a:tailEnd/>
              </a:ln>
              <a:effectLst/>
            </p:spPr>
          </p:pic>
          <p:grpSp>
            <p:nvGrpSpPr>
              <p:cNvPr id="19" name="Group 10"/>
              <p:cNvGrpSpPr/>
              <p:nvPr/>
            </p:nvGrpSpPr>
            <p:grpSpPr>
              <a:xfrm>
                <a:off x="1275602" y="3229802"/>
                <a:ext cx="1653998" cy="1097941"/>
                <a:chOff x="1275602" y="3229802"/>
                <a:chExt cx="1653998" cy="1097941"/>
              </a:xfrm>
            </p:grpSpPr>
            <p:sp>
              <p:nvSpPr>
                <p:cNvPr id="20" name="Oval 19"/>
                <p:cNvSpPr/>
                <p:nvPr/>
              </p:nvSpPr>
              <p:spPr>
                <a:xfrm>
                  <a:off x="1275602" y="3960029"/>
                  <a:ext cx="800125" cy="367714"/>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cxnSp>
              <p:nvCxnSpPr>
                <p:cNvPr id="21" name="Straight Arrow Connector 20"/>
                <p:cNvCxnSpPr/>
                <p:nvPr/>
              </p:nvCxnSpPr>
              <p:spPr>
                <a:xfrm flipH="1">
                  <a:off x="1955933" y="3620847"/>
                  <a:ext cx="431641" cy="33918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55933" y="3229802"/>
                  <a:ext cx="973667" cy="461665"/>
                </a:xfrm>
                <a:prstGeom prst="rect">
                  <a:avLst/>
                </a:prstGeom>
                <a:noFill/>
              </p:spPr>
              <p:txBody>
                <a:bodyPr wrap="square" rtlCol="0">
                  <a:spAutoFit/>
                </a:bodyPr>
                <a:lstStyle/>
                <a:p>
                  <a:pPr algn="ctr"/>
                  <a:r>
                    <a:rPr lang="sr-Cyrl-RS" sz="1200" b="1" dirty="0">
                      <a:solidFill>
                        <a:srgbClr val="0000CC"/>
                      </a:solidFill>
                      <a:latin typeface="Calibri" pitchFamily="34" charset="0"/>
                      <a:cs typeface="Calibri" pitchFamily="34" charset="0"/>
                    </a:rPr>
                    <a:t>800-825</a:t>
                  </a: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sp>
          <p:nvSpPr>
            <p:cNvPr id="10" name="Oval 9"/>
            <p:cNvSpPr/>
            <p:nvPr/>
          </p:nvSpPr>
          <p:spPr>
            <a:xfrm>
              <a:off x="5652797" y="3285210"/>
              <a:ext cx="706055" cy="36172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11" name="TextBox 10"/>
            <p:cNvSpPr txBox="1"/>
            <p:nvPr/>
          </p:nvSpPr>
          <p:spPr>
            <a:xfrm>
              <a:off x="6281846" y="2627107"/>
              <a:ext cx="973667" cy="461665"/>
            </a:xfrm>
            <a:prstGeom prst="rect">
              <a:avLst/>
            </a:prstGeom>
            <a:noFill/>
          </p:spPr>
          <p:txBody>
            <a:bodyPr wrap="square" rtlCol="0">
              <a:spAutoFit/>
            </a:bodyPr>
            <a:lstStyle/>
            <a:p>
              <a:pPr algn="ctr"/>
              <a:r>
                <a:rPr lang="sr-Cyrl-RS" sz="1200" b="1" dirty="0">
                  <a:solidFill>
                    <a:srgbClr val="0000CC"/>
                  </a:solidFill>
                  <a:latin typeface="Calibri" pitchFamily="34" charset="0"/>
                  <a:cs typeface="Calibri" pitchFamily="34" charset="0"/>
                </a:rPr>
                <a:t>300-500</a:t>
              </a: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cxnSp>
          <p:nvCxnSpPr>
            <p:cNvPr id="12" name="Straight Arrow Connector 11"/>
            <p:cNvCxnSpPr/>
            <p:nvPr/>
          </p:nvCxnSpPr>
          <p:spPr>
            <a:xfrm flipH="1">
              <a:off x="6136279" y="3018152"/>
              <a:ext cx="448280" cy="33918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187652" y="3285210"/>
              <a:ext cx="758143" cy="36172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14" name="TextBox 13"/>
            <p:cNvSpPr txBox="1"/>
            <p:nvPr/>
          </p:nvSpPr>
          <p:spPr>
            <a:xfrm>
              <a:off x="8750454" y="2627107"/>
              <a:ext cx="973667" cy="461665"/>
            </a:xfrm>
            <a:prstGeom prst="rect">
              <a:avLst/>
            </a:prstGeom>
            <a:noFill/>
          </p:spPr>
          <p:txBody>
            <a:bodyPr wrap="square" rtlCol="0">
              <a:spAutoFit/>
            </a:bodyPr>
            <a:lstStyle/>
            <a:p>
              <a:pPr algn="ctr"/>
              <a:r>
                <a:rPr lang="sr-Cyrl-RS" sz="1200" b="1" dirty="0">
                  <a:solidFill>
                    <a:srgbClr val="0000CC"/>
                  </a:solidFill>
                  <a:latin typeface="Calibri" pitchFamily="34" charset="0"/>
                  <a:cs typeface="Calibri" pitchFamily="34" charset="0"/>
                </a:rPr>
                <a:t>250-500</a:t>
              </a: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cxnSp>
          <p:nvCxnSpPr>
            <p:cNvPr id="15" name="Straight Arrow Connector 14"/>
            <p:cNvCxnSpPr/>
            <p:nvPr/>
          </p:nvCxnSpPr>
          <p:spPr>
            <a:xfrm flipH="1">
              <a:off x="8750454" y="2946028"/>
              <a:ext cx="358814" cy="33918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35081" y="1288473"/>
            <a:ext cx="11928763" cy="830997"/>
          </a:xfrm>
          <a:prstGeom prst="rect">
            <a:avLst/>
          </a:prstGeom>
        </p:spPr>
        <p:txBody>
          <a:bodyPr wrap="square">
            <a:spAutoFit/>
          </a:bodyPr>
          <a:lstStyle/>
          <a:p>
            <a:pPr algn="ctr"/>
            <a:r>
              <a:rPr lang="sr-Cyrl-RS" sz="2400" dirty="0">
                <a:latin typeface="Calibri" pitchFamily="34" charset="0"/>
                <a:cs typeface="Calibri" pitchFamily="34" charset="0"/>
              </a:rPr>
              <a:t>Анализа потребе за водом у Београдском, Подунавском и Мачванском округу</a:t>
            </a:r>
          </a:p>
          <a:p>
            <a:pPr algn="ctr"/>
            <a:r>
              <a:rPr lang="sr-Cyrl-RS" sz="2400" dirty="0">
                <a:latin typeface="Calibri" pitchFamily="34" charset="0"/>
                <a:cs typeface="Calibri" pitchFamily="34" charset="0"/>
              </a:rPr>
              <a:t>Ванвегетациони период (октобар – март)</a:t>
            </a:r>
            <a:endParaRPr lang="en-US" sz="2400" dirty="0">
              <a:latin typeface="Calibri" pitchFamily="34" charset="0"/>
              <a:cs typeface="Calibri" pitchFamily="34" charset="0"/>
            </a:endParaRPr>
          </a:p>
        </p:txBody>
      </p:sp>
      <p:sp>
        <p:nvSpPr>
          <p:cNvPr id="20" name="Rectangle 19"/>
          <p:cNvSpPr/>
          <p:nvPr/>
        </p:nvSpPr>
        <p:spPr>
          <a:xfrm>
            <a:off x="135081" y="5793589"/>
            <a:ext cx="11783292" cy="830997"/>
          </a:xfrm>
          <a:prstGeom prst="rect">
            <a:avLst/>
          </a:prstGeom>
        </p:spPr>
        <p:txBody>
          <a:bodyPr wrap="square">
            <a:spAutoFit/>
          </a:bodyPr>
          <a:lstStyle/>
          <a:p>
            <a:pPr algn="ctr"/>
            <a:r>
              <a:rPr lang="sr-Cyrl-RS" sz="2400" dirty="0">
                <a:solidFill>
                  <a:srgbClr val="376092"/>
                </a:solidFill>
                <a:latin typeface="Calibri" pitchFamily="34" charset="0"/>
                <a:cs typeface="Calibri" pitchFamily="34" charset="0"/>
              </a:rPr>
              <a:t>а) Референтна евапотранспирација; б) Ефективне падавине; в) Водни дефицит током ванвегетационог периода 2000-2019. године</a:t>
            </a:r>
            <a:endParaRPr lang="en-US" sz="2400" dirty="0">
              <a:solidFill>
                <a:srgbClr val="376092"/>
              </a:solidFill>
              <a:latin typeface="Calibri" pitchFamily="34" charset="0"/>
              <a:cs typeface="Calibri" pitchFamily="34" charset="0"/>
            </a:endParaRPr>
          </a:p>
        </p:txBody>
      </p:sp>
      <p:grpSp>
        <p:nvGrpSpPr>
          <p:cNvPr id="8" name="Group 7"/>
          <p:cNvGrpSpPr/>
          <p:nvPr/>
        </p:nvGrpSpPr>
        <p:grpSpPr>
          <a:xfrm>
            <a:off x="1945757" y="2316126"/>
            <a:ext cx="8138160" cy="2770707"/>
            <a:chOff x="1945757" y="2316126"/>
            <a:chExt cx="8138160" cy="2770707"/>
          </a:xfrm>
        </p:grpSpPr>
        <p:grpSp>
          <p:nvGrpSpPr>
            <p:cNvPr id="9" name="Group 8"/>
            <p:cNvGrpSpPr/>
            <p:nvPr/>
          </p:nvGrpSpPr>
          <p:grpSpPr>
            <a:xfrm>
              <a:off x="1945757" y="2316126"/>
              <a:ext cx="8138160" cy="2770707"/>
              <a:chOff x="1945757" y="2316126"/>
              <a:chExt cx="8138160" cy="2770707"/>
            </a:xfrm>
          </p:grpSpPr>
          <p:pic>
            <p:nvPicPr>
              <p:cNvPr id="16" name="Picture 2"/>
              <p:cNvPicPr>
                <a:picLocks noChangeAspect="1" noChangeArrowheads="1"/>
              </p:cNvPicPr>
              <p:nvPr/>
            </p:nvPicPr>
            <p:blipFill>
              <a:blip r:embed="rId4" cstate="print"/>
              <a:srcRect/>
              <a:stretch>
                <a:fillRect/>
              </a:stretch>
            </p:blipFill>
            <p:spPr bwMode="auto">
              <a:xfrm>
                <a:off x="1945757" y="2316126"/>
                <a:ext cx="8138160" cy="2770707"/>
              </a:xfrm>
              <a:prstGeom prst="rect">
                <a:avLst/>
              </a:prstGeom>
              <a:noFill/>
              <a:ln w="9525">
                <a:noFill/>
                <a:miter lim="800000"/>
                <a:headEnd/>
                <a:tailEnd/>
              </a:ln>
              <a:effectLst/>
            </p:spPr>
          </p:pic>
          <p:sp>
            <p:nvSpPr>
              <p:cNvPr id="17" name="Oval 2"/>
              <p:cNvSpPr/>
              <p:nvPr/>
            </p:nvSpPr>
            <p:spPr>
              <a:xfrm>
                <a:off x="2759056" y="3172247"/>
                <a:ext cx="729405" cy="38492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3316148" y="2748987"/>
                <a:ext cx="393538" cy="42326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12868" y="2365246"/>
                <a:ext cx="1016594" cy="523220"/>
              </a:xfrm>
              <a:prstGeom prst="rect">
                <a:avLst/>
              </a:prstGeom>
              <a:noFill/>
            </p:spPr>
            <p:txBody>
              <a:bodyPr wrap="square" rtlCol="0">
                <a:spAutoFit/>
              </a:bodyPr>
              <a:lstStyle/>
              <a:p>
                <a:pPr algn="ctr"/>
                <a:r>
                  <a:rPr lang="sr-Cyrl-RS" sz="1400" b="1" dirty="0">
                    <a:solidFill>
                      <a:srgbClr val="0000CC"/>
                    </a:solidFill>
                    <a:latin typeface="Calibri" pitchFamily="34" charset="0"/>
                    <a:cs typeface="Calibri" pitchFamily="34" charset="0"/>
                  </a:rPr>
                  <a:t>200-237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grpSp>
        <p:sp>
          <p:nvSpPr>
            <p:cNvPr id="10" name="Oval 2"/>
            <p:cNvSpPr/>
            <p:nvPr/>
          </p:nvSpPr>
          <p:spPr>
            <a:xfrm>
              <a:off x="8129175" y="3172247"/>
              <a:ext cx="809357" cy="38492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8705112" y="2748987"/>
              <a:ext cx="323141" cy="42326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05112" y="2365308"/>
              <a:ext cx="1016594" cy="523220"/>
            </a:xfrm>
            <a:prstGeom prst="rect">
              <a:avLst/>
            </a:prstGeom>
            <a:noFill/>
          </p:spPr>
          <p:txBody>
            <a:bodyPr wrap="square" rtlCol="0">
              <a:spAutoFit/>
            </a:bodyPr>
            <a:lstStyle/>
            <a:p>
              <a:pPr algn="ctr"/>
              <a:r>
                <a:rPr lang="sr-Cyrl-RS" sz="1400" b="1" dirty="0">
                  <a:solidFill>
                    <a:srgbClr val="0000CC"/>
                  </a:solidFill>
                  <a:latin typeface="Calibri" pitchFamily="34" charset="0"/>
                  <a:cs typeface="Calibri" pitchFamily="34" charset="0"/>
                </a:rPr>
                <a:t>-200-0</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sp>
          <p:nvSpPr>
            <p:cNvPr id="13" name="Oval 2"/>
            <p:cNvSpPr/>
            <p:nvPr/>
          </p:nvSpPr>
          <p:spPr>
            <a:xfrm>
              <a:off x="5433545" y="3049928"/>
              <a:ext cx="761119" cy="402504"/>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5996574" y="2679539"/>
              <a:ext cx="328991" cy="37039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96572" y="2365246"/>
              <a:ext cx="1016594" cy="523220"/>
            </a:xfrm>
            <a:prstGeom prst="rect">
              <a:avLst/>
            </a:prstGeom>
            <a:noFill/>
          </p:spPr>
          <p:txBody>
            <a:bodyPr wrap="square" rtlCol="0">
              <a:spAutoFit/>
            </a:bodyPr>
            <a:lstStyle/>
            <a:p>
              <a:pPr algn="ctr"/>
              <a:r>
                <a:rPr lang="sr-Cyrl-RS" sz="1400" b="1" dirty="0">
                  <a:solidFill>
                    <a:srgbClr val="0000CC"/>
                  </a:solidFill>
                  <a:latin typeface="Calibri" pitchFamily="34" charset="0"/>
                  <a:cs typeface="Calibri" pitchFamily="34" charset="0"/>
                </a:rPr>
                <a:t>250-400</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574156" y="1153186"/>
            <a:ext cx="11483165" cy="707886"/>
          </a:xfrm>
          <a:prstGeom prst="rect">
            <a:avLst/>
          </a:prstGeom>
        </p:spPr>
        <p:txBody>
          <a:bodyPr wrap="square">
            <a:spAutoFit/>
          </a:bodyPr>
          <a:lstStyle/>
          <a:p>
            <a:pPr lvl="0" algn="just" fontAlgn="base">
              <a:spcBef>
                <a:spcPct val="0"/>
              </a:spcBef>
              <a:spcAft>
                <a:spcPct val="0"/>
              </a:spcAft>
            </a:pPr>
            <a:r>
              <a:rPr lang="en-US" altLang="ja-JP" sz="2000" b="1" dirty="0" err="1">
                <a:solidFill>
                  <a:srgbClr val="0468B1"/>
                </a:solidFill>
                <a:latin typeface="Calibri" pitchFamily="34" charset="0"/>
                <a:ea typeface="MS Mincho" pitchFamily="49" charset="-128"/>
                <a:cs typeface="Calibri" pitchFamily="34" charset="0"/>
              </a:rPr>
              <a:t>Сезонске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потребе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за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водом</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пољопривредних</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култура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које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су</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укључене</a:t>
            </a:r>
            <a:r>
              <a:rPr lang="en-US" altLang="ja-JP" sz="2000" b="1" dirty="0">
                <a:solidFill>
                  <a:srgbClr val="0468B1"/>
                </a:solidFill>
                <a:latin typeface="Calibri" pitchFamily="34" charset="0"/>
                <a:ea typeface="MS Mincho" pitchFamily="49" charset="-128"/>
                <a:cs typeface="Calibri" pitchFamily="34" charset="0"/>
              </a:rPr>
              <a:t> у </a:t>
            </a:r>
            <a:r>
              <a:rPr lang="en-US" altLang="ja-JP" sz="2000" b="1" dirty="0" err="1">
                <a:solidFill>
                  <a:srgbClr val="0468B1"/>
                </a:solidFill>
                <a:latin typeface="Calibri" pitchFamily="34" charset="0"/>
                <a:ea typeface="MS Mincho" pitchFamily="49" charset="-128"/>
                <a:cs typeface="Calibri" pitchFamily="34" charset="0"/>
              </a:rPr>
              <a:t>анализу</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за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осмотрени</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период</a:t>
            </a:r>
            <a:r>
              <a:rPr lang="en-US" altLang="ja-JP" sz="2000" b="1" dirty="0">
                <a:solidFill>
                  <a:srgbClr val="0468B1"/>
                </a:solidFill>
                <a:latin typeface="Calibri" pitchFamily="34" charset="0"/>
                <a:ea typeface="MS Mincho" pitchFamily="49" charset="-128"/>
                <a:cs typeface="Calibri" pitchFamily="34" charset="0"/>
              </a:rPr>
              <a:t> (2000-2019)</a:t>
            </a:r>
            <a:endParaRPr lang="en-US" altLang="ja-JP" sz="2000" b="1" dirty="0">
              <a:solidFill>
                <a:srgbClr val="0468B1"/>
              </a:solidFill>
              <a:latin typeface="Calibri" pitchFamily="34" charset="0"/>
              <a:cs typeface="Calibri" pitchFamily="34" charset="0"/>
            </a:endParaRPr>
          </a:p>
        </p:txBody>
      </p:sp>
      <p:graphicFrame>
        <p:nvGraphicFramePr>
          <p:cNvPr id="6" name="Table 5"/>
          <p:cNvGraphicFramePr>
            <a:graphicFrameLocks noGrp="1"/>
          </p:cNvGraphicFramePr>
          <p:nvPr/>
        </p:nvGraphicFramePr>
        <p:xfrm>
          <a:off x="754308" y="1861072"/>
          <a:ext cx="6959243" cy="4764639"/>
        </p:xfrm>
        <a:graphic>
          <a:graphicData uri="http://schemas.openxmlformats.org/drawingml/2006/table">
            <a:tbl>
              <a:tblPr>
                <a:tableStyleId>{775DCB02-9BB8-47FD-8907-85C794F793BA}</a:tableStyleId>
              </a:tblPr>
              <a:tblGrid>
                <a:gridCol w="3069635">
                  <a:extLst>
                    <a:ext uri="{9D8B030D-6E8A-4147-A177-3AD203B41FA5}">
                      <a16:colId xmlns:a16="http://schemas.microsoft.com/office/drawing/2014/main" val="20000"/>
                    </a:ext>
                  </a:extLst>
                </a:gridCol>
                <a:gridCol w="1296536">
                  <a:extLst>
                    <a:ext uri="{9D8B030D-6E8A-4147-A177-3AD203B41FA5}">
                      <a16:colId xmlns:a16="http://schemas.microsoft.com/office/drawing/2014/main" val="20001"/>
                    </a:ext>
                  </a:extLst>
                </a:gridCol>
                <a:gridCol w="1296536">
                  <a:extLst>
                    <a:ext uri="{9D8B030D-6E8A-4147-A177-3AD203B41FA5}">
                      <a16:colId xmlns:a16="http://schemas.microsoft.com/office/drawing/2014/main" val="20002"/>
                    </a:ext>
                  </a:extLst>
                </a:gridCol>
                <a:gridCol w="1296536">
                  <a:extLst>
                    <a:ext uri="{9D8B030D-6E8A-4147-A177-3AD203B41FA5}">
                      <a16:colId xmlns:a16="http://schemas.microsoft.com/office/drawing/2014/main" val="20003"/>
                    </a:ext>
                  </a:extLst>
                </a:gridCol>
              </a:tblGrid>
              <a:tr h="92845">
                <a:tc rowSpan="3">
                  <a:txBody>
                    <a:bodyPr/>
                    <a:lstStyle/>
                    <a:p>
                      <a:pPr algn="ctr" fontAlgn="ctr"/>
                      <a:r>
                        <a:rPr lang="en-US" sz="1300" u="none" strike="noStrike" dirty="0" err="1">
                          <a:solidFill>
                            <a:srgbClr val="7030A0"/>
                          </a:solidFill>
                          <a:latin typeface="Calibri" pitchFamily="34" charset="0"/>
                          <a:cs typeface="Calibri" pitchFamily="34" charset="0"/>
                        </a:rPr>
                        <a:t>Култура</a:t>
                      </a:r>
                      <a:endParaRPr lang="en-US" sz="13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gridSpan="3">
                  <a:txBody>
                    <a:bodyPr/>
                    <a:lstStyle/>
                    <a:p>
                      <a:pPr algn="ctr" fontAlgn="ctr"/>
                      <a:r>
                        <a:rPr lang="en-US" sz="1400" b="1" u="none" strike="noStrike" dirty="0" err="1">
                          <a:solidFill>
                            <a:srgbClr val="7030A0"/>
                          </a:solidFill>
                          <a:latin typeface="Calibri" pitchFamily="34" charset="0"/>
                          <a:cs typeface="Calibri" pitchFamily="34" charset="0"/>
                        </a:rPr>
                        <a:t>Сезонски</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дефицит</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воде</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pPr algn="ctr" fontAlgn="ct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pPr algn="ctr" fontAlgn="ct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0"/>
                  </a:ext>
                </a:extLst>
              </a:tr>
              <a:tr h="92845">
                <a:tc vMerge="1">
                  <a:txBody>
                    <a:bodyPr/>
                    <a:lstStyle/>
                    <a:p>
                      <a:endParaRPr lang="en-US"/>
                    </a:p>
                  </a:txBody>
                  <a:tcPr/>
                </a:tc>
                <a:tc gridSpan="3">
                  <a:txBody>
                    <a:bodyPr/>
                    <a:lstStyle/>
                    <a:p>
                      <a:pPr algn="ctr" fontAlgn="ctr"/>
                      <a:r>
                        <a:rPr lang="en-US" sz="1300" u="none" strike="noStrike" dirty="0">
                          <a:solidFill>
                            <a:srgbClr val="7030A0"/>
                          </a:solidFill>
                          <a:latin typeface="Calibri" pitchFamily="34" charset="0"/>
                          <a:cs typeface="Calibri" pitchFamily="34" charset="0"/>
                          <a:sym typeface="Symbol"/>
                        </a:rPr>
                        <a:t></a:t>
                      </a:r>
                      <a:r>
                        <a:rPr lang="en-US" sz="1300" u="none" strike="noStrike" dirty="0">
                          <a:solidFill>
                            <a:srgbClr val="7030A0"/>
                          </a:solidFill>
                          <a:latin typeface="Calibri" pitchFamily="34" charset="0"/>
                          <a:cs typeface="Calibri" pitchFamily="34" charset="0"/>
                        </a:rPr>
                        <a:t>In (mm)</a:t>
                      </a:r>
                      <a:endParaRPr lang="en-US" sz="13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pPr algn="ctr" fontAlgn="ct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pPr algn="ctr" fontAlgn="ct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1"/>
                  </a:ext>
                </a:extLst>
              </a:tr>
              <a:tr h="180583">
                <a:tc vMerge="1">
                  <a:txBody>
                    <a:bodyPr/>
                    <a:lstStyle/>
                    <a:p>
                      <a:endParaRPr lang="en-US"/>
                    </a:p>
                  </a:txBody>
                  <a:tcPr/>
                </a:tc>
                <a:tc>
                  <a:txBody>
                    <a:bodyPr/>
                    <a:lstStyle/>
                    <a:p>
                      <a:pPr algn="ctr" fontAlgn="ctr"/>
                      <a:r>
                        <a:rPr lang="sr-Cyrl-RS" sz="1300" b="1" i="0" u="none" strike="noStrike" dirty="0">
                          <a:solidFill>
                            <a:srgbClr val="7030A0"/>
                          </a:solidFill>
                          <a:latin typeface="Calibri" pitchFamily="34" charset="0"/>
                          <a:cs typeface="Calibri" pitchFamily="34" charset="0"/>
                        </a:rPr>
                        <a:t>Београдски </a:t>
                      </a:r>
                    </a:p>
                  </a:txBody>
                  <a:tcPr marL="6350" marR="6350" marT="6350" marB="0" anchor="ctr">
                    <a:solidFill>
                      <a:schemeClr val="accent1">
                        <a:lumMod val="20000"/>
                        <a:lumOff val="80000"/>
                      </a:schemeClr>
                    </a:solidFill>
                  </a:tcPr>
                </a:tc>
                <a:tc>
                  <a:txBody>
                    <a:bodyPr/>
                    <a:lstStyle/>
                    <a:p>
                      <a:pPr algn="ctr" fontAlgn="ctr"/>
                      <a:r>
                        <a:rPr lang="sr-Cyrl-RS" sz="1300" b="1" i="0" u="none" strike="noStrike" dirty="0">
                          <a:solidFill>
                            <a:srgbClr val="7030A0"/>
                          </a:solidFill>
                          <a:latin typeface="Calibri" pitchFamily="34" charset="0"/>
                          <a:cs typeface="Calibri" pitchFamily="34" charset="0"/>
                        </a:rPr>
                        <a:t>Подунавски</a:t>
                      </a:r>
                    </a:p>
                  </a:txBody>
                  <a:tcPr marL="6350" marR="6350" marT="6350" marB="0" anchor="ctr">
                    <a:solidFill>
                      <a:schemeClr val="accent1">
                        <a:lumMod val="20000"/>
                        <a:lumOff val="80000"/>
                      </a:schemeClr>
                    </a:solidFill>
                  </a:tcPr>
                </a:tc>
                <a:tc>
                  <a:txBody>
                    <a:bodyPr/>
                    <a:lstStyle/>
                    <a:p>
                      <a:pPr algn="ctr" fontAlgn="ctr"/>
                      <a:r>
                        <a:rPr lang="sr-Cyrl-RS" sz="1300" b="1" i="0" u="none" strike="noStrike" dirty="0">
                          <a:solidFill>
                            <a:srgbClr val="7030A0"/>
                          </a:solidFill>
                          <a:latin typeface="Calibri" pitchFamily="34" charset="0"/>
                          <a:cs typeface="Calibri" pitchFamily="34" charset="0"/>
                        </a:rPr>
                        <a:t>Мачвански</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92845">
                <a:tc>
                  <a:txBody>
                    <a:bodyPr/>
                    <a:lstStyle/>
                    <a:p>
                      <a:pPr algn="ctr" fontAlgn="ctr"/>
                      <a:r>
                        <a:rPr lang="sr-Cyrl-RS" sz="1300" b="1" i="0" u="none" strike="noStrike" dirty="0">
                          <a:solidFill>
                            <a:srgbClr val="7030A0"/>
                          </a:solidFill>
                          <a:latin typeface="Calibri" pitchFamily="34" charset="0"/>
                          <a:cs typeface="Calibri" pitchFamily="34" charset="0"/>
                        </a:rPr>
                        <a:t>Кукуруз</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7030A0"/>
                          </a:solidFill>
                          <a:latin typeface="Calibri" pitchFamily="34" charset="0"/>
                          <a:cs typeface="Calibri" pitchFamily="34" charset="0"/>
                        </a:rPr>
                        <a:t>337</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7030A0"/>
                          </a:solidFill>
                          <a:latin typeface="Calibri" pitchFamily="34" charset="0"/>
                          <a:cs typeface="Calibri" pitchFamily="34" charset="0"/>
                        </a:rPr>
                        <a:t>359</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7030A0"/>
                          </a:solidFill>
                          <a:latin typeface="Calibri" pitchFamily="34" charset="0"/>
                          <a:cs typeface="Calibri" pitchFamily="34" charset="0"/>
                        </a:rPr>
                        <a:t>238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92845">
                <a:tc>
                  <a:txBody>
                    <a:bodyPr/>
                    <a:lstStyle/>
                    <a:p>
                      <a:pPr algn="ctr" fontAlgn="ctr"/>
                      <a:r>
                        <a:rPr lang="sr-Cyrl-RS" sz="1300" b="0" i="0" u="none" strike="noStrike" dirty="0">
                          <a:solidFill>
                            <a:srgbClr val="7030A0"/>
                          </a:solidFill>
                          <a:latin typeface="Calibri" pitchFamily="34" charset="0"/>
                          <a:cs typeface="Calibri" pitchFamily="34" charset="0"/>
                        </a:rPr>
                        <a:t>Стрна жита</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5</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-18</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-150</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185689">
                <a:tc>
                  <a:txBody>
                    <a:bodyPr/>
                    <a:lstStyle/>
                    <a:p>
                      <a:pPr algn="ctr" fontAlgn="ctr"/>
                      <a:r>
                        <a:rPr lang="sr-Cyrl-RS" sz="1300" b="0" i="0" u="none" strike="noStrike">
                          <a:solidFill>
                            <a:srgbClr val="7030A0"/>
                          </a:solidFill>
                          <a:latin typeface="Calibri" pitchFamily="34" charset="0"/>
                          <a:cs typeface="Calibri" pitchFamily="34" charset="0"/>
                        </a:rPr>
                        <a:t>Сунцокрет</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201</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212</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118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r h="92845">
                <a:tc>
                  <a:txBody>
                    <a:bodyPr/>
                    <a:lstStyle/>
                    <a:p>
                      <a:pPr algn="ctr" fontAlgn="ctr"/>
                      <a:r>
                        <a:rPr lang="sr-Cyrl-RS" sz="1300" b="1" i="0" u="none" strike="noStrike" dirty="0">
                          <a:solidFill>
                            <a:srgbClr val="7030A0"/>
                          </a:solidFill>
                          <a:latin typeface="Calibri" pitchFamily="34" charset="0"/>
                          <a:cs typeface="Calibri" pitchFamily="34" charset="0"/>
                        </a:rPr>
                        <a:t>Шећерна репа</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7030A0"/>
                          </a:solidFill>
                          <a:latin typeface="Calibri" pitchFamily="34" charset="0"/>
                          <a:cs typeface="Calibri" pitchFamily="34" charset="0"/>
                        </a:rPr>
                        <a:t>472</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7030A0"/>
                          </a:solidFill>
                          <a:latin typeface="Calibri" pitchFamily="34" charset="0"/>
                          <a:cs typeface="Calibri" pitchFamily="34" charset="0"/>
                        </a:rPr>
                        <a:t>363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6"/>
                  </a:ext>
                </a:extLst>
              </a:tr>
              <a:tr h="338792">
                <a:tc>
                  <a:txBody>
                    <a:bodyPr/>
                    <a:lstStyle/>
                    <a:p>
                      <a:pPr algn="ctr" fontAlgn="ctr"/>
                      <a:r>
                        <a:rPr lang="sr-Cyrl-RS" sz="1300" b="0" i="0" u="none" strike="noStrike" dirty="0">
                          <a:solidFill>
                            <a:srgbClr val="7030A0"/>
                          </a:solidFill>
                          <a:latin typeface="Calibri" pitchFamily="34" charset="0"/>
                          <a:cs typeface="Calibri" pitchFamily="34" charset="0"/>
                        </a:rPr>
                        <a:t>Ливаде и пашњаци</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155</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157</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68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7"/>
                  </a:ext>
                </a:extLst>
              </a:tr>
              <a:tr h="361507">
                <a:tc>
                  <a:txBody>
                    <a:bodyPr/>
                    <a:lstStyle/>
                    <a:p>
                      <a:pPr algn="ctr" fontAlgn="ctr"/>
                      <a:r>
                        <a:rPr lang="sr-Cyrl-RS" sz="1300" b="0" i="0" u="none" strike="noStrike">
                          <a:solidFill>
                            <a:srgbClr val="7030A0"/>
                          </a:solidFill>
                          <a:latin typeface="Calibri" pitchFamily="34" charset="0"/>
                          <a:cs typeface="Calibri" pitchFamily="34" charset="0"/>
                        </a:rPr>
                        <a:t>Винова лоза</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181</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217</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77</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8"/>
                  </a:ext>
                </a:extLst>
              </a:tr>
              <a:tr h="340241">
                <a:tc>
                  <a:txBody>
                    <a:bodyPr/>
                    <a:lstStyle/>
                    <a:p>
                      <a:pPr algn="ctr" fontAlgn="ctr"/>
                      <a:r>
                        <a:rPr lang="ru-RU" sz="1300" b="0" i="0" u="none" strike="noStrike">
                          <a:solidFill>
                            <a:srgbClr val="7030A0"/>
                          </a:solidFill>
                          <a:latin typeface="Calibri" pitchFamily="34" charset="0"/>
                          <a:cs typeface="Calibri" pitchFamily="34" charset="0"/>
                        </a:rPr>
                        <a:t>Јабука, крушка, шљива, орах и леска воћњак без травног покривача</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337</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381</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233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9"/>
                  </a:ext>
                </a:extLst>
              </a:tr>
              <a:tr h="329610">
                <a:tc>
                  <a:txBody>
                    <a:bodyPr/>
                    <a:lstStyle/>
                    <a:p>
                      <a:pPr algn="ctr" fontAlgn="ctr"/>
                      <a:r>
                        <a:rPr lang="ru-RU" sz="1300" b="1" i="0" u="none" strike="noStrike" dirty="0">
                          <a:solidFill>
                            <a:srgbClr val="FF0000"/>
                          </a:solidFill>
                          <a:latin typeface="Calibri" pitchFamily="34" charset="0"/>
                          <a:cs typeface="Calibri" pitchFamily="34" charset="0"/>
                        </a:rPr>
                        <a:t>Јабука, крушка, шљива, орах и леска затрављен воћњак</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FF0000"/>
                          </a:solidFill>
                          <a:latin typeface="Calibri" pitchFamily="34" charset="0"/>
                          <a:cs typeface="Calibri" pitchFamily="34" charset="0"/>
                        </a:rPr>
                        <a:t>526</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FF0000"/>
                          </a:solidFill>
                          <a:latin typeface="Calibri" pitchFamily="34" charset="0"/>
                          <a:cs typeface="Calibri" pitchFamily="34" charset="0"/>
                        </a:rPr>
                        <a:t>579</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FF0000"/>
                          </a:solidFill>
                          <a:latin typeface="Calibri" pitchFamily="34" charset="0"/>
                          <a:cs typeface="Calibri" pitchFamily="34" charset="0"/>
                        </a:rPr>
                        <a:t>419</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0"/>
                  </a:ext>
                </a:extLst>
              </a:tr>
              <a:tr h="297711">
                <a:tc>
                  <a:txBody>
                    <a:bodyPr/>
                    <a:lstStyle/>
                    <a:p>
                      <a:pPr algn="ctr" fontAlgn="ctr"/>
                      <a:r>
                        <a:rPr lang="ru-RU" sz="1300" b="0" i="0" u="none" strike="noStrike">
                          <a:solidFill>
                            <a:srgbClr val="7030A0"/>
                          </a:solidFill>
                          <a:latin typeface="Calibri" pitchFamily="34" charset="0"/>
                          <a:cs typeface="Calibri" pitchFamily="34" charset="0"/>
                        </a:rPr>
                        <a:t>Кајсија, бресква, нектарина воћњак без травног покривача</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152</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180</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86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1"/>
                  </a:ext>
                </a:extLst>
              </a:tr>
              <a:tr h="212652">
                <a:tc>
                  <a:txBody>
                    <a:bodyPr/>
                    <a:lstStyle/>
                    <a:p>
                      <a:pPr algn="ctr" fontAlgn="ctr"/>
                      <a:r>
                        <a:rPr lang="ru-RU" sz="1300" b="0" i="0" u="none" strike="noStrike">
                          <a:solidFill>
                            <a:srgbClr val="7030A0"/>
                          </a:solidFill>
                          <a:latin typeface="Calibri" pitchFamily="34" charset="0"/>
                          <a:cs typeface="Calibri" pitchFamily="34" charset="0"/>
                        </a:rPr>
                        <a:t>Кајсија, бресква, нектарина затрављен воћњак</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270</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302</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202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2"/>
                  </a:ext>
                </a:extLst>
              </a:tr>
              <a:tr h="198195">
                <a:tc>
                  <a:txBody>
                    <a:bodyPr/>
                    <a:lstStyle/>
                    <a:p>
                      <a:pPr algn="ctr" fontAlgn="ctr"/>
                      <a:r>
                        <a:rPr lang="ru-RU" sz="1300" b="0" i="0" u="none" strike="noStrike">
                          <a:solidFill>
                            <a:srgbClr val="7030A0"/>
                          </a:solidFill>
                          <a:latin typeface="Calibri" pitchFamily="34" charset="0"/>
                          <a:cs typeface="Calibri" pitchFamily="34" charset="0"/>
                        </a:rPr>
                        <a:t>Вишња, трешња воћњак без травног покривача</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115</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146</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61</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3"/>
                  </a:ext>
                </a:extLst>
              </a:tr>
              <a:tr h="95165">
                <a:tc>
                  <a:txBody>
                    <a:bodyPr/>
                    <a:lstStyle/>
                    <a:p>
                      <a:pPr algn="ctr" fontAlgn="ctr"/>
                      <a:r>
                        <a:rPr lang="sr-Cyrl-RS" sz="1300" b="0" i="0" u="none" strike="noStrike">
                          <a:solidFill>
                            <a:srgbClr val="7030A0"/>
                          </a:solidFill>
                          <a:latin typeface="Calibri" pitchFamily="34" charset="0"/>
                          <a:cs typeface="Calibri" pitchFamily="34" charset="0"/>
                        </a:rPr>
                        <a:t>Вишња, трешња затрављен воћњак</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211</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245</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156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4"/>
                  </a:ext>
                </a:extLst>
              </a:tr>
              <a:tr h="95165">
                <a:tc>
                  <a:txBody>
                    <a:bodyPr/>
                    <a:lstStyle/>
                    <a:p>
                      <a:pPr algn="ctr" fontAlgn="ctr"/>
                      <a:r>
                        <a:rPr lang="sr-Cyrl-RS" sz="1300" b="0" i="0" u="none" strike="noStrike">
                          <a:solidFill>
                            <a:srgbClr val="7030A0"/>
                          </a:solidFill>
                          <a:latin typeface="Calibri" pitchFamily="34" charset="0"/>
                          <a:cs typeface="Calibri" pitchFamily="34" charset="0"/>
                        </a:rPr>
                        <a:t>Малина, купина, боровница</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200</a:t>
                      </a:r>
                    </a:p>
                  </a:txBody>
                  <a:tcPr marL="6350" marR="6350" marT="6350" marB="0" anchor="ctr">
                    <a:solidFill>
                      <a:schemeClr val="accent1">
                        <a:lumMod val="20000"/>
                        <a:lumOff val="80000"/>
                      </a:schemeClr>
                    </a:solidFill>
                  </a:tcPr>
                </a:tc>
                <a:tc>
                  <a:txBody>
                    <a:bodyPr/>
                    <a:lstStyle/>
                    <a:p>
                      <a:pPr algn="ctr" fontAlgn="ctr"/>
                      <a:r>
                        <a:rPr lang="en-US" sz="1300" b="0" i="0" u="none" strike="noStrike">
                          <a:solidFill>
                            <a:srgbClr val="7030A0"/>
                          </a:solidFill>
                          <a:latin typeface="Calibri" pitchFamily="34" charset="0"/>
                          <a:cs typeface="Calibri" pitchFamily="34" charset="0"/>
                        </a:rPr>
                        <a:t>233</a:t>
                      </a:r>
                    </a:p>
                  </a:txBody>
                  <a:tcPr marL="6350" marR="6350" marT="6350" marB="0" anchor="ctr">
                    <a:solidFill>
                      <a:schemeClr val="accent1">
                        <a:lumMod val="20000"/>
                        <a:lumOff val="80000"/>
                      </a:schemeClr>
                    </a:solidFill>
                  </a:tcPr>
                </a:tc>
                <a:tc>
                  <a:txBody>
                    <a:bodyPr/>
                    <a:lstStyle/>
                    <a:p>
                      <a:pPr algn="ctr" fontAlgn="ctr"/>
                      <a:r>
                        <a:rPr lang="en-US" sz="1300" b="0" i="0" u="none" strike="noStrike" dirty="0">
                          <a:solidFill>
                            <a:srgbClr val="7030A0"/>
                          </a:solidFill>
                          <a:latin typeface="Calibri" pitchFamily="34" charset="0"/>
                          <a:cs typeface="Calibri" pitchFamily="34" charset="0"/>
                        </a:rPr>
                        <a:t>132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5"/>
                  </a:ext>
                </a:extLst>
              </a:tr>
              <a:tr h="95165">
                <a:tc>
                  <a:txBody>
                    <a:bodyPr/>
                    <a:lstStyle/>
                    <a:p>
                      <a:pPr algn="ctr" fontAlgn="ctr"/>
                      <a:r>
                        <a:rPr lang="sr-Cyrl-RS" sz="1300" b="1" i="0" u="none" strike="noStrike" dirty="0">
                          <a:solidFill>
                            <a:srgbClr val="0000FF"/>
                          </a:solidFill>
                          <a:latin typeface="Calibri" pitchFamily="34" charset="0"/>
                          <a:cs typeface="Calibri" pitchFamily="34" charset="0"/>
                        </a:rPr>
                        <a:t>Просек</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0000FF"/>
                          </a:solidFill>
                          <a:latin typeface="Calibri" pitchFamily="34" charset="0"/>
                          <a:cs typeface="Calibri" pitchFamily="34" charset="0"/>
                        </a:rPr>
                        <a:t>243</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0000FF"/>
                          </a:solidFill>
                          <a:latin typeface="Calibri" pitchFamily="34" charset="0"/>
                          <a:cs typeface="Calibri" pitchFamily="34" charset="0"/>
                        </a:rPr>
                        <a:t>250</a:t>
                      </a:r>
                    </a:p>
                  </a:txBody>
                  <a:tcPr marL="6350" marR="6350" marT="6350" marB="0" anchor="ctr">
                    <a:solidFill>
                      <a:schemeClr val="accent1">
                        <a:lumMod val="20000"/>
                        <a:lumOff val="80000"/>
                      </a:schemeClr>
                    </a:solidFill>
                  </a:tcPr>
                </a:tc>
                <a:tc>
                  <a:txBody>
                    <a:bodyPr/>
                    <a:lstStyle/>
                    <a:p>
                      <a:pPr algn="ctr" fontAlgn="ctr"/>
                      <a:r>
                        <a:rPr lang="en-US" sz="1300" b="1" i="0" u="none" strike="noStrike" dirty="0">
                          <a:solidFill>
                            <a:srgbClr val="0000FF"/>
                          </a:solidFill>
                          <a:latin typeface="Calibri" pitchFamily="34" charset="0"/>
                          <a:cs typeface="Calibri" pitchFamily="34" charset="0"/>
                        </a:rPr>
                        <a:t>154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6"/>
                  </a:ext>
                </a:extLst>
              </a:tr>
            </a:tbl>
          </a:graphicData>
        </a:graphic>
      </p:graphicFrame>
      <p:sp>
        <p:nvSpPr>
          <p:cNvPr id="7" name="Rectangle 6"/>
          <p:cNvSpPr/>
          <p:nvPr/>
        </p:nvSpPr>
        <p:spPr>
          <a:xfrm>
            <a:off x="8591739" y="2009553"/>
            <a:ext cx="3437298" cy="3416320"/>
          </a:xfrm>
          <a:prstGeom prst="rect">
            <a:avLst/>
          </a:prstGeom>
        </p:spPr>
        <p:txBody>
          <a:bodyPr wrap="square">
            <a:spAutoFit/>
          </a:bodyPr>
          <a:lstStyle/>
          <a:p>
            <a:pPr lvl="0" fontAlgn="base">
              <a:spcBef>
                <a:spcPct val="0"/>
              </a:spcBef>
              <a:spcAft>
                <a:spcPct val="0"/>
              </a:spcAft>
            </a:pPr>
            <a:r>
              <a:rPr lang="sr-Cyrl-RS" altLang="ja-JP" b="1" dirty="0">
                <a:solidFill>
                  <a:srgbClr val="7030A0"/>
                </a:solidFill>
                <a:latin typeface="Calibri" pitchFamily="34" charset="0"/>
                <a:ea typeface="MS Mincho" pitchFamily="49" charset="-128"/>
                <a:cs typeface="Calibri" pitchFamily="34" charset="0"/>
              </a:rPr>
              <a:t>Позитивни ефекти затрављивања:</a:t>
            </a:r>
          </a:p>
          <a:p>
            <a:pPr lvl="0" fontAlgn="base">
              <a:spcBef>
                <a:spcPct val="0"/>
              </a:spcBef>
              <a:spcAft>
                <a:spcPct val="0"/>
              </a:spcAft>
            </a:pPr>
            <a:endParaRPr lang="sr-Cyrl-RS" altLang="ja-JP" b="1" dirty="0">
              <a:solidFill>
                <a:srgbClr val="7030A0"/>
              </a:solidFill>
              <a:latin typeface="Calibri" pitchFamily="34" charset="0"/>
              <a:ea typeface="MS Mincho" pitchFamily="49" charset="-128"/>
              <a:cs typeface="Calibri" pitchFamily="34" charset="0"/>
            </a:endParaRPr>
          </a:p>
          <a:p>
            <a:pPr lvl="0" fontAlgn="base">
              <a:spcBef>
                <a:spcPct val="0"/>
              </a:spcBef>
              <a:spcAft>
                <a:spcPct val="0"/>
              </a:spcAft>
            </a:pPr>
            <a:r>
              <a:rPr lang="sr-Cyrl-RS" altLang="ja-JP" b="1" dirty="0">
                <a:solidFill>
                  <a:srgbClr val="7030A0"/>
                </a:solidFill>
                <a:latin typeface="Calibri" pitchFamily="34" charset="0"/>
                <a:ea typeface="MS Mincho" pitchFamily="49" charset="-128"/>
                <a:cs typeface="Calibri" pitchFamily="34" charset="0"/>
              </a:rPr>
              <a:t>Микроклима у воћњаку – побољшање квалитета плодова</a:t>
            </a:r>
          </a:p>
          <a:p>
            <a:pPr lvl="0" fontAlgn="base">
              <a:spcBef>
                <a:spcPct val="0"/>
              </a:spcBef>
              <a:spcAft>
                <a:spcPct val="0"/>
              </a:spcAft>
            </a:pPr>
            <a:endParaRPr lang="sr-Cyrl-RS" altLang="ja-JP" b="1" dirty="0">
              <a:solidFill>
                <a:srgbClr val="7030A0"/>
              </a:solidFill>
              <a:latin typeface="Calibri" pitchFamily="34" charset="0"/>
              <a:ea typeface="MS Mincho" pitchFamily="49" charset="-128"/>
              <a:cs typeface="Calibri" pitchFamily="34" charset="0"/>
            </a:endParaRPr>
          </a:p>
          <a:p>
            <a:pPr lvl="0" fontAlgn="base">
              <a:spcBef>
                <a:spcPct val="0"/>
              </a:spcBef>
              <a:spcAft>
                <a:spcPct val="0"/>
              </a:spcAft>
            </a:pPr>
            <a:r>
              <a:rPr lang="sr-Cyrl-RS" altLang="ja-JP" b="1" dirty="0">
                <a:solidFill>
                  <a:srgbClr val="7030A0"/>
                </a:solidFill>
                <a:latin typeface="Calibri" pitchFamily="34" charset="0"/>
                <a:ea typeface="MS Mincho" pitchFamily="49" charset="-128"/>
                <a:cs typeface="Calibri" pitchFamily="34" charset="0"/>
              </a:rPr>
              <a:t>Заштита земљишта од ерозије и деградације</a:t>
            </a:r>
          </a:p>
          <a:p>
            <a:pPr lvl="0" fontAlgn="base">
              <a:spcBef>
                <a:spcPct val="0"/>
              </a:spcBef>
              <a:spcAft>
                <a:spcPct val="0"/>
              </a:spcAft>
            </a:pPr>
            <a:endParaRPr lang="sr-Cyrl-RS" altLang="ja-JP" b="1" dirty="0">
              <a:solidFill>
                <a:srgbClr val="7030A0"/>
              </a:solidFill>
              <a:latin typeface="Calibri" pitchFamily="34" charset="0"/>
              <a:ea typeface="MS Mincho" pitchFamily="49" charset="-128"/>
              <a:cs typeface="Calibri" pitchFamily="34" charset="0"/>
            </a:endParaRPr>
          </a:p>
          <a:p>
            <a:pPr lvl="0" fontAlgn="base">
              <a:spcBef>
                <a:spcPct val="0"/>
              </a:spcBef>
              <a:spcAft>
                <a:spcPct val="0"/>
              </a:spcAft>
            </a:pPr>
            <a:r>
              <a:rPr lang="sr-Cyrl-RS" altLang="ja-JP" b="1" dirty="0">
                <a:solidFill>
                  <a:srgbClr val="7030A0"/>
                </a:solidFill>
                <a:latin typeface="Calibri" pitchFamily="34" charset="0"/>
                <a:ea typeface="MS Mincho" pitchFamily="49" charset="-128"/>
                <a:cs typeface="Calibri" pitchFamily="34" charset="0"/>
              </a:rPr>
              <a:t>Смањење површинског отицаја, повећање задржавања воде и конзервација влаге.</a:t>
            </a:r>
            <a:endParaRPr lang="en-US" altLang="ja-JP" b="1" dirty="0">
              <a:solidFill>
                <a:srgbClr val="7030A0"/>
              </a:solidFill>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4799718" y="1247066"/>
            <a:ext cx="7248848" cy="830997"/>
          </a:xfrm>
          <a:prstGeom prst="rect">
            <a:avLst/>
          </a:prstGeom>
        </p:spPr>
        <p:txBody>
          <a:bodyPr wrap="square">
            <a:spAutoFit/>
          </a:bodyPr>
          <a:lstStyle/>
          <a:p>
            <a:pP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Просторна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расподела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норми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en-US" sz="2400" b="1" dirty="0" err="1">
                <a:solidFill>
                  <a:srgbClr val="0468B1"/>
                </a:solidFill>
                <a:latin typeface="Calibri" pitchFamily="34" charset="0"/>
                <a:ea typeface="Times New Roman" pitchFamily="18" charset="0"/>
                <a:cs typeface="Calibri" pitchFamily="34" charset="0"/>
              </a:rPr>
              <a:t>за</a:t>
            </a:r>
            <a:r>
              <a:rPr lang="en-US" sz="2400" b="1" dirty="0">
                <a:solidFill>
                  <a:srgbClr val="0468B1"/>
                </a:solidFill>
                <a:latin typeface="Calibri" pitchFamily="34" charset="0"/>
                <a:ea typeface="Times New Roman" pitchFamily="18" charset="0"/>
                <a:cs typeface="Calibri" pitchFamily="34" charset="0"/>
              </a:rPr>
              <a:t> </a:t>
            </a:r>
            <a:r>
              <a:rPr lang="en-US" sz="2400" b="1" dirty="0" err="1">
                <a:solidFill>
                  <a:srgbClr val="0468B1"/>
                </a:solidFill>
                <a:latin typeface="Calibri" pitchFamily="34" charset="0"/>
                <a:ea typeface="Times New Roman" pitchFamily="18" charset="0"/>
                <a:cs typeface="Calibri" pitchFamily="34" charset="0"/>
              </a:rPr>
              <a:t>период</a:t>
            </a:r>
            <a:r>
              <a:rPr lang="en-US" sz="2400" b="1" dirty="0">
                <a:solidFill>
                  <a:srgbClr val="0468B1"/>
                </a:solidFill>
                <a:latin typeface="Calibri" pitchFamily="34" charset="0"/>
                <a:ea typeface="Times New Roman" pitchFamily="18" charset="0"/>
                <a:cs typeface="Calibri" pitchFamily="34" charset="0"/>
              </a:rPr>
              <a:t> 2000-2019. </a:t>
            </a:r>
            <a:r>
              <a:rPr lang="en-US" sz="2400" b="1" dirty="0" err="1">
                <a:solidFill>
                  <a:srgbClr val="0468B1"/>
                </a:solidFill>
                <a:latin typeface="Calibri" pitchFamily="34" charset="0"/>
                <a:ea typeface="Times New Roman" pitchFamily="18" charset="0"/>
                <a:cs typeface="Calibri" pitchFamily="34" charset="0"/>
              </a:rPr>
              <a:t>године</a:t>
            </a:r>
            <a:endParaRPr lang="en-US" sz="2400" b="1" dirty="0">
              <a:solidFill>
                <a:srgbClr val="0468B1"/>
              </a:solidFill>
              <a:latin typeface="Calibri" pitchFamily="34" charset="0"/>
              <a:cs typeface="Calibri" pitchFamily="34" charset="0"/>
            </a:endParaRPr>
          </a:p>
        </p:txBody>
      </p:sp>
      <p:grpSp>
        <p:nvGrpSpPr>
          <p:cNvPr id="7" name="Group 6"/>
          <p:cNvGrpSpPr/>
          <p:nvPr/>
        </p:nvGrpSpPr>
        <p:grpSpPr>
          <a:xfrm>
            <a:off x="227718" y="1247066"/>
            <a:ext cx="4572000" cy="5486400"/>
            <a:chOff x="590737" y="1247066"/>
            <a:chExt cx="4572000" cy="5486400"/>
          </a:xfrm>
        </p:grpSpPr>
        <p:pic>
          <p:nvPicPr>
            <p:cNvPr id="8" name="Picture 7" descr="D:\Svi Podaci\Korisnik\Desktop\NAP PROJEKAT FAZA 2\Izveštaj_cc\NIR_final.jpg"/>
            <p:cNvPicPr/>
            <p:nvPr/>
          </p:nvPicPr>
          <p:blipFill>
            <a:blip r:embed="rId4" cstate="print"/>
            <a:srcRect/>
            <a:stretch>
              <a:fillRect/>
            </a:stretch>
          </p:blipFill>
          <p:spPr bwMode="auto">
            <a:xfrm>
              <a:off x="590737" y="1247066"/>
              <a:ext cx="4572000" cy="5486400"/>
            </a:xfrm>
            <a:prstGeom prst="rect">
              <a:avLst/>
            </a:prstGeom>
            <a:noFill/>
            <a:ln w="9525">
              <a:noFill/>
              <a:miter lim="800000"/>
              <a:headEnd/>
              <a:tailEnd/>
            </a:ln>
          </p:spPr>
        </p:pic>
        <p:sp>
          <p:nvSpPr>
            <p:cNvPr id="9" name="Oval 8"/>
            <p:cNvSpPr/>
            <p:nvPr/>
          </p:nvSpPr>
          <p:spPr>
            <a:xfrm>
              <a:off x="1333079" y="2852314"/>
              <a:ext cx="1764087" cy="65421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644492" y="1955549"/>
              <a:ext cx="452674" cy="7695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21659" y="1554843"/>
              <a:ext cx="1402948" cy="523220"/>
            </a:xfrm>
            <a:prstGeom prst="rect">
              <a:avLst/>
            </a:prstGeom>
            <a:noFill/>
          </p:spPr>
          <p:txBody>
            <a:bodyPr wrap="none" rtlCol="0">
              <a:spAutoFit/>
            </a:bodyPr>
            <a:lstStyle/>
            <a:p>
              <a:pPr algn="ctr"/>
              <a:r>
                <a:rPr lang="sr-Cyrl-RS" sz="1400" b="1" dirty="0">
                  <a:solidFill>
                    <a:srgbClr val="FF0000"/>
                  </a:solidFill>
                  <a:latin typeface="Calibri" pitchFamily="34" charset="0"/>
                  <a:cs typeface="Calibri" pitchFamily="34" charset="0"/>
                </a:rPr>
                <a:t>500-2500 </a:t>
              </a:r>
              <a:r>
                <a:rPr lang="sr-Latn-RS" sz="1400" b="1" dirty="0">
                  <a:solidFill>
                    <a:srgbClr val="FF0000"/>
                  </a:solidFill>
                  <a:latin typeface="Calibri" pitchFamily="34" charset="0"/>
                  <a:cs typeface="Calibri" pitchFamily="34" charset="0"/>
                </a:rPr>
                <a:t>m</a:t>
              </a:r>
              <a:r>
                <a:rPr lang="sr-Latn-RS" sz="1400" b="1" baseline="30000" dirty="0">
                  <a:solidFill>
                    <a:srgbClr val="FF0000"/>
                  </a:solidFill>
                  <a:latin typeface="Calibri" pitchFamily="34" charset="0"/>
                  <a:cs typeface="Calibri" pitchFamily="34" charset="0"/>
                </a:rPr>
                <a:t>3</a:t>
              </a:r>
              <a:r>
                <a:rPr lang="sr-Latn-RS" sz="1400" b="1" dirty="0">
                  <a:solidFill>
                    <a:srgbClr val="FF0000"/>
                  </a:solidFill>
                  <a:latin typeface="Calibri" pitchFamily="34" charset="0"/>
                  <a:cs typeface="Calibri" pitchFamily="34" charset="0"/>
                </a:rPr>
                <a:t>/ha</a:t>
              </a:r>
            </a:p>
            <a:p>
              <a:pPr algn="ctr"/>
              <a:r>
                <a:rPr lang="sr-Cyrl-RS" sz="1400" b="1" dirty="0">
                  <a:solidFill>
                    <a:srgbClr val="FF0000"/>
                  </a:solidFill>
                  <a:latin typeface="Calibri" pitchFamily="34" charset="0"/>
                  <a:cs typeface="Calibri" pitchFamily="34" charset="0"/>
                </a:rPr>
                <a:t>50</a:t>
              </a:r>
              <a:r>
                <a:rPr lang="sr-Latn-RS" sz="1400" b="1" dirty="0">
                  <a:solidFill>
                    <a:srgbClr val="FF0000"/>
                  </a:solidFill>
                  <a:latin typeface="Calibri" pitchFamily="34" charset="0"/>
                  <a:cs typeface="Calibri" pitchFamily="34" charset="0"/>
                </a:rPr>
                <a:t>-</a:t>
              </a:r>
              <a:r>
                <a:rPr lang="sr-Cyrl-RS" sz="1400" b="1" dirty="0">
                  <a:solidFill>
                    <a:srgbClr val="FF0000"/>
                  </a:solidFill>
                  <a:latin typeface="Calibri" pitchFamily="34" charset="0"/>
                  <a:cs typeface="Calibri" pitchFamily="34" charset="0"/>
                </a:rPr>
                <a:t>250 </a:t>
              </a:r>
              <a:r>
                <a:rPr lang="sr-Latn-RS" sz="1400" b="1" dirty="0">
                  <a:solidFill>
                    <a:srgbClr val="FF0000"/>
                  </a:solidFill>
                  <a:latin typeface="Calibri" pitchFamily="34" charset="0"/>
                  <a:cs typeface="Calibri" pitchFamily="34" charset="0"/>
                </a:rPr>
                <a:t>mm</a:t>
              </a:r>
              <a:r>
                <a:rPr lang="sr-Cyrl-RS" sz="1400" b="1" dirty="0">
                  <a:solidFill>
                    <a:srgbClr val="FF0000"/>
                  </a:solidFill>
                  <a:latin typeface="Calibri" pitchFamily="34" charset="0"/>
                  <a:cs typeface="Calibri" pitchFamily="34" charset="0"/>
                </a:rPr>
                <a:t>/</a:t>
              </a:r>
              <a:r>
                <a:rPr lang="sr-Latn-RS" sz="1400" b="1" dirty="0">
                  <a:solidFill>
                    <a:srgbClr val="FF0000"/>
                  </a:solidFill>
                  <a:latin typeface="Calibri" pitchFamily="34" charset="0"/>
                  <a:cs typeface="Calibri" pitchFamily="34" charset="0"/>
                </a:rPr>
                <a:t>m</a:t>
              </a:r>
              <a:r>
                <a:rPr lang="sr-Latn-RS" sz="1400" b="1" baseline="30000" dirty="0">
                  <a:solidFill>
                    <a:srgbClr val="FF0000"/>
                  </a:solidFill>
                  <a:latin typeface="Calibri" pitchFamily="34" charset="0"/>
                  <a:cs typeface="Calibri" pitchFamily="34" charset="0"/>
                </a:rPr>
                <a:t>2</a:t>
              </a:r>
              <a:endParaRPr lang="en-US" sz="1400" b="1" baseline="30000" dirty="0">
                <a:solidFill>
                  <a:srgbClr val="FF0000"/>
                </a:solidFill>
                <a:latin typeface="Calibri" pitchFamily="34" charset="0"/>
                <a:cs typeface="Calibri" pitchFamily="34" charset="0"/>
              </a:endParaRPr>
            </a:p>
          </p:txBody>
        </p:sp>
      </p:grpSp>
      <p:sp>
        <p:nvSpPr>
          <p:cNvPr id="15" name="Rectangle 14"/>
          <p:cNvSpPr/>
          <p:nvPr/>
        </p:nvSpPr>
        <p:spPr>
          <a:xfrm>
            <a:off x="4929962" y="2278117"/>
            <a:ext cx="7118603" cy="2308324"/>
          </a:xfrm>
          <a:prstGeom prst="rect">
            <a:avLst/>
          </a:prstGeom>
        </p:spPr>
        <p:txBody>
          <a:bodyPr wrap="square">
            <a:spAutoFit/>
          </a:bodyPr>
          <a:lstStyle/>
          <a:p>
            <a:pPr algn="just" fontAlgn="base">
              <a:spcBef>
                <a:spcPct val="0"/>
              </a:spcBef>
              <a:spcAft>
                <a:spcPct val="0"/>
              </a:spcAft>
            </a:pPr>
            <a:r>
              <a:rPr lang="sr-Cyrl-RS" b="1" dirty="0">
                <a:solidFill>
                  <a:srgbClr val="7030A0"/>
                </a:solidFill>
                <a:latin typeface="Calibri" pitchFamily="34" charset="0"/>
                <a:ea typeface="Times New Roman" pitchFamily="18" charset="0"/>
                <a:cs typeface="Calibri" pitchFamily="34" charset="0"/>
              </a:rPr>
              <a:t>Резултати су у сагласности са подацима приказаним у Стратегији управљања водама на територији Р. Србије до 2034. године.</a:t>
            </a:r>
          </a:p>
          <a:p>
            <a:pPr algn="just" fontAlgn="base">
              <a:spcBef>
                <a:spcPct val="0"/>
              </a:spcBef>
              <a:spcAft>
                <a:spcPct val="0"/>
              </a:spcAft>
            </a:pPr>
            <a:r>
              <a:rPr lang="sr-Cyrl-RS" b="1" dirty="0">
                <a:solidFill>
                  <a:srgbClr val="7030A0"/>
                </a:solidFill>
                <a:latin typeface="Calibri" pitchFamily="34" charset="0"/>
                <a:ea typeface="Times New Roman" pitchFamily="18" charset="0"/>
                <a:cs typeface="Calibri" pitchFamily="34" charset="0"/>
              </a:rPr>
              <a:t> </a:t>
            </a:r>
          </a:p>
          <a:p>
            <a:pPr algn="just" fontAlgn="base">
              <a:spcBef>
                <a:spcPct val="0"/>
              </a:spcBef>
              <a:spcAft>
                <a:spcPct val="0"/>
              </a:spcAft>
            </a:pPr>
            <a:r>
              <a:rPr lang="sr-Cyrl-RS" b="1" dirty="0">
                <a:solidFill>
                  <a:srgbClr val="7030A0"/>
                </a:solidFill>
                <a:latin typeface="Calibri" pitchFamily="34" charset="0"/>
                <a:ea typeface="Times New Roman" pitchFamily="18" charset="0"/>
                <a:cs typeface="Calibri" pitchFamily="34" charset="0"/>
              </a:rPr>
              <a:t>Нема тачних података о расположивим количинама воде (водни ресурси) и количинама захваћене воде за наводњавање .</a:t>
            </a:r>
          </a:p>
          <a:p>
            <a:pPr algn="just" fontAlgn="base">
              <a:spcBef>
                <a:spcPct val="0"/>
              </a:spcBef>
              <a:spcAft>
                <a:spcPct val="0"/>
              </a:spcAft>
            </a:pPr>
            <a:endParaRPr lang="sr-Cyrl-RS" b="1" dirty="0">
              <a:solidFill>
                <a:srgbClr val="7030A0"/>
              </a:solidFill>
              <a:latin typeface="Calibri" pitchFamily="34" charset="0"/>
              <a:ea typeface="Times New Roman" pitchFamily="18" charset="0"/>
              <a:cs typeface="Calibri" pitchFamily="34" charset="0"/>
            </a:endParaRPr>
          </a:p>
          <a:p>
            <a:pPr algn="just" fontAlgn="base">
              <a:spcBef>
                <a:spcPct val="0"/>
              </a:spcBef>
              <a:spcAft>
                <a:spcPct val="0"/>
              </a:spcAft>
            </a:pPr>
            <a:r>
              <a:rPr lang="sr-Cyrl-RS" b="1" dirty="0">
                <a:solidFill>
                  <a:srgbClr val="7030A0"/>
                </a:solidFill>
                <a:latin typeface="Calibri" pitchFamily="34" charset="0"/>
                <a:ea typeface="Times New Roman" pitchFamily="18" charset="0"/>
                <a:cs typeface="Calibri" pitchFamily="34" charset="0"/>
              </a:rPr>
              <a:t>Девастирани системи за наводњавање.</a:t>
            </a:r>
          </a:p>
          <a:p>
            <a:pPr algn="just" fontAlgn="base">
              <a:spcBef>
                <a:spcPct val="0"/>
              </a:spcBef>
              <a:spcAft>
                <a:spcPct val="0"/>
              </a:spcAft>
            </a:pPr>
            <a:endParaRPr lang="sr-Latn-RS" b="1" dirty="0">
              <a:solidFill>
                <a:srgbClr val="7030A0"/>
              </a:solidFill>
              <a:latin typeface="Calibri" pitchFamily="34" charset="0"/>
              <a:ea typeface="Times New Roman" pitchFamily="18" charset="0"/>
              <a:cs typeface="Calibri" pitchFamily="34" charset="0"/>
            </a:endParaRPr>
          </a:p>
        </p:txBody>
      </p:sp>
    </p:spTree>
  </p:cSld>
  <p:clrMapOvr>
    <a:masterClrMapping/>
  </p:clrMapOvr>
</p:sld>
</file>

<file path=ppt/theme/theme1.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04553-3E3C-4767-9D24-7D5707FBF882}">
  <ds:schemaRefs>
    <ds:schemaRef ds:uri="http://purl.org/dc/terms/"/>
    <ds:schemaRef ds:uri="http://schemas.microsoft.com/office/infopath/2007/PartnerControls"/>
    <ds:schemaRef ds:uri="http://schemas.microsoft.com/office/2006/metadata/properties"/>
    <ds:schemaRef ds:uri="d6d9d182-1b51-4d13-91b7-4a83422f327c"/>
    <ds:schemaRef ds:uri="http://www.w3.org/XML/1998/namespace"/>
    <ds:schemaRef ds:uri="http://purl.org/dc/elements/1.1/"/>
    <ds:schemaRef ds:uri="http://schemas.microsoft.com/office/2006/documentManagement/types"/>
    <ds:schemaRef ds:uri="http://schemas.openxmlformats.org/package/2006/metadata/core-properties"/>
    <ds:schemaRef ds:uri="059678d3-0933-4798-85ce-4e8030ba05bc"/>
    <ds:schemaRef ds:uri="http://purl.org/dc/dcmitype/"/>
  </ds:schemaRefs>
</ds:datastoreItem>
</file>

<file path=customXml/itemProps2.xml><?xml version="1.0" encoding="utf-8"?>
<ds:datastoreItem xmlns:ds="http://schemas.openxmlformats.org/officeDocument/2006/customXml" ds:itemID="{F741DC0A-1DCC-4F03-AFCC-17E26D6995C9}">
  <ds:schemaRefs>
    <ds:schemaRef ds:uri="http://schemas.microsoft.com/sharepoint/v3/contenttype/forms"/>
  </ds:schemaRefs>
</ds:datastoreItem>
</file>

<file path=customXml/itemProps3.xml><?xml version="1.0" encoding="utf-8"?>
<ds:datastoreItem xmlns:ds="http://schemas.openxmlformats.org/officeDocument/2006/customXml" ds:itemID="{C298140E-C229-4DEF-9022-DBD93A783116}">
  <ds:schemaRefs>
    <ds:schemaRef ds:uri="http://schemas.microsoft.com/sharepoint/events"/>
  </ds:schemaRefs>
</ds:datastoreItem>
</file>

<file path=customXml/itemProps4.xml><?xml version="1.0" encoding="utf-8"?>
<ds:datastoreItem xmlns:ds="http://schemas.openxmlformats.org/officeDocument/2006/customXml" ds:itemID="{90F3DEA2-9199-4D75-AE55-25BE911D2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4740</TotalTime>
  <Words>2911</Words>
  <Application>Microsoft Office PowerPoint</Application>
  <PresentationFormat>Widescreen</PresentationFormat>
  <Paragraphs>707</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 radionica i sastanak Radne grupe projekta</dc:title>
  <dc:creator>Miroslav Tadic</dc:creator>
  <cp:lastModifiedBy>Zorica Rankovic-Vasic</cp:lastModifiedBy>
  <cp:revision>376</cp:revision>
  <dcterms:created xsi:type="dcterms:W3CDTF">2020-11-11T14:18:44Z</dcterms:created>
  <dcterms:modified xsi:type="dcterms:W3CDTF">2021-12-14T20:41:31Z</dcterms:modified>
</cp:coreProperties>
</file>