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5"/>
  </p:sldMasterIdLst>
  <p:notesMasterIdLst>
    <p:notesMasterId r:id="rId17"/>
  </p:notesMasterIdLst>
  <p:sldIdLst>
    <p:sldId id="259" r:id="rId6"/>
    <p:sldId id="435" r:id="rId7"/>
    <p:sldId id="437" r:id="rId8"/>
    <p:sldId id="446" r:id="rId9"/>
    <p:sldId id="447" r:id="rId10"/>
    <p:sldId id="444" r:id="rId11"/>
    <p:sldId id="448" r:id="rId12"/>
    <p:sldId id="449" r:id="rId13"/>
    <p:sldId id="450" r:id="rId14"/>
    <p:sldId id="451" r:id="rId15"/>
    <p:sldId id="44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034E85"/>
    <a:srgbClr val="046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4" autoAdjust="0"/>
    <p:restoredTop sz="94249" autoAdjust="0"/>
  </p:normalViewPr>
  <p:slideViewPr>
    <p:cSldViewPr snapToGrid="0" snapToObjects="1">
      <p:cViewPr varScale="1">
        <p:scale>
          <a:sx n="63" d="100"/>
          <a:sy n="63" d="100"/>
        </p:scale>
        <p:origin x="704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53B55-EA32-4AE7-A50F-593518A953F8}" type="datetimeFigureOut">
              <a:rPr lang="en-US" smtClean="0"/>
              <a:t>21-Dec-21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8BD89-A85C-4347-B103-27916069B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12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8BD89-A85C-4347-B103-27916069B0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10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8BD89-A85C-4347-B103-27916069B0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85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8BD89-A85C-4347-B103-27916069B0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92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8BD89-A85C-4347-B103-27916069B0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68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8BD89-A85C-4347-B103-27916069B0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0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8BD89-A85C-4347-B103-27916069B0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64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8BD89-A85C-4347-B103-27916069B0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70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8BD89-A85C-4347-B103-27916069B0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68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8BD89-A85C-4347-B103-27916069B0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75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8BD89-A85C-4347-B103-27916069B0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70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8BD89-A85C-4347-B103-27916069B0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37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A5B008-0300-494D-8CC7-50F4AE8D4D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35618AC-FCE5-9545-A06C-F73B94FCF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972E17F-73DC-4E47-B357-39CB55DCC1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DEF2F31D-0BDC-F549-9C33-1362DE75CE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5308" y="456106"/>
            <a:ext cx="639857" cy="129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88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4537C3-8C67-D940-A567-1C8EDCF82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ED03D8C-1934-6041-89AB-D85CD623D8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898" y="2190236"/>
            <a:ext cx="1218203" cy="246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91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DEB64-C0C7-6C43-B1A2-51C21FE16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65FCF-499D-6E45-B3AF-F414ABF50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772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621F9-4398-B14F-B02F-EFA3BCAC7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7F5E4-EAD3-8B42-9885-D7319185C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8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9CEA-A734-4A44-92E3-56758F5C5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A4D1F-F0BD-8B43-9624-DE52BC95A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626995-C0D3-1C4D-B316-C55A678E7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25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3F0D6-21E2-AD40-ADB2-86E6C0E8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DB3F4-A41E-B74E-81FF-2CE011381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FB1B4E-770D-634E-8CC9-C8F7CDB0E1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D713-21DD-7344-87D9-DD08DE310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333EC3E-0F82-FA49-928B-1093BF6A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1894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0183A-87FA-904B-B8FC-31D5F4DD7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529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74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F9904-060E-9243-9D0A-72C1077A0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5263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42856-C495-1740-834F-9EEB4CA77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26381"/>
            <a:ext cx="3932237" cy="43426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059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4DC307-33D6-2F4C-BE6C-9B3D37B57E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80322"/>
            <a:ext cx="6172200" cy="42807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6DAB67-A291-1945-B3C2-A6150D8EC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80322"/>
            <a:ext cx="3932237" cy="428866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6869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B126BB-C052-2B43-864C-1221AD1D486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1168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5A9E4-E614-D84D-9314-C67550366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D6AA1CD7-E794-3B4E-9D32-982B035D3E8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396870" y="92933"/>
            <a:ext cx="494011" cy="1000372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1958FA5-E4DB-B34C-9943-858EA1512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070596-D987-644D-87F0-1FF9E4EF055A}"/>
              </a:ext>
            </a:extLst>
          </p:cNvPr>
          <p:cNvSpPr txBox="1"/>
          <p:nvPr userDrawn="1"/>
        </p:nvSpPr>
        <p:spPr>
          <a:xfrm>
            <a:off x="7820687" y="6513183"/>
            <a:ext cx="3945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tx1">
                    <a:alpha val="75000"/>
                  </a:schemeClr>
                </a:solidFill>
              </a:rPr>
              <a:t>UNITED NATIONS DEVELOPMENT PROGRAMME</a:t>
            </a:r>
          </a:p>
        </p:txBody>
      </p:sp>
    </p:spTree>
    <p:extLst>
      <p:ext uri="{BB962C8B-B14F-4D97-AF65-F5344CB8AC3E}">
        <p14:creationId xmlns:p14="http://schemas.microsoft.com/office/powerpoint/2010/main" val="365593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-jrc.github.io/lisflood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FFA26AB-8DB2-C94A-8178-0FB61847F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6680" y="4317995"/>
            <a:ext cx="9438640" cy="1279846"/>
          </a:xfrm>
        </p:spPr>
        <p:txBody>
          <a:bodyPr>
            <a:normAutofit fontScale="25000" lnSpcReduction="20000"/>
          </a:bodyPr>
          <a:lstStyle/>
          <a:p>
            <a:pPr algn="ctr"/>
            <a:endParaRPr lang="sr-Cyrl-RS" sz="2000" i="1" dirty="0">
              <a:latin typeface="Calibri" panose="020F0502020204030204" pitchFamily="34" charset="0"/>
            </a:endParaRPr>
          </a:p>
          <a:p>
            <a:pPr algn="ctr"/>
            <a:endParaRPr lang="sr-Cyrl-RS" sz="2000" i="1" dirty="0">
              <a:latin typeface="Calibri" panose="020F0502020204030204" pitchFamily="34" charset="0"/>
            </a:endParaRPr>
          </a:p>
          <a:p>
            <a:pPr algn="ctr"/>
            <a:endParaRPr lang="sr-Cyrl-RS" sz="9600" i="1" dirty="0">
              <a:latin typeface="Calibri" panose="020F0502020204030204" pitchFamily="34" charset="0"/>
            </a:endParaRPr>
          </a:p>
          <a:p>
            <a:pPr algn="ctr"/>
            <a:endParaRPr lang="sr-Latn-RS" sz="9600" i="1" dirty="0">
              <a:latin typeface="Calibri" panose="020F0502020204030204" pitchFamily="34" charset="0"/>
            </a:endParaRPr>
          </a:p>
          <a:p>
            <a:pPr algn="ctr"/>
            <a:r>
              <a:rPr lang="sr-Cyrl-RS" sz="9600" i="1" dirty="0">
                <a:latin typeface="Calibri" panose="020F0502020204030204" pitchFamily="34" charset="0"/>
              </a:rPr>
              <a:t>Данијела Божанић </a:t>
            </a:r>
          </a:p>
          <a:p>
            <a:pPr algn="ctr"/>
            <a:r>
              <a:rPr lang="en-US" sz="9600" i="1" dirty="0">
                <a:latin typeface="Calibri" panose="020F0502020204030204" pitchFamily="34" charset="0"/>
              </a:rPr>
              <a:t>T</a:t>
            </a:r>
            <a:r>
              <a:rPr lang="sr-Cyrl-RS" sz="9600" i="1" dirty="0">
                <a:latin typeface="Calibri" panose="020F0502020204030204" pitchFamily="34" charset="0"/>
              </a:rPr>
              <a:t>ехнички саветник на пројекту </a:t>
            </a:r>
            <a:endParaRPr lang="sr-Latn-RS" sz="9600" i="1" dirty="0">
              <a:latin typeface="Calibri" panose="020F0502020204030204" pitchFamily="34" charset="0"/>
            </a:endParaRPr>
          </a:p>
          <a:p>
            <a:endParaRPr lang="sr-Latn-RS" sz="9600" i="1" dirty="0">
              <a:latin typeface="Calibri" panose="020F0502020204030204" pitchFamily="34" charset="0"/>
            </a:endParaRPr>
          </a:p>
          <a:p>
            <a:r>
              <a:rPr lang="sr-Cyrl-RS" sz="9600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Процену припремио: </a:t>
            </a:r>
            <a:endParaRPr lang="sr-Latn-RS" sz="9600" b="1" i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sr-Cyrl-RS" sz="96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Марко Адамовић, </a:t>
            </a:r>
            <a:r>
              <a:rPr lang="sr-Latn-RS" sz="96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Joint Research Center </a:t>
            </a:r>
            <a:endParaRPr lang="sr-Cyrl-RS" sz="9600" i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lang="en-US" sz="2000" i="1" dirty="0">
              <a:latin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B66CA3-D5DC-4414-8FCC-63CF415E49EC}"/>
              </a:ext>
            </a:extLst>
          </p:cNvPr>
          <p:cNvSpPr txBox="1"/>
          <p:nvPr/>
        </p:nvSpPr>
        <p:spPr>
          <a:xfrm>
            <a:off x="427442" y="5898128"/>
            <a:ext cx="115276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0070C0"/>
                </a:solidFill>
              </a:rPr>
              <a:t>”</a:t>
            </a:r>
            <a:r>
              <a:rPr lang="en-US" sz="1600" i="1" dirty="0">
                <a:solidFill>
                  <a:srgbClr val="0070C0"/>
                </a:solidFill>
                <a:latin typeface="+mj-lt"/>
              </a:rPr>
              <a:t>Advancing medium and long-term adaptation planning in the Republic of Serbia – NAP” project is funded by Green Climate Fund (GCF) and implemented by UNDP, in partnership with the Ministry of Agriculture, Forestry and Water Management</a:t>
            </a:r>
            <a:r>
              <a:rPr lang="sr-Cyrl-RS" sz="1600" i="1" dirty="0">
                <a:solidFill>
                  <a:srgbClr val="0070C0"/>
                </a:solidFill>
                <a:latin typeface="+mj-lt"/>
              </a:rPr>
              <a:t>, </a:t>
            </a:r>
          </a:p>
          <a:p>
            <a:pPr algn="ctr"/>
            <a:endParaRPr lang="en-US" sz="1200" i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8E73CBB-551A-4766-A69A-221C5CC7C9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53" y="2281069"/>
            <a:ext cx="7048385" cy="1183565"/>
          </a:xfrm>
        </p:spPr>
        <p:txBody>
          <a:bodyPr>
            <a:normAutofit/>
          </a:bodyPr>
          <a:lstStyle/>
          <a:p>
            <a:pPr algn="ctr"/>
            <a:br>
              <a:rPr lang="sr-Latn-RS" sz="2400" dirty="0">
                <a:latin typeface="Calibri" panose="020F0502020204030204" pitchFamily="34" charset="0"/>
              </a:rPr>
            </a:br>
            <a:br>
              <a:rPr lang="sr-Latn-RS" sz="2400" dirty="0">
                <a:latin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09F3C8-9B6A-4EB4-9D7F-D20604201B42}"/>
              </a:ext>
            </a:extLst>
          </p:cNvPr>
          <p:cNvSpPr/>
          <p:nvPr/>
        </p:nvSpPr>
        <p:spPr>
          <a:xfrm>
            <a:off x="996359" y="1500591"/>
            <a:ext cx="105929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en-GB" sz="2800" dirty="0">
                <a:latin typeface="Calibri" panose="020F0502020204030204" pitchFamily="34" charset="0"/>
              </a:rPr>
            </a:br>
            <a:r>
              <a:rPr lang="sr-Cyrl-RS" sz="4000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Утицај промена климе на производњу енергије </a:t>
            </a:r>
            <a:endParaRPr lang="en-US" sz="4000" b="1" i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613CA586-08B3-48A2-9BB6-66B0EA49E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80" y="510126"/>
            <a:ext cx="1698378" cy="1698378"/>
          </a:xfrm>
          <a:prstGeom prst="rect">
            <a:avLst/>
          </a:prstGeom>
        </p:spPr>
      </p:pic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BCD7E3AE-7A93-4479-AEF9-3318E53B1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5190" y="249346"/>
            <a:ext cx="1481620" cy="163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84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6F4D3-4359-4723-BC6F-448C50DAB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862" y="2072"/>
            <a:ext cx="10515600" cy="1005026"/>
          </a:xfrm>
        </p:spPr>
        <p:txBody>
          <a:bodyPr>
            <a:normAutofit/>
          </a:bodyPr>
          <a:lstStyle/>
          <a:p>
            <a:r>
              <a:rPr lang="sr-Cyrl-RS" sz="3600" dirty="0"/>
              <a:t>Закључак: 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A7BD5A4-8484-4996-B6F1-600C994A5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11" y="2280946"/>
            <a:ext cx="11856089" cy="5651942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Смањење протока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несташице воде и за пољопривредника, домаћинства, водни саобраћајцц  </a:t>
            </a:r>
            <a:endParaRPr lang="sr-Cyrl-R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1800"/>
              </a:spcAft>
            </a:pPr>
            <a: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sr-Latn-C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овећањем протока =</a:t>
            </a:r>
            <a:r>
              <a:rPr lang="sr-Cyrl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C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поплав</a:t>
            </a:r>
            <a:r>
              <a:rPr lang="sr-Cyrl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е, укључујући на локацијама (потребно испуштање), плављење копова </a:t>
            </a:r>
          </a:p>
          <a:p>
            <a:pPr algn="just"/>
            <a:r>
              <a:rPr lang="sr-Cyrl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Укључење у планирање ЕПС и </a:t>
            </a:r>
            <a:r>
              <a:rPr lang="sr-Latn-C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енергетск</a:t>
            </a:r>
            <a: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их</a:t>
            </a:r>
            <a:r>
              <a:rPr lang="sr-Latn-C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полити</a:t>
            </a:r>
            <a:r>
              <a:rPr lang="sr-Cyrl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</a:t>
            </a:r>
            <a:r>
              <a:rPr lang="sr-Latn-C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Србиј</a:t>
            </a:r>
            <a:r>
              <a:rPr lang="sr-Cyrl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sr-Cyrl-RS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Мера адаптације </a:t>
            </a:r>
            <a:endParaRPr lang="en-US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5D767557-2254-4ECF-BA61-021856DF9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51" y="373379"/>
            <a:ext cx="1267438" cy="1267438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5AD1EE46-C9A5-48C4-9EDF-19BD304F4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2569" y="0"/>
            <a:ext cx="1044906" cy="115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14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8B66CA3-D5DC-4414-8FCC-63CF415E49EC}"/>
              </a:ext>
            </a:extLst>
          </p:cNvPr>
          <p:cNvSpPr txBox="1"/>
          <p:nvPr/>
        </p:nvSpPr>
        <p:spPr>
          <a:xfrm>
            <a:off x="427444" y="5953165"/>
            <a:ext cx="11527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rgbClr val="0070C0"/>
                </a:solidFill>
              </a:rPr>
              <a:t>” </a:t>
            </a:r>
            <a:r>
              <a:rPr lang="en-US" sz="1200" i="1" dirty="0">
                <a:solidFill>
                  <a:srgbClr val="0070C0"/>
                </a:solidFill>
                <a:latin typeface="+mj-lt"/>
              </a:rPr>
              <a:t>Advancing medium and long-term adaptation planning in the Republic of Serbia – NAP” project is funded by Green Climate Fund (GCF) and implemented by UNDP, in partnership with the Ministry of Agriculture, Forestry and Water Management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EEFEB32-32EB-4761-B126-B734D7C56F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Захваљујем на пажњи!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A7BD5A4-8484-4996-B6F1-600C994A57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8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5D767557-2254-4ECF-BA61-021856DF9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09" y="179683"/>
            <a:ext cx="1267438" cy="1267438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5AD1EE46-C9A5-48C4-9EDF-19BD304F4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836" y="46930"/>
            <a:ext cx="1044906" cy="115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09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8B66CA3-D5DC-4414-8FCC-63CF415E49EC}"/>
              </a:ext>
            </a:extLst>
          </p:cNvPr>
          <p:cNvSpPr txBox="1"/>
          <p:nvPr/>
        </p:nvSpPr>
        <p:spPr>
          <a:xfrm>
            <a:off x="427444" y="5953165"/>
            <a:ext cx="11527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rgbClr val="0070C0"/>
                </a:solidFill>
              </a:rPr>
              <a:t>” </a:t>
            </a:r>
            <a:r>
              <a:rPr lang="en-US" sz="1200" i="1" dirty="0">
                <a:solidFill>
                  <a:srgbClr val="0070C0"/>
                </a:solidFill>
                <a:latin typeface="+mj-lt"/>
              </a:rPr>
              <a:t>Advancing medium and long-term adaptation planning in the Republic of Serbia – NAP” project is funded by Green Climate Fund (GCF) and implemented by UNDP, in partnership with the Ministry of Agriculture, Forestry and Water Management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E6F4D3-4359-4723-BC6F-448C50DAB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0622"/>
            <a:ext cx="10515600" cy="1005026"/>
          </a:xfrm>
        </p:spPr>
        <p:txBody>
          <a:bodyPr>
            <a:normAutofit/>
          </a:bodyPr>
          <a:lstStyle/>
          <a:p>
            <a:r>
              <a:rPr lang="sr-Cyrl-RS" sz="36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Методологија процене</a:t>
            </a:r>
            <a:endParaRPr lang="en-US" sz="3600" dirty="0">
              <a:latin typeface="Candara" panose="020E0502030303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A7BD5A4-8484-4996-B6F1-600C994A5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644" y="1859974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sr-Cyrl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Коришћен модел: 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LISFLOOD </a:t>
            </a:r>
            <a:r>
              <a:rPr lang="sr-Latn-C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2.0 </a:t>
            </a:r>
            <a:r>
              <a:rPr lang="sr-Cyrl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GB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https://ec-jrc.github.io/lisflood/</a:t>
            </a:r>
            <a:endParaRPr lang="sr-Cyrl-RS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sr-Latn-C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Процеси који се симулирају</a:t>
            </a:r>
            <a:r>
              <a:rPr lang="sr-Cyrl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sr-Latn-C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топљење снега, инфилтрациј</a:t>
            </a:r>
            <a:r>
              <a:rPr lang="sr-Cyrl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</a:t>
            </a:r>
            <a:r>
              <a:rPr lang="sr-Latn-C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пресретање падавина, одводњавање лишћа, испаравање и усисавање воде вегетацијом, површинско отицање, преференцијални ток (заобилажење слоја тла), размен</a:t>
            </a:r>
            <a:r>
              <a:rPr lang="sr-Cyrl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</a:t>
            </a:r>
            <a:r>
              <a:rPr lang="sr-Latn-C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влаге у земљишту између два слоја тла и одводњавање у подземне воде, подземн</a:t>
            </a:r>
            <a:r>
              <a:rPr lang="sr-Cyrl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sr-Latn-C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токови</a:t>
            </a:r>
            <a:r>
              <a:rPr lang="sr-Latn-C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 проток кроз речне канале</a:t>
            </a:r>
            <a:endParaRPr lang="sr-Cyrl-R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sr-Latn-C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росторн</a:t>
            </a:r>
            <a:r>
              <a:rPr lang="sr-Cyrl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</a:t>
            </a:r>
            <a:r>
              <a:rPr lang="sr-Latn-C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резолуциј</a:t>
            </a:r>
            <a:r>
              <a:rPr lang="sr-Cyrl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</a:t>
            </a:r>
            <a:r>
              <a:rPr lang="sr-Latn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5x5</a:t>
            </a:r>
            <a:r>
              <a:rPr lang="sr-Latn-C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km</a:t>
            </a:r>
          </a:p>
          <a:p>
            <a:pPr algn="just"/>
            <a:r>
              <a:rPr lang="sr-Cyrl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Референтни период</a:t>
            </a:r>
            <a:r>
              <a:rPr lang="sr-Latn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sr-Latn-C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1981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C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- 2010</a:t>
            </a:r>
            <a:r>
              <a:rPr lang="sr-Cyrl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пројекције до </a:t>
            </a:r>
            <a:r>
              <a:rPr lang="sr-Latn-C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2100</a:t>
            </a:r>
            <a:r>
              <a:rPr lang="sr-Cyrl-R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године</a:t>
            </a:r>
            <a: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sr-Latn-C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RCP4.5 </a:t>
            </a:r>
            <a:r>
              <a:rPr lang="sr-Latn-C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RCP8.5</a:t>
            </a:r>
            <a:endParaRPr lang="sr-Cyrl-R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sr-Cyrl-R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Подаци ЕПС посредством МРЕ </a:t>
            </a:r>
          </a:p>
          <a:p>
            <a:pPr algn="just"/>
            <a: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Подаци 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EURO-CORDEX</a:t>
            </a:r>
            <a:endParaRPr lang="sr-Cyrl-R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sr-Cyrl-RS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r-Latn-RS" sz="2400" dirty="0">
              <a:latin typeface="Calibri" panose="020F0502020204030204" pitchFamily="34" charset="0"/>
            </a:endParaRPr>
          </a:p>
          <a:p>
            <a:endParaRPr lang="sr-Latn-RS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5D767557-2254-4ECF-BA61-021856DF9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09" y="179683"/>
            <a:ext cx="1267438" cy="1267438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5AD1EE46-C9A5-48C4-9EDF-19BD304F45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2569" y="0"/>
            <a:ext cx="1044906" cy="115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02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8B66CA3-D5DC-4414-8FCC-63CF415E49EC}"/>
              </a:ext>
            </a:extLst>
          </p:cNvPr>
          <p:cNvSpPr txBox="1"/>
          <p:nvPr/>
        </p:nvSpPr>
        <p:spPr>
          <a:xfrm>
            <a:off x="427444" y="5953165"/>
            <a:ext cx="11527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rgbClr val="0070C0"/>
                </a:solidFill>
              </a:rPr>
              <a:t>” </a:t>
            </a:r>
            <a:r>
              <a:rPr lang="en-US" sz="1200" i="1" dirty="0">
                <a:solidFill>
                  <a:srgbClr val="0070C0"/>
                </a:solidFill>
                <a:latin typeface="+mj-lt"/>
              </a:rPr>
              <a:t>Advancing medium and long-term adaptation planning in the Republic of Serbia – NAP” project is funded by Green Climate Fund (GCF) and implemented by UNDP, in partnership with the Ministry of Agriculture, Forestry and Water Management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E6F4D3-4359-4723-BC6F-448C50DAB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662" y="724753"/>
            <a:ext cx="10515600" cy="1005026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Candara" panose="020E0502030303020204" pitchFamily="34" charset="0"/>
              </a:rPr>
              <a:t>Принцип процене</a:t>
            </a:r>
            <a:endParaRPr lang="en-US" sz="3600" dirty="0">
              <a:latin typeface="Candara" panose="020E050203030302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A7BD5A4-8484-4996-B6F1-600C994A5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828" y="1881797"/>
            <a:ext cx="10515600" cy="5187564"/>
          </a:xfrm>
        </p:spPr>
        <p:txBody>
          <a:bodyPr>
            <a:normAutofit/>
          </a:bodyPr>
          <a:lstStyle/>
          <a:p>
            <a:pPr algn="just"/>
            <a:r>
              <a:rPr lang="sr-Cyrl-R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Промене годишњих </a:t>
            </a:r>
            <a:r>
              <a:rPr lang="sr-Cyrl-R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 сезонских протицаја река из којих се користи вода за производњу у хидроелектранама (ХЕ) и хлађење у термоелектранама (ТЕ) </a:t>
            </a:r>
          </a:p>
          <a:p>
            <a:pPr algn="just"/>
            <a:r>
              <a:rPr lang="sr-Latn-C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 </a:t>
            </a:r>
            <a:r>
              <a:rPr lang="sr-Cyrl-R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ХЕ и 8 ТЕ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/TE-TO</a:t>
            </a:r>
            <a:endParaRPr lang="sr-Latn-R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5D767557-2254-4ECF-BA61-021856DF9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09" y="179683"/>
            <a:ext cx="1267438" cy="1267438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5AD1EE46-C9A5-48C4-9EDF-19BD304F4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2569" y="0"/>
            <a:ext cx="1044906" cy="1153186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C2FE49A-D48E-45EF-BB9A-61EAA5C657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226826"/>
              </p:ext>
            </p:extLst>
          </p:nvPr>
        </p:nvGraphicFramePr>
        <p:xfrm>
          <a:off x="1832249" y="2976880"/>
          <a:ext cx="3830320" cy="356616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830320">
                  <a:extLst>
                    <a:ext uri="{9D8B030D-6E8A-4147-A177-3AD203B41FA5}">
                      <a16:colId xmlns:a16="http://schemas.microsoft.com/office/drawing/2014/main" val="3134636234"/>
                    </a:ext>
                  </a:extLst>
                </a:gridCol>
              </a:tblGrid>
              <a:tr h="270413">
                <a:tc>
                  <a:txBody>
                    <a:bodyPr/>
                    <a:lstStyle/>
                    <a:p>
                      <a:pPr algn="ctr"/>
                      <a:r>
                        <a:rPr lang="sr-Cyrl-RS" sz="1800" dirty="0">
                          <a:effectLst/>
                        </a:rPr>
                        <a:t>Увац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1607742"/>
                  </a:ext>
                </a:extLst>
              </a:tr>
              <a:tr h="270413">
                <a:tc>
                  <a:txBody>
                    <a:bodyPr/>
                    <a:lstStyle/>
                    <a:p>
                      <a:pPr algn="ctr"/>
                      <a:r>
                        <a:rPr lang="sr-Cyrl-RS" sz="1800" dirty="0">
                          <a:effectLst/>
                        </a:rPr>
                        <a:t>ХЕ Бајина Башта Г</a:t>
                      </a:r>
                      <a:r>
                        <a:rPr lang="en-GB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9958143"/>
                  </a:ext>
                </a:extLst>
              </a:tr>
              <a:tr h="270413">
                <a:tc>
                  <a:txBody>
                    <a:bodyPr/>
                    <a:lstStyle/>
                    <a:p>
                      <a:pPr algn="ctr"/>
                      <a:r>
                        <a:rPr lang="sr-Cyrl-RS" sz="1800" dirty="0">
                          <a:effectLst/>
                        </a:rPr>
                        <a:t>ХЕ Ђердап</a:t>
                      </a:r>
                      <a:r>
                        <a:rPr lang="en-GB" sz="1800" dirty="0">
                          <a:effectLst/>
                        </a:rPr>
                        <a:t> 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8956405"/>
                  </a:ext>
                </a:extLst>
              </a:tr>
              <a:tr h="270413">
                <a:tc>
                  <a:txBody>
                    <a:bodyPr/>
                    <a:lstStyle/>
                    <a:p>
                      <a:pPr algn="ctr"/>
                      <a:r>
                        <a:rPr lang="sr-Cyrl-RS" sz="1800" dirty="0">
                          <a:effectLst/>
                        </a:rPr>
                        <a:t>Кокин Брод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4514739"/>
                  </a:ext>
                </a:extLst>
              </a:tr>
              <a:tr h="270413">
                <a:tc>
                  <a:txBody>
                    <a:bodyPr/>
                    <a:lstStyle/>
                    <a:p>
                      <a:pPr algn="ctr"/>
                      <a:r>
                        <a:rPr lang="sr-Cyrl-RS" sz="1800">
                          <a:effectLst/>
                        </a:rPr>
                        <a:t>Међувршје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3832392"/>
                  </a:ext>
                </a:extLst>
              </a:tr>
              <a:tr h="270413">
                <a:tc>
                  <a:txBody>
                    <a:bodyPr/>
                    <a:lstStyle/>
                    <a:p>
                      <a:pPr algn="ctr"/>
                      <a:r>
                        <a:rPr lang="sr-Cyrl-RS" sz="1800" dirty="0">
                          <a:effectLst/>
                        </a:rPr>
                        <a:t>Овчар Бања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8409894"/>
                  </a:ext>
                </a:extLst>
              </a:tr>
              <a:tr h="270413">
                <a:tc>
                  <a:txBody>
                    <a:bodyPr/>
                    <a:lstStyle/>
                    <a:p>
                      <a:pPr algn="ctr"/>
                      <a:r>
                        <a:rPr lang="sr-Cyrl-RS" sz="1800">
                          <a:effectLst/>
                        </a:rPr>
                        <a:t>ХЕ ЂЕРДАП </a:t>
                      </a:r>
                      <a:r>
                        <a:rPr lang="en-GB" sz="1800">
                          <a:effectLst/>
                        </a:rPr>
                        <a:t>II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4260040"/>
                  </a:ext>
                </a:extLst>
              </a:tr>
              <a:tr h="270413">
                <a:tc>
                  <a:txBody>
                    <a:bodyPr/>
                    <a:lstStyle/>
                    <a:p>
                      <a:pPr algn="ctr"/>
                      <a:r>
                        <a:rPr lang="sr-Cyrl-RS" sz="1800" dirty="0">
                          <a:effectLst/>
                        </a:rPr>
                        <a:t>ХЕ Врла</a:t>
                      </a:r>
                      <a:r>
                        <a:rPr lang="en-GB" sz="1800" dirty="0">
                          <a:effectLst/>
                        </a:rPr>
                        <a:t> 1-4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88842340"/>
                  </a:ext>
                </a:extLst>
              </a:tr>
              <a:tr h="270413">
                <a:tc>
                  <a:txBody>
                    <a:bodyPr/>
                    <a:lstStyle/>
                    <a:p>
                      <a:pPr algn="ctr"/>
                      <a:r>
                        <a:rPr lang="sr-Cyrl-RS" sz="1800" dirty="0">
                          <a:effectLst/>
                        </a:rPr>
                        <a:t>РХЕ</a:t>
                      </a:r>
                      <a:r>
                        <a:rPr lang="en-GB" sz="1800" dirty="0">
                          <a:effectLst/>
                        </a:rPr>
                        <a:t> „</a:t>
                      </a:r>
                      <a:r>
                        <a:rPr lang="en-GB" sz="1800" dirty="0" err="1">
                          <a:effectLst/>
                        </a:rPr>
                        <a:t>Бајина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dirty="0" err="1">
                          <a:effectLst/>
                        </a:rPr>
                        <a:t>Башта</a:t>
                      </a:r>
                      <a:r>
                        <a:rPr lang="en-GB" sz="1800" dirty="0">
                          <a:effectLst/>
                        </a:rPr>
                        <a:t>“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486804"/>
                  </a:ext>
                </a:extLst>
              </a:tr>
              <a:tr h="270413">
                <a:tc>
                  <a:txBody>
                    <a:bodyPr/>
                    <a:lstStyle/>
                    <a:p>
                      <a:pPr algn="ctr"/>
                      <a:r>
                        <a:rPr lang="sr-Cyrl-RS" sz="1800" dirty="0">
                          <a:effectLst/>
                        </a:rPr>
                        <a:t>Бистрица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15846039"/>
                  </a:ext>
                </a:extLst>
              </a:tr>
              <a:tr h="270413">
                <a:tc>
                  <a:txBody>
                    <a:bodyPr/>
                    <a:lstStyle/>
                    <a:p>
                      <a:pPr algn="ctr"/>
                      <a:r>
                        <a:rPr lang="sr-Cyrl-RS" sz="1800" dirty="0">
                          <a:effectLst/>
                        </a:rPr>
                        <a:t>Зворник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1994943"/>
                  </a:ext>
                </a:extLst>
              </a:tr>
              <a:tr h="270413">
                <a:tc>
                  <a:txBody>
                    <a:bodyPr/>
                    <a:lstStyle/>
                    <a:p>
                      <a:pPr algn="ctr"/>
                      <a:r>
                        <a:rPr lang="sr-Cyrl-RS" sz="1800" dirty="0">
                          <a:effectLst/>
                        </a:rPr>
                        <a:t>Пирот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9827582"/>
                  </a:ext>
                </a:extLst>
              </a:tr>
              <a:tr h="270413">
                <a:tc>
                  <a:txBody>
                    <a:bodyPr/>
                    <a:lstStyle/>
                    <a:p>
                      <a:pPr algn="ctr"/>
                      <a:r>
                        <a:rPr lang="sr-Cyrl-RS" sz="1800" dirty="0">
                          <a:effectLst/>
                        </a:rPr>
                        <a:t>Потпећ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797654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193A4AD-69C0-45FF-B0C7-3BFB9FB9B9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671505"/>
              </p:ext>
            </p:extLst>
          </p:nvPr>
        </p:nvGraphicFramePr>
        <p:xfrm>
          <a:off x="6707475" y="2899461"/>
          <a:ext cx="3830320" cy="364357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830320">
                  <a:extLst>
                    <a:ext uri="{9D8B030D-6E8A-4147-A177-3AD203B41FA5}">
                      <a16:colId xmlns:a16="http://schemas.microsoft.com/office/drawing/2014/main" val="158402570"/>
                    </a:ext>
                  </a:extLst>
                </a:gridCol>
              </a:tblGrid>
              <a:tr h="3312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000" dirty="0">
                          <a:effectLst/>
                        </a:rPr>
                        <a:t>Нови Сад</a:t>
                      </a:r>
                      <a:r>
                        <a:rPr lang="en-GB" sz="2000" dirty="0">
                          <a:effectLst/>
                        </a:rPr>
                        <a:t> A1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24550668"/>
                  </a:ext>
                </a:extLst>
              </a:tr>
              <a:tr h="3312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000" dirty="0">
                          <a:effectLst/>
                        </a:rPr>
                        <a:t>Нови Сад</a:t>
                      </a:r>
                      <a:r>
                        <a:rPr lang="en-GB" sz="2000" dirty="0">
                          <a:effectLst/>
                        </a:rPr>
                        <a:t> A2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78381777"/>
                  </a:ext>
                </a:extLst>
              </a:tr>
              <a:tr h="3312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000" dirty="0">
                          <a:effectLst/>
                        </a:rPr>
                        <a:t>Зрењанин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4192507"/>
                  </a:ext>
                </a:extLst>
              </a:tr>
              <a:tr h="3312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000" dirty="0">
                          <a:effectLst/>
                        </a:rPr>
                        <a:t>Колубара</a:t>
                      </a:r>
                      <a:r>
                        <a:rPr lang="en-GB" sz="2000" dirty="0">
                          <a:effectLst/>
                        </a:rPr>
                        <a:t> 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0029799"/>
                  </a:ext>
                </a:extLst>
              </a:tr>
              <a:tr h="3312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000" dirty="0">
                          <a:effectLst/>
                        </a:rPr>
                        <a:t>Костолац</a:t>
                      </a:r>
                      <a:r>
                        <a:rPr lang="en-GB" sz="2000" dirty="0">
                          <a:effectLst/>
                        </a:rPr>
                        <a:t> 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6044631"/>
                  </a:ext>
                </a:extLst>
              </a:tr>
              <a:tr h="3312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000" dirty="0">
                          <a:effectLst/>
                        </a:rPr>
                        <a:t>Костолац </a:t>
                      </a:r>
                      <a:r>
                        <a:rPr lang="en-GB" sz="2000" dirty="0">
                          <a:effectLst/>
                        </a:rPr>
                        <a:t> 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2571693"/>
                  </a:ext>
                </a:extLst>
              </a:tr>
              <a:tr h="3312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000" dirty="0">
                          <a:effectLst/>
                        </a:rPr>
                        <a:t>Костолац  Б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0738017"/>
                  </a:ext>
                </a:extLst>
              </a:tr>
              <a:tr h="3312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000" dirty="0">
                          <a:effectLst/>
                        </a:rPr>
                        <a:t>Костолац</a:t>
                      </a:r>
                      <a:r>
                        <a:rPr lang="en-GB" sz="2000" dirty="0">
                          <a:effectLst/>
                        </a:rPr>
                        <a:t>  </a:t>
                      </a:r>
                      <a:r>
                        <a:rPr lang="sr-Cyrl-RS" sz="2000" dirty="0">
                          <a:effectLst/>
                        </a:rPr>
                        <a:t>Б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43223173"/>
                  </a:ext>
                </a:extLst>
              </a:tr>
              <a:tr h="3312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000" dirty="0">
                          <a:effectLst/>
                        </a:rPr>
                        <a:t>Морава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5211377"/>
                  </a:ext>
                </a:extLst>
              </a:tr>
              <a:tr h="3312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000" dirty="0">
                          <a:effectLst/>
                        </a:rPr>
                        <a:t>Никола Тесла</a:t>
                      </a:r>
                      <a:r>
                        <a:rPr lang="en-GB" sz="2000" dirty="0">
                          <a:effectLst/>
                        </a:rPr>
                        <a:t> A1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97187978"/>
                  </a:ext>
                </a:extLst>
              </a:tr>
              <a:tr h="3312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000" dirty="0">
                          <a:effectLst/>
                        </a:rPr>
                        <a:t>Никола Тесла Б</a:t>
                      </a:r>
                      <a:r>
                        <a:rPr lang="en-GB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0362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1517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8B66CA3-D5DC-4414-8FCC-63CF415E49EC}"/>
              </a:ext>
            </a:extLst>
          </p:cNvPr>
          <p:cNvSpPr txBox="1"/>
          <p:nvPr/>
        </p:nvSpPr>
        <p:spPr>
          <a:xfrm>
            <a:off x="427444" y="5953165"/>
            <a:ext cx="11527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rgbClr val="0070C0"/>
                </a:solidFill>
              </a:rPr>
              <a:t>” </a:t>
            </a:r>
            <a:r>
              <a:rPr lang="en-US" sz="1200" i="1" dirty="0">
                <a:solidFill>
                  <a:srgbClr val="0070C0"/>
                </a:solidFill>
                <a:latin typeface="+mj-lt"/>
              </a:rPr>
              <a:t>Advancing medium and long-term adaptation planning in the Republic of Serbia – NAP” project is funded by Green Climate Fund (GCF) and implemented by UNDP, in partnership with the Ministry of Agriculture, Forestry and Water Management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E6F4D3-4359-4723-BC6F-448C50DAB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222" y="714902"/>
            <a:ext cx="10515600" cy="1005026"/>
          </a:xfrm>
        </p:spPr>
        <p:txBody>
          <a:bodyPr>
            <a:normAutofit fontScale="90000"/>
          </a:bodyPr>
          <a:lstStyle/>
          <a:p>
            <a:r>
              <a:rPr lang="sr-Cyrl-RS" sz="3600" dirty="0">
                <a:latin typeface="Candara" panose="020E0502030303020204" pitchFamily="34" charset="0"/>
              </a:rPr>
              <a:t>Локације и производња</a:t>
            </a:r>
            <a:r>
              <a:rPr lang="en-US" sz="3600" dirty="0">
                <a:latin typeface="Candara" panose="020E0502030303020204" pitchFamily="34" charset="0"/>
              </a:rPr>
              <a:t>/</a:t>
            </a:r>
            <a:r>
              <a:rPr lang="sr-Cyrl-RS" sz="3600" dirty="0">
                <a:latin typeface="Candara" panose="020E0502030303020204" pitchFamily="34" charset="0"/>
              </a:rPr>
              <a:t>потребе за расхладном водом </a:t>
            </a:r>
            <a:endParaRPr lang="en-US" sz="3600" dirty="0">
              <a:latin typeface="Candara" panose="020E050203030302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A7BD5A4-8484-4996-B6F1-600C994A5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828" y="2137458"/>
            <a:ext cx="10515600" cy="5187564"/>
          </a:xfrm>
        </p:spPr>
        <p:txBody>
          <a:bodyPr>
            <a:normAutofit/>
          </a:bodyPr>
          <a:lstStyle/>
          <a:p>
            <a:endParaRPr lang="sr-Latn-RS" sz="24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5D767557-2254-4ECF-BA61-021856DF9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09" y="179683"/>
            <a:ext cx="1267438" cy="1267438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5AD1EE46-C9A5-48C4-9EDF-19BD304F4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2569" y="0"/>
            <a:ext cx="1044906" cy="11531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AE65EE-C635-410D-B8E7-B4DE6A844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0640" y="1605392"/>
            <a:ext cx="6238240" cy="51875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9019716-8542-4878-975F-7FECB468631F}"/>
              </a:ext>
            </a:extLst>
          </p:cNvPr>
          <p:cNvSpPr txBox="1"/>
          <p:nvPr/>
        </p:nvSpPr>
        <p:spPr>
          <a:xfrm>
            <a:off x="8066592" y="2706484"/>
            <a:ext cx="260812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R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sr-Latn-C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отрошња </a:t>
            </a: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расхладне воде</a:t>
            </a:r>
            <a:r>
              <a:rPr lang="sr-Latn-C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зависи од ефикасности система и технологије хлађења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100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8B66CA3-D5DC-4414-8FCC-63CF415E49EC}"/>
              </a:ext>
            </a:extLst>
          </p:cNvPr>
          <p:cNvSpPr txBox="1"/>
          <p:nvPr/>
        </p:nvSpPr>
        <p:spPr>
          <a:xfrm>
            <a:off x="427444" y="5953165"/>
            <a:ext cx="11527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rgbClr val="0070C0"/>
                </a:solidFill>
              </a:rPr>
              <a:t>” </a:t>
            </a:r>
            <a:r>
              <a:rPr lang="en-US" sz="1200" i="1" dirty="0">
                <a:solidFill>
                  <a:srgbClr val="0070C0"/>
                </a:solidFill>
                <a:latin typeface="+mj-lt"/>
              </a:rPr>
              <a:t>Advancing medium and long-term adaptation planning in the Republic of Serbia – NAP” project is funded by Green Climate Fund (GCF) and implemented by UNDP, in partnership with the Ministry of Agriculture, Forestry and Water Management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E6F4D3-4359-4723-BC6F-448C50DAB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46" y="591860"/>
            <a:ext cx="10515600" cy="1005026"/>
          </a:xfrm>
        </p:spPr>
        <p:txBody>
          <a:bodyPr>
            <a:normAutofit/>
          </a:bodyPr>
          <a:lstStyle/>
          <a:p>
            <a:r>
              <a:rPr lang="en-GB" sz="3200" b="0" dirty="0"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RCP4.5 </a:t>
            </a:r>
            <a:r>
              <a:rPr lang="sr-Latn-CS" sz="3200" b="0" dirty="0"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(у %)</a:t>
            </a:r>
            <a:r>
              <a:rPr lang="sr-Cyrl-RS" sz="3200" b="0" dirty="0"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 за хидроенргетска постројења </a:t>
            </a:r>
            <a:r>
              <a:rPr lang="sr-Latn-CS" sz="3200" b="0" dirty="0"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endParaRPr lang="en-US" sz="3200" b="0" dirty="0">
              <a:latin typeface="Candara" panose="020E0502030303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A7BD5A4-8484-4996-B6F1-600C994A5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644" y="1859974"/>
            <a:ext cx="10515600" cy="4351338"/>
          </a:xfrm>
        </p:spPr>
        <p:txBody>
          <a:bodyPr>
            <a:normAutofit/>
          </a:bodyPr>
          <a:lstStyle/>
          <a:p>
            <a:pPr algn="just"/>
            <a:endParaRPr lang="sr-Cyrl-RS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r-Latn-RS" sz="2400" dirty="0">
              <a:latin typeface="Calibri" panose="020F0502020204030204" pitchFamily="34" charset="0"/>
            </a:endParaRPr>
          </a:p>
          <a:p>
            <a:endParaRPr lang="sr-Latn-RS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5D767557-2254-4ECF-BA61-021856DF9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09" y="179683"/>
            <a:ext cx="1267438" cy="1267438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5AD1EE46-C9A5-48C4-9EDF-19BD304F4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8589" y="167589"/>
            <a:ext cx="1044906" cy="1005026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7712C2-E5AB-4FAA-9202-364BC18D8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690796"/>
              </p:ext>
            </p:extLst>
          </p:nvPr>
        </p:nvGraphicFramePr>
        <p:xfrm>
          <a:off x="754309" y="1684582"/>
          <a:ext cx="10515600" cy="48889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0679">
                  <a:extLst>
                    <a:ext uri="{9D8B030D-6E8A-4147-A177-3AD203B41FA5}">
                      <a16:colId xmlns:a16="http://schemas.microsoft.com/office/drawing/2014/main" val="2354328091"/>
                    </a:ext>
                  </a:extLst>
                </a:gridCol>
                <a:gridCol w="1255019">
                  <a:extLst>
                    <a:ext uri="{9D8B030D-6E8A-4147-A177-3AD203B41FA5}">
                      <a16:colId xmlns:a16="http://schemas.microsoft.com/office/drawing/2014/main" val="3749209196"/>
                    </a:ext>
                  </a:extLst>
                </a:gridCol>
                <a:gridCol w="1538186">
                  <a:extLst>
                    <a:ext uri="{9D8B030D-6E8A-4147-A177-3AD203B41FA5}">
                      <a16:colId xmlns:a16="http://schemas.microsoft.com/office/drawing/2014/main" val="1511858539"/>
                    </a:ext>
                  </a:extLst>
                </a:gridCol>
                <a:gridCol w="1538186">
                  <a:extLst>
                    <a:ext uri="{9D8B030D-6E8A-4147-A177-3AD203B41FA5}">
                      <a16:colId xmlns:a16="http://schemas.microsoft.com/office/drawing/2014/main" val="1545772051"/>
                    </a:ext>
                  </a:extLst>
                </a:gridCol>
                <a:gridCol w="1615096">
                  <a:extLst>
                    <a:ext uri="{9D8B030D-6E8A-4147-A177-3AD203B41FA5}">
                      <a16:colId xmlns:a16="http://schemas.microsoft.com/office/drawing/2014/main" val="3723299276"/>
                    </a:ext>
                  </a:extLst>
                </a:gridCol>
                <a:gridCol w="1328434">
                  <a:extLst>
                    <a:ext uri="{9D8B030D-6E8A-4147-A177-3AD203B41FA5}">
                      <a16:colId xmlns:a16="http://schemas.microsoft.com/office/drawing/2014/main" val="3041514277"/>
                    </a:ext>
                  </a:extLst>
                </a:gridCol>
              </a:tblGrid>
              <a:tr h="6667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000" dirty="0">
                          <a:effectLst/>
                        </a:rPr>
                        <a:t>Назив електране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000" dirty="0">
                          <a:effectLst/>
                        </a:rPr>
                        <a:t>ДЈФ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000" dirty="0">
                          <a:effectLst/>
                        </a:rPr>
                        <a:t>МАМ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000" dirty="0">
                          <a:effectLst/>
                        </a:rPr>
                        <a:t>ЈЈА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000" dirty="0">
                          <a:effectLst/>
                        </a:rPr>
                        <a:t>СОН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800" dirty="0">
                          <a:effectLst/>
                        </a:rPr>
                        <a:t>Просечно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3279555"/>
                  </a:ext>
                </a:extLst>
              </a:tr>
              <a:tr h="3247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000" dirty="0">
                          <a:effectLst/>
                        </a:rPr>
                        <a:t>Увац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34.38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11.22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7.92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19.31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18.21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0915329"/>
                  </a:ext>
                </a:extLst>
              </a:tr>
              <a:tr h="3247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000">
                          <a:effectLst/>
                        </a:rPr>
                        <a:t>ХЕ Бајина Башта Г</a:t>
                      </a:r>
                      <a:r>
                        <a:rPr lang="en-GB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30.23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6.43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</a:rPr>
                        <a:t>-6.31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</a:rPr>
                        <a:t>-4.58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</a:rPr>
                        <a:t>6.44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9713319"/>
                  </a:ext>
                </a:extLst>
              </a:tr>
              <a:tr h="3247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000">
                          <a:effectLst/>
                        </a:rPr>
                        <a:t>ХЕ Ђердап</a:t>
                      </a:r>
                      <a:r>
                        <a:rPr lang="en-GB" sz="2000">
                          <a:effectLst/>
                        </a:rPr>
                        <a:t> 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22.40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11.36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4.69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3.37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10.46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19433250"/>
                  </a:ext>
                </a:extLst>
              </a:tr>
              <a:tr h="3247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000">
                          <a:effectLst/>
                        </a:rPr>
                        <a:t>Кокин Брод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28.07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14.50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7.76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16.46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16.70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23767064"/>
                  </a:ext>
                </a:extLst>
              </a:tr>
              <a:tr h="3247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000">
                          <a:effectLst/>
                        </a:rPr>
                        <a:t>Међувршје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24.42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4.58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7.90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8.12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11.26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8799723"/>
                  </a:ext>
                </a:extLst>
              </a:tr>
              <a:tr h="3247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000">
                          <a:effectLst/>
                        </a:rPr>
                        <a:t>Овчар Бања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24.26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3.47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7.13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8.82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10.92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09298"/>
                  </a:ext>
                </a:extLst>
              </a:tr>
              <a:tr h="3247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000">
                          <a:effectLst/>
                        </a:rPr>
                        <a:t>ХЕ ЂЕРДАП</a:t>
                      </a:r>
                      <a:r>
                        <a:rPr lang="en-GB" sz="2000">
                          <a:effectLst/>
                        </a:rPr>
                        <a:t> II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22.39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11.37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4.68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3.32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10.44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3091734"/>
                  </a:ext>
                </a:extLst>
              </a:tr>
              <a:tr h="3247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000">
                          <a:effectLst/>
                        </a:rPr>
                        <a:t>ХЕ Врла</a:t>
                      </a:r>
                      <a:r>
                        <a:rPr lang="en-GB" sz="2000">
                          <a:effectLst/>
                        </a:rPr>
                        <a:t> 1-4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43.86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-0.32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</a:rPr>
                        <a:t>-17.17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8.51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8.72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79906652"/>
                  </a:ext>
                </a:extLst>
              </a:tr>
              <a:tr h="324782">
                <a:tc>
                  <a:txBody>
                    <a:bodyPr/>
                    <a:lstStyle/>
                    <a:p>
                      <a:pPr algn="ctr"/>
                      <a:r>
                        <a:rPr lang="sr-Cyrl-RS" sz="2000">
                          <a:effectLst/>
                        </a:rPr>
                        <a:t>РХЕ</a:t>
                      </a:r>
                      <a:r>
                        <a:rPr lang="en-GB" sz="2000">
                          <a:effectLst/>
                        </a:rPr>
                        <a:t> „Бајина Башта“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10.66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1.89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-1.80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-0.74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2.50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2718462"/>
                  </a:ext>
                </a:extLst>
              </a:tr>
              <a:tr h="324782">
                <a:tc>
                  <a:txBody>
                    <a:bodyPr/>
                    <a:lstStyle/>
                    <a:p>
                      <a:pPr algn="ctr"/>
                      <a:r>
                        <a:rPr lang="sr-Cyrl-RS" sz="2000">
                          <a:effectLst/>
                        </a:rPr>
                        <a:t>Бистрица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28.53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13.75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7.22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15.86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16.34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318922"/>
                  </a:ext>
                </a:extLst>
              </a:tr>
              <a:tr h="324782">
                <a:tc>
                  <a:txBody>
                    <a:bodyPr/>
                    <a:lstStyle/>
                    <a:p>
                      <a:pPr algn="ctr"/>
                      <a:r>
                        <a:rPr lang="sr-Cyrl-RS" sz="2000">
                          <a:effectLst/>
                        </a:rPr>
                        <a:t>Зворник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25.91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7.18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-3.82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-3.43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6.46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3015018"/>
                  </a:ext>
                </a:extLst>
              </a:tr>
              <a:tr h="324782">
                <a:tc>
                  <a:txBody>
                    <a:bodyPr/>
                    <a:lstStyle/>
                    <a:p>
                      <a:pPr algn="ctr"/>
                      <a:r>
                        <a:rPr lang="sr-Cyrl-RS" sz="2000">
                          <a:effectLst/>
                        </a:rPr>
                        <a:t>Пирот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23.23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4.93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</a:rPr>
                        <a:t>-11.92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-0.26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4.00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51690689"/>
                  </a:ext>
                </a:extLst>
              </a:tr>
              <a:tr h="324782"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effectLst/>
                        </a:rPr>
                        <a:t>Потпећ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43.29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0.27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</a:rPr>
                        <a:t>-11.08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3.91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9.10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0143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4269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8B66CA3-D5DC-4414-8FCC-63CF415E49EC}"/>
              </a:ext>
            </a:extLst>
          </p:cNvPr>
          <p:cNvSpPr txBox="1"/>
          <p:nvPr/>
        </p:nvSpPr>
        <p:spPr>
          <a:xfrm>
            <a:off x="427444" y="5953165"/>
            <a:ext cx="11527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rgbClr val="0070C0"/>
                </a:solidFill>
              </a:rPr>
              <a:t>” </a:t>
            </a:r>
            <a:r>
              <a:rPr lang="en-US" sz="1200" i="1" dirty="0">
                <a:solidFill>
                  <a:srgbClr val="0070C0"/>
                </a:solidFill>
                <a:latin typeface="+mj-lt"/>
              </a:rPr>
              <a:t>Advancing medium and long-term adaptation planning in the Republic of Serbia – NAP” project is funded by Green Climate Fund (GCF) and implemented by UNDP, in partnership with the Ministry of Agriculture, Forestry and Water Management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E6F4D3-4359-4723-BC6F-448C50DAB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622" y="462513"/>
            <a:ext cx="10515600" cy="1005026"/>
          </a:xfrm>
        </p:spPr>
        <p:txBody>
          <a:bodyPr>
            <a:normAutofit fontScale="90000"/>
          </a:bodyPr>
          <a:lstStyle/>
          <a:p>
            <a:r>
              <a:rPr lang="en-GB" sz="4000" b="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RCP8.5 </a:t>
            </a:r>
            <a:r>
              <a:rPr lang="sr-Latn-CS" sz="4000" b="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(у %) </a:t>
            </a:r>
            <a:r>
              <a:rPr lang="sr-Cyrl-RS" sz="4000" b="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хидроелектране   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A7BD5A4-8484-4996-B6F1-600C994A5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644" y="186603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Latn-RS" sz="2400" dirty="0">
              <a:latin typeface="Calibri" panose="020F0502020204030204" pitchFamily="34" charset="0"/>
            </a:endParaRPr>
          </a:p>
          <a:p>
            <a:endParaRPr lang="sr-Latn-RS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5D767557-2254-4ECF-BA61-021856DF9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444" y="220323"/>
            <a:ext cx="1267438" cy="1267438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D03ED96-16E4-4350-8C1E-B4449D88D4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513375"/>
              </p:ext>
            </p:extLst>
          </p:nvPr>
        </p:nvGraphicFramePr>
        <p:xfrm>
          <a:off x="945243" y="1232559"/>
          <a:ext cx="10301514" cy="55122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38237">
                  <a:extLst>
                    <a:ext uri="{9D8B030D-6E8A-4147-A177-3AD203B41FA5}">
                      <a16:colId xmlns:a16="http://schemas.microsoft.com/office/drawing/2014/main" val="724260319"/>
                    </a:ext>
                  </a:extLst>
                </a:gridCol>
                <a:gridCol w="1257219">
                  <a:extLst>
                    <a:ext uri="{9D8B030D-6E8A-4147-A177-3AD203B41FA5}">
                      <a16:colId xmlns:a16="http://schemas.microsoft.com/office/drawing/2014/main" val="3294797327"/>
                    </a:ext>
                  </a:extLst>
                </a:gridCol>
                <a:gridCol w="1255742">
                  <a:extLst>
                    <a:ext uri="{9D8B030D-6E8A-4147-A177-3AD203B41FA5}">
                      <a16:colId xmlns:a16="http://schemas.microsoft.com/office/drawing/2014/main" val="2518552712"/>
                    </a:ext>
                  </a:extLst>
                </a:gridCol>
                <a:gridCol w="1257219">
                  <a:extLst>
                    <a:ext uri="{9D8B030D-6E8A-4147-A177-3AD203B41FA5}">
                      <a16:colId xmlns:a16="http://schemas.microsoft.com/office/drawing/2014/main" val="1719059904"/>
                    </a:ext>
                  </a:extLst>
                </a:gridCol>
                <a:gridCol w="1255742">
                  <a:extLst>
                    <a:ext uri="{9D8B030D-6E8A-4147-A177-3AD203B41FA5}">
                      <a16:colId xmlns:a16="http://schemas.microsoft.com/office/drawing/2014/main" val="2552425490"/>
                    </a:ext>
                  </a:extLst>
                </a:gridCol>
                <a:gridCol w="1737355">
                  <a:extLst>
                    <a:ext uri="{9D8B030D-6E8A-4147-A177-3AD203B41FA5}">
                      <a16:colId xmlns:a16="http://schemas.microsoft.com/office/drawing/2014/main" val="349000095"/>
                    </a:ext>
                  </a:extLst>
                </a:gridCol>
              </a:tblGrid>
              <a:tr h="6716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000" dirty="0">
                          <a:effectLst/>
                        </a:rPr>
                        <a:t>Назив електране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000" dirty="0">
                          <a:effectLst/>
                        </a:rPr>
                        <a:t>ДЈФ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000" dirty="0">
                          <a:effectLst/>
                        </a:rPr>
                        <a:t>МАМ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000" dirty="0">
                          <a:effectLst/>
                        </a:rPr>
                        <a:t>ЈЈА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000">
                          <a:effectLst/>
                        </a:rPr>
                        <a:t>СОН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000">
                          <a:effectLst/>
                        </a:rPr>
                        <a:t>Просечно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7160100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000">
                          <a:effectLst/>
                        </a:rPr>
                        <a:t>Увац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14.66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5.59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0.12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3.89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6.07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68044198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000">
                          <a:effectLst/>
                        </a:rPr>
                        <a:t>ХЕ Бајина Башта Г</a:t>
                      </a:r>
                      <a:r>
                        <a:rPr lang="en-GB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15.73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</a:rPr>
                        <a:t>-0.93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</a:rPr>
                        <a:t>-12.92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</a:rPr>
                        <a:t>-14.83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</a:rPr>
                        <a:t>-3.24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9026589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000">
                          <a:effectLst/>
                        </a:rPr>
                        <a:t>ХЕ Ђердап</a:t>
                      </a:r>
                      <a:r>
                        <a:rPr lang="en-GB" sz="2000">
                          <a:effectLst/>
                        </a:rPr>
                        <a:t> 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17.85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8.08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5.78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4.64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9.09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6397531"/>
                  </a:ext>
                </a:extLst>
              </a:tr>
              <a:tr h="4323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000" dirty="0">
                          <a:effectLst/>
                        </a:rPr>
                        <a:t>Кокин Брод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9.25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7.66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-0.04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4.18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5.26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9993476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000">
                          <a:effectLst/>
                        </a:rPr>
                        <a:t>Међувршје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3.35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</a:rPr>
                        <a:t>-3.54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</a:rPr>
                        <a:t>-7.93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</a:rPr>
                        <a:t>-6.98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</a:rPr>
                        <a:t>-3.77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4666314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000">
                          <a:effectLst/>
                        </a:rPr>
                        <a:t>Овчар Бања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2.73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</a:rPr>
                        <a:t>-3.60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</a:rPr>
                        <a:t>-8.91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</a:rPr>
                        <a:t>-5.96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</a:rPr>
                        <a:t>-3.93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5407364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000">
                          <a:effectLst/>
                        </a:rPr>
                        <a:t>ХЕ ЂЕРДАП</a:t>
                      </a:r>
                      <a:r>
                        <a:rPr lang="en-GB" sz="2000">
                          <a:effectLst/>
                        </a:rPr>
                        <a:t> II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17.84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8.08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5.78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4.61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9.08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9512306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000">
                          <a:effectLst/>
                        </a:rPr>
                        <a:t>ХЕ Врла</a:t>
                      </a:r>
                      <a:r>
                        <a:rPr lang="en-GB" sz="2000">
                          <a:effectLst/>
                        </a:rPr>
                        <a:t> 1-4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30.16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2.90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</a:rPr>
                        <a:t>-15.06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5.35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5.84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7085758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algn="ctr"/>
                      <a:r>
                        <a:rPr lang="sr-Cyrl-RS" sz="2000">
                          <a:effectLst/>
                        </a:rPr>
                        <a:t>РХЕ „</a:t>
                      </a:r>
                      <a:r>
                        <a:rPr lang="en-GB" sz="2000">
                          <a:effectLst/>
                        </a:rPr>
                        <a:t>Бајина Башта</a:t>
                      </a:r>
                      <a:r>
                        <a:rPr lang="sr-Cyrl-RS" sz="2000">
                          <a:effectLst/>
                        </a:rPr>
                        <a:t>“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-0.20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-3.37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-8.25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-5.26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-4.27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5078747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algn="ctr"/>
                      <a:r>
                        <a:rPr lang="sr-Cyrl-RS" sz="2000">
                          <a:effectLst/>
                        </a:rPr>
                        <a:t>Бистрица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9.45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6.81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-0.72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3.32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4.72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5437545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algn="ctr"/>
                      <a:r>
                        <a:rPr lang="sr-Cyrl-RS" sz="2000">
                          <a:effectLst/>
                        </a:rPr>
                        <a:t>Зворник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13.70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</a:rPr>
                        <a:t>0.11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</a:rPr>
                        <a:t>-9.36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</a:rPr>
                        <a:t>-10.42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-1.49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7158264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algn="ctr"/>
                      <a:r>
                        <a:rPr lang="sr-Cyrl-RS" sz="2000">
                          <a:effectLst/>
                        </a:rPr>
                        <a:t>Пирот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18.47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3.26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</a:rPr>
                        <a:t>-12.97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</a:rPr>
                        <a:t>-3.65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1.28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074289"/>
                  </a:ext>
                </a:extLst>
              </a:tr>
              <a:tr h="384122">
                <a:tc>
                  <a:txBody>
                    <a:bodyPr/>
                    <a:lstStyle/>
                    <a:p>
                      <a:pPr algn="ctr"/>
                      <a:r>
                        <a:rPr lang="sr-Cyrl-RS" sz="2000">
                          <a:effectLst/>
                        </a:rPr>
                        <a:t>Потпећ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23.59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</a:rPr>
                        <a:t>-4.69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</a:rPr>
                        <a:t>-14.30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</a:rPr>
                        <a:t>-7.55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-0.74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25070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7408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8B66CA3-D5DC-4414-8FCC-63CF415E49EC}"/>
              </a:ext>
            </a:extLst>
          </p:cNvPr>
          <p:cNvSpPr txBox="1"/>
          <p:nvPr/>
        </p:nvSpPr>
        <p:spPr>
          <a:xfrm>
            <a:off x="427444" y="5953165"/>
            <a:ext cx="11527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rgbClr val="0070C0"/>
                </a:solidFill>
              </a:rPr>
              <a:t>” </a:t>
            </a:r>
            <a:r>
              <a:rPr lang="en-US" sz="1200" i="1" dirty="0">
                <a:solidFill>
                  <a:srgbClr val="0070C0"/>
                </a:solidFill>
                <a:latin typeface="+mj-lt"/>
              </a:rPr>
              <a:t>Advancing medium and long-term adaptation planning in the Republic of Serbia – NAP” project is funded by Green Climate Fund (GCF) and implemented by UNDP, in partnership with the Ministry of Agriculture, Forestry and Water Management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E6F4D3-4359-4723-BC6F-448C50DAB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222" y="683242"/>
            <a:ext cx="10515600" cy="1005026"/>
          </a:xfrm>
        </p:spPr>
        <p:txBody>
          <a:bodyPr>
            <a:normAutofit/>
          </a:bodyPr>
          <a:lstStyle/>
          <a:p>
            <a:r>
              <a:rPr lang="en-GB" sz="2800" b="0" dirty="0"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RCP4.5 </a:t>
            </a:r>
            <a:r>
              <a:rPr lang="sr-Latn-CS" sz="2800" b="0" dirty="0"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(у %) </a:t>
            </a:r>
            <a:r>
              <a:rPr lang="sr-Cyrl-RS" sz="2800" b="0" dirty="0"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за термоелектране </a:t>
            </a:r>
            <a:endParaRPr lang="en-US" sz="2800" b="0" dirty="0">
              <a:latin typeface="Candara" panose="020E050203030302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A7BD5A4-8484-4996-B6F1-600C994A5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644" y="186603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Latn-RS" sz="2400" dirty="0">
              <a:latin typeface="Calibri" panose="020F0502020204030204" pitchFamily="34" charset="0"/>
            </a:endParaRPr>
          </a:p>
          <a:p>
            <a:endParaRPr lang="sr-Latn-RS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5D767557-2254-4ECF-BA61-021856DF9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31" y="291443"/>
            <a:ext cx="1267438" cy="1267438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5AD1EE46-C9A5-48C4-9EDF-19BD304F4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2569" y="0"/>
            <a:ext cx="1044906" cy="1153186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CC9D6D2-528B-4FA8-97DA-E533E0221A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389535"/>
              </p:ext>
            </p:extLst>
          </p:nvPr>
        </p:nvGraphicFramePr>
        <p:xfrm>
          <a:off x="1148080" y="1866036"/>
          <a:ext cx="10515601" cy="46510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5627">
                  <a:extLst>
                    <a:ext uri="{9D8B030D-6E8A-4147-A177-3AD203B41FA5}">
                      <a16:colId xmlns:a16="http://schemas.microsoft.com/office/drawing/2014/main" val="3583627781"/>
                    </a:ext>
                  </a:extLst>
                </a:gridCol>
                <a:gridCol w="1506938">
                  <a:extLst>
                    <a:ext uri="{9D8B030D-6E8A-4147-A177-3AD203B41FA5}">
                      <a16:colId xmlns:a16="http://schemas.microsoft.com/office/drawing/2014/main" val="558139690"/>
                    </a:ext>
                  </a:extLst>
                </a:gridCol>
                <a:gridCol w="1506938">
                  <a:extLst>
                    <a:ext uri="{9D8B030D-6E8A-4147-A177-3AD203B41FA5}">
                      <a16:colId xmlns:a16="http://schemas.microsoft.com/office/drawing/2014/main" val="5435163"/>
                    </a:ext>
                  </a:extLst>
                </a:gridCol>
                <a:gridCol w="1506938">
                  <a:extLst>
                    <a:ext uri="{9D8B030D-6E8A-4147-A177-3AD203B41FA5}">
                      <a16:colId xmlns:a16="http://schemas.microsoft.com/office/drawing/2014/main" val="627502285"/>
                    </a:ext>
                  </a:extLst>
                </a:gridCol>
                <a:gridCol w="1506938">
                  <a:extLst>
                    <a:ext uri="{9D8B030D-6E8A-4147-A177-3AD203B41FA5}">
                      <a16:colId xmlns:a16="http://schemas.microsoft.com/office/drawing/2014/main" val="1252787895"/>
                    </a:ext>
                  </a:extLst>
                </a:gridCol>
                <a:gridCol w="1772222">
                  <a:extLst>
                    <a:ext uri="{9D8B030D-6E8A-4147-A177-3AD203B41FA5}">
                      <a16:colId xmlns:a16="http://schemas.microsoft.com/office/drawing/2014/main" val="2010091645"/>
                    </a:ext>
                  </a:extLst>
                </a:gridCol>
              </a:tblGrid>
              <a:tr h="676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400" dirty="0">
                          <a:effectLst/>
                        </a:rPr>
                        <a:t>Назив електране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400" dirty="0">
                          <a:effectLst/>
                        </a:rPr>
                        <a:t>ДЈФ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400" dirty="0">
                          <a:effectLst/>
                        </a:rPr>
                        <a:t>МАМ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400" dirty="0">
                          <a:effectLst/>
                        </a:rPr>
                        <a:t>ЈЈА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400" dirty="0">
                          <a:effectLst/>
                        </a:rPr>
                        <a:t>СОН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400">
                          <a:effectLst/>
                        </a:rPr>
                        <a:t>Просечно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8426639"/>
                  </a:ext>
                </a:extLst>
              </a:tr>
              <a:tr h="676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400" dirty="0">
                          <a:effectLst/>
                        </a:rPr>
                        <a:t>Нови Сад</a:t>
                      </a:r>
                      <a:r>
                        <a:rPr lang="en-GB" sz="2400" dirty="0">
                          <a:effectLst/>
                        </a:rPr>
                        <a:t> A1 </a:t>
                      </a:r>
                      <a:r>
                        <a:rPr lang="sr-Cyrl-RS" sz="2400" dirty="0">
                          <a:effectLst/>
                        </a:rPr>
                        <a:t>и</a:t>
                      </a:r>
                      <a:r>
                        <a:rPr lang="en-GB" sz="2400" dirty="0">
                          <a:effectLst/>
                        </a:rPr>
                        <a:t> A2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23.87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6.32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-3.13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2.75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7.45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8251159"/>
                  </a:ext>
                </a:extLst>
              </a:tr>
              <a:tr h="3685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400">
                          <a:effectLst/>
                        </a:rPr>
                        <a:t>Зрењанин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23.95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6.46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-2.94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2.90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7.59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8037474"/>
                  </a:ext>
                </a:extLst>
              </a:tr>
              <a:tr h="3685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400">
                          <a:effectLst/>
                        </a:rPr>
                        <a:t>Колубара</a:t>
                      </a:r>
                      <a:r>
                        <a:rPr lang="en-GB" sz="2400">
                          <a:effectLst/>
                        </a:rPr>
                        <a:t> A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21.69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16.44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1.54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13.57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13.31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7734484"/>
                  </a:ext>
                </a:extLst>
              </a:tr>
              <a:tr h="3685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400">
                          <a:effectLst/>
                        </a:rPr>
                        <a:t>Костолац</a:t>
                      </a:r>
                      <a:r>
                        <a:rPr lang="en-GB" sz="2400">
                          <a:effectLst/>
                        </a:rPr>
                        <a:t> A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27.07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7.28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-2.35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7.15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9.79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0602129"/>
                  </a:ext>
                </a:extLst>
              </a:tr>
              <a:tr h="3685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400">
                          <a:effectLst/>
                        </a:rPr>
                        <a:t>Костолац Б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20.73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13.21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5.16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4.17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10.82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4850905"/>
                  </a:ext>
                </a:extLst>
              </a:tr>
              <a:tr h="3685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400">
                          <a:effectLst/>
                        </a:rPr>
                        <a:t>Морава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58.21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23.29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13.26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32.73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31.87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2460632"/>
                  </a:ext>
                </a:extLst>
              </a:tr>
              <a:tr h="676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400">
                          <a:effectLst/>
                        </a:rPr>
                        <a:t>Никола Тесла</a:t>
                      </a:r>
                      <a:r>
                        <a:rPr lang="en-GB" sz="2400">
                          <a:effectLst/>
                        </a:rPr>
                        <a:t> A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41.65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27.59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35.07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46.43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37.68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8935822"/>
                  </a:ext>
                </a:extLst>
              </a:tr>
              <a:tr h="676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400" dirty="0">
                          <a:effectLst/>
                        </a:rPr>
                        <a:t>Никола Тесла Б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22.79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10.73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3.99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4.54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10.51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0696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8277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8B66CA3-D5DC-4414-8FCC-63CF415E49EC}"/>
              </a:ext>
            </a:extLst>
          </p:cNvPr>
          <p:cNvSpPr txBox="1"/>
          <p:nvPr/>
        </p:nvSpPr>
        <p:spPr>
          <a:xfrm>
            <a:off x="427444" y="5953165"/>
            <a:ext cx="11527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rgbClr val="0070C0"/>
                </a:solidFill>
              </a:rPr>
              <a:t>” </a:t>
            </a:r>
            <a:r>
              <a:rPr lang="en-US" sz="1200" i="1" dirty="0">
                <a:solidFill>
                  <a:srgbClr val="0070C0"/>
                </a:solidFill>
                <a:latin typeface="+mj-lt"/>
              </a:rPr>
              <a:t>Advancing medium and long-term adaptation planning in the Republic of Serbia – NAP” project is funded by Green Climate Fund (GCF) and implemented by UNDP, in partnership with the Ministry of Agriculture, Forestry and Water Management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E6F4D3-4359-4723-BC6F-448C50DAB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222" y="683242"/>
            <a:ext cx="10515600" cy="1005026"/>
          </a:xfrm>
        </p:spPr>
        <p:txBody>
          <a:bodyPr>
            <a:normAutofit/>
          </a:bodyPr>
          <a:lstStyle/>
          <a:p>
            <a:r>
              <a:rPr lang="en-GB" sz="2800" b="0" dirty="0"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RCP8.5 </a:t>
            </a:r>
            <a:r>
              <a:rPr lang="sr-Latn-CS" sz="2800" b="0" dirty="0"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(у %) </a:t>
            </a:r>
            <a:r>
              <a:rPr lang="sr-Cyrl-RS" sz="2800" b="0" dirty="0"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за термоелектране </a:t>
            </a:r>
            <a:endParaRPr lang="en-US" sz="280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A7BD5A4-8484-4996-B6F1-600C994A5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644" y="186603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Latn-RS" sz="2400" dirty="0">
              <a:latin typeface="Calibri" panose="020F0502020204030204" pitchFamily="34" charset="0"/>
            </a:endParaRPr>
          </a:p>
          <a:p>
            <a:endParaRPr lang="sr-Latn-RS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5D767557-2254-4ECF-BA61-021856DF9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31" y="291443"/>
            <a:ext cx="1267438" cy="1267438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5AD1EE46-C9A5-48C4-9EDF-19BD304F4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2569" y="0"/>
            <a:ext cx="1044906" cy="1153186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A626172-65C9-45EF-A3CD-5861197577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1067"/>
              </p:ext>
            </p:extLst>
          </p:nvPr>
        </p:nvGraphicFramePr>
        <p:xfrm>
          <a:off x="1178560" y="1866036"/>
          <a:ext cx="9662161" cy="45487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5541">
                  <a:extLst>
                    <a:ext uri="{9D8B030D-6E8A-4147-A177-3AD203B41FA5}">
                      <a16:colId xmlns:a16="http://schemas.microsoft.com/office/drawing/2014/main" val="2942653451"/>
                    </a:ext>
                  </a:extLst>
                </a:gridCol>
                <a:gridCol w="1213102">
                  <a:extLst>
                    <a:ext uri="{9D8B030D-6E8A-4147-A177-3AD203B41FA5}">
                      <a16:colId xmlns:a16="http://schemas.microsoft.com/office/drawing/2014/main" val="2749871907"/>
                    </a:ext>
                  </a:extLst>
                </a:gridCol>
                <a:gridCol w="1349597">
                  <a:extLst>
                    <a:ext uri="{9D8B030D-6E8A-4147-A177-3AD203B41FA5}">
                      <a16:colId xmlns:a16="http://schemas.microsoft.com/office/drawing/2014/main" val="4163438813"/>
                    </a:ext>
                  </a:extLst>
                </a:gridCol>
                <a:gridCol w="1535571">
                  <a:extLst>
                    <a:ext uri="{9D8B030D-6E8A-4147-A177-3AD203B41FA5}">
                      <a16:colId xmlns:a16="http://schemas.microsoft.com/office/drawing/2014/main" val="3299574299"/>
                    </a:ext>
                  </a:extLst>
                </a:gridCol>
                <a:gridCol w="1535571">
                  <a:extLst>
                    <a:ext uri="{9D8B030D-6E8A-4147-A177-3AD203B41FA5}">
                      <a16:colId xmlns:a16="http://schemas.microsoft.com/office/drawing/2014/main" val="790167076"/>
                    </a:ext>
                  </a:extLst>
                </a:gridCol>
                <a:gridCol w="1702779">
                  <a:extLst>
                    <a:ext uri="{9D8B030D-6E8A-4147-A177-3AD203B41FA5}">
                      <a16:colId xmlns:a16="http://schemas.microsoft.com/office/drawing/2014/main" val="1554892361"/>
                    </a:ext>
                  </a:extLst>
                </a:gridCol>
              </a:tblGrid>
              <a:tr h="6738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000" dirty="0">
                          <a:effectLst/>
                        </a:rPr>
                        <a:t>Назив електране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000" dirty="0">
                          <a:effectLst/>
                        </a:rPr>
                        <a:t>ДЈФ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000">
                          <a:effectLst/>
                        </a:rPr>
                        <a:t>МАМ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000">
                          <a:effectLst/>
                        </a:rPr>
                        <a:t>ЈЈА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000">
                          <a:effectLst/>
                        </a:rPr>
                        <a:t>СОН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000">
                          <a:effectLst/>
                        </a:rPr>
                        <a:t>Просечно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556656"/>
                  </a:ext>
                </a:extLst>
              </a:tr>
              <a:tr h="6738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000">
                          <a:effectLst/>
                        </a:rPr>
                        <a:t>Нови Сад</a:t>
                      </a:r>
                      <a:r>
                        <a:rPr lang="en-GB" sz="2000">
                          <a:effectLst/>
                        </a:rPr>
                        <a:t> A1 </a:t>
                      </a:r>
                      <a:r>
                        <a:rPr lang="sr-Cyrl-RS" sz="2000">
                          <a:effectLst/>
                        </a:rPr>
                        <a:t>и</a:t>
                      </a:r>
                      <a:r>
                        <a:rPr lang="en-GB" sz="2000">
                          <a:effectLst/>
                        </a:rPr>
                        <a:t> A2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14.23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0.66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</a:rPr>
                        <a:t>-3.49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3.78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3.79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9704555"/>
                  </a:ext>
                </a:extLst>
              </a:tr>
              <a:tr h="3670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000">
                          <a:effectLst/>
                        </a:rPr>
                        <a:t>Зрењанин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14.28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0.73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</a:rPr>
                        <a:t>-3.34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3.84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3.87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0070608"/>
                  </a:ext>
                </a:extLst>
              </a:tr>
              <a:tr h="3670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000">
                          <a:effectLst/>
                        </a:rPr>
                        <a:t>Колубара</a:t>
                      </a:r>
                      <a:r>
                        <a:rPr lang="en-GB" sz="2000">
                          <a:effectLst/>
                        </a:rPr>
                        <a:t> 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13.05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9.16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3.09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6.65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7.99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7110981"/>
                  </a:ext>
                </a:extLst>
              </a:tr>
              <a:tr h="3670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000">
                          <a:effectLst/>
                        </a:rPr>
                        <a:t>Костолац</a:t>
                      </a:r>
                      <a:r>
                        <a:rPr lang="en-GB" sz="2000">
                          <a:effectLst/>
                        </a:rPr>
                        <a:t> 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15.05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2.52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</a:rPr>
                        <a:t>-10.63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</a:rPr>
                        <a:t>-1.52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1.35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4689748"/>
                  </a:ext>
                </a:extLst>
              </a:tr>
              <a:tr h="3670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000">
                          <a:effectLst/>
                        </a:rPr>
                        <a:t>Костолац Б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20.41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14.50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8.30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6.82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12.51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0793040"/>
                  </a:ext>
                </a:extLst>
              </a:tr>
              <a:tr h="3853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000">
                          <a:effectLst/>
                        </a:rPr>
                        <a:t>Морава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32.49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8.84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7.24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16.46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16.26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7552496"/>
                  </a:ext>
                </a:extLst>
              </a:tr>
              <a:tr h="6738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000">
                          <a:effectLst/>
                        </a:rPr>
                        <a:t>Никола Тесла</a:t>
                      </a:r>
                      <a:r>
                        <a:rPr lang="en-GB" sz="2000">
                          <a:effectLst/>
                        </a:rPr>
                        <a:t> 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25.10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5.13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24.70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33.17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22.02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36637642"/>
                  </a:ext>
                </a:extLst>
              </a:tr>
              <a:tr h="6738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2000">
                          <a:effectLst/>
                        </a:rPr>
                        <a:t>Никола Тесла Б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18.10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7.67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5.43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5.37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9.14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1945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6031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6F4D3-4359-4723-BC6F-448C50DAB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862" y="2072"/>
            <a:ext cx="10515600" cy="1005026"/>
          </a:xfrm>
        </p:spPr>
        <p:txBody>
          <a:bodyPr>
            <a:normAutofit/>
          </a:bodyPr>
          <a:lstStyle/>
          <a:p>
            <a:r>
              <a:rPr lang="sr-Cyrl-RS" sz="3600" dirty="0"/>
              <a:t>Закључак: 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A7BD5A4-8484-4996-B6F1-600C994A5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11" y="1468146"/>
            <a:ext cx="11856089" cy="5651942"/>
          </a:xfrm>
        </p:spPr>
        <p:txBody>
          <a:bodyPr>
            <a:normAutofit lnSpcReduction="10000"/>
          </a:bodyPr>
          <a:lstStyle/>
          <a:p>
            <a:pPr algn="just"/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sr-Latn-C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овећање </a:t>
            </a: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годишњег протока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расположивости</a:t>
            </a:r>
            <a:r>
              <a:rPr lang="sr-Latn-C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воде за производњу хидроенергије </a:t>
            </a: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sr-Latn-C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Ђердап</a:t>
            </a: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</a:t>
            </a:r>
            <a:r>
              <a:rPr lang="sr-Latn-C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 и 2 </a:t>
            </a:r>
            <a:r>
              <a:rPr lang="sr-Cyrl-R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sr-Latn-C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200-600 </a:t>
            </a:r>
            <a:r>
              <a:rPr lang="sr-Latn-C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sr-Latn-CS" sz="2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sr-Latn-C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/s) </a:t>
            </a:r>
            <a:endParaRPr lang="sr-Cyrl-R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sr-Cyrl-R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sr-Latn-C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овећа</a:t>
            </a:r>
            <a:r>
              <a:rPr lang="sr-Cyrl-R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ње</a:t>
            </a: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расположивости расхладне</a:t>
            </a:r>
            <a:r>
              <a:rPr lang="sr-Latn-C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воде </a:t>
            </a: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sr-Latn-C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Дунав</a:t>
            </a: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</a:t>
            </a:r>
            <a:r>
              <a:rPr lang="sr-Latn-C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за </a:t>
            </a: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ТЕ: </a:t>
            </a:r>
            <a:r>
              <a:rPr lang="sr-Latn-C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Нови Сад, Костолац А и </a:t>
            </a:r>
            <a:r>
              <a:rPr lang="sr-Latn-C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 и</a:t>
            </a:r>
            <a:r>
              <a:rPr lang="sr-Cyrl-R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у</a:t>
            </a:r>
            <a:r>
              <a:rPr lang="sr-Latn-C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Сав</a:t>
            </a:r>
            <a:r>
              <a:rPr lang="sr-Cyrl-R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sr-Latn-C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 ТЕ </a:t>
            </a:r>
            <a:r>
              <a:rPr lang="sr-Latn-C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Никол</a:t>
            </a: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 </a:t>
            </a:r>
            <a:r>
              <a:rPr lang="sr-Latn-C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Тесл</a:t>
            </a: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</a:t>
            </a:r>
          </a:p>
          <a:p>
            <a:pPr algn="just">
              <a:spcBef>
                <a:spcPts val="600"/>
              </a:spcBef>
              <a:spcAft>
                <a:spcPts val="1800"/>
              </a:spcAft>
            </a:pPr>
            <a:r>
              <a:rPr lang="sr-Cyrl-R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Мале промене протока на осталим токовима </a:t>
            </a:r>
            <a:endParaRPr lang="sr-Latn-R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sr-Cyrl-RS" sz="2400" b="1" dirty="0">
                <a:latin typeface="Calibri" panose="020F0502020204030204" pitchFamily="34" charset="0"/>
                <a:cs typeface="Calibri" panose="020F0502020204030204" pitchFamily="34" charset="0"/>
              </a:rPr>
              <a:t>Сезонске промене: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r-Cyrl-R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Р</a:t>
            </a:r>
            <a:r>
              <a:rPr lang="sr-Latn-C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азлика између </a:t>
            </a: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</a:t>
            </a:r>
            <a:r>
              <a:rPr lang="sr-Latn-C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етних и зимских </a:t>
            </a: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промена протока и према два сценарија -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RCP4.5 </a:t>
            </a: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RCP8.5</a:t>
            </a:r>
            <a:endParaRPr lang="sr-Cyrl-R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RCP8.5 </a:t>
            </a: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мање воде у односу на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RCP</a:t>
            </a: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.5 </a:t>
            </a:r>
            <a:endParaRPr lang="sr-Latn-R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sr-Cyrl-RS" sz="2400" dirty="0"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sr-Latn-C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овећање </a:t>
            </a: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расположивости</a:t>
            </a:r>
            <a:r>
              <a:rPr lang="sr-Latn-C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воде Дунава и Саве за ДЈФ и МАМ </a:t>
            </a: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RCP4.5</a:t>
            </a:r>
            <a:endParaRPr lang="sr-Cyrl-R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sr-Latn-C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ЈЈА недостатак воде </a:t>
            </a: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sr-Latn-C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</a:t>
            </a: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ци</a:t>
            </a:r>
            <a:r>
              <a:rPr lang="sr-Latn-C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Сав</a:t>
            </a: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sr-Cyrl-R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C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 широм јужне Србије</a:t>
            </a: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RCP8.5</a:t>
            </a:r>
            <a:endParaRPr lang="sr-Cyrl-R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</a:t>
            </a:r>
            <a:r>
              <a:rPr lang="sr-Latn-C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ање воде </a:t>
            </a: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sr-Latn-C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Дунав</a:t>
            </a: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</a:t>
            </a:r>
            <a:r>
              <a:rPr lang="sr-Latn-C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 Сав</a:t>
            </a: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sr-Latn-C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у сезони ДЈФ и МАМ</a:t>
            </a: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у односу на остале две сезоне -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RCP4.5</a:t>
            </a:r>
            <a:r>
              <a:rPr lang="sr-Latn-C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r-Cyrl-R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sr-Latn-C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Ве</a:t>
            </a: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ће смањење протока у</a:t>
            </a:r>
            <a:r>
              <a:rPr lang="sr-Latn-C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Сав</a:t>
            </a: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sr-Latn-C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 Морав</a:t>
            </a: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sr-Latn-C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у сезони ЈЈА. </a:t>
            </a:r>
            <a:endParaRPr lang="sr-Cyrl-R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Повећана расположивост</a:t>
            </a:r>
            <a:r>
              <a:rPr lang="sr-Latn-C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воде</a:t>
            </a: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C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зими,</a:t>
            </a: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sr-Latn-C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смањен</a:t>
            </a: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 </a:t>
            </a:r>
            <a:r>
              <a:rPr lang="sr-Latn-C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током летњих месеци </a:t>
            </a:r>
            <a:r>
              <a:rPr lang="sr-Cyrl-R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повећана </a:t>
            </a:r>
            <a:r>
              <a:rPr lang="sr-Latn-C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потражња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5D767557-2254-4ECF-BA61-021856DF9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51" y="373379"/>
            <a:ext cx="1267438" cy="1267438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5AD1EE46-C9A5-48C4-9EDF-19BD304F4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2569" y="0"/>
            <a:ext cx="1044906" cy="115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6007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NDP">
      <a:dk1>
        <a:srgbClr val="0468B1"/>
      </a:dk1>
      <a:lt1>
        <a:srgbClr val="FFFFFF"/>
      </a:lt1>
      <a:dk2>
        <a:srgbClr val="44546A"/>
      </a:dk2>
      <a:lt2>
        <a:srgbClr val="E7E6E6"/>
      </a:lt2>
      <a:accent1>
        <a:srgbClr val="0468B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umbnail xmlns="d6d9d182-1b51-4d13-91b7-4a83422f327c">
      <Url xsi:nil="true"/>
      <Description xsi:nil="true"/>
    </Thumbnail>
    <_x0023_ xmlns="d6d9d182-1b51-4d13-91b7-4a83422f327c" xsi:nil="true"/>
    <_dlc_DocId xmlns="059678d3-0933-4798-85ce-4e8030ba05bc">UNITPB-486-54015</_dlc_DocId>
    <_dlc_DocIdUrl xmlns="059678d3-0933-4798-85ce-4e8030ba05bc">
      <Url>https://intranet.undp.org/unit/pb/communicate/_layouts/15/DocIdRedir.aspx?ID=UNITPB-486-54015</Url>
      <Description>UNITPB-486-54015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981E8A26D6C246AE44E9FDAFE54C35" ma:contentTypeVersion="2" ma:contentTypeDescription="Create a new document." ma:contentTypeScope="" ma:versionID="2bafee30312a17e35afbe94b7810dbe1">
  <xsd:schema xmlns:xsd="http://www.w3.org/2001/XMLSchema" xmlns:xs="http://www.w3.org/2001/XMLSchema" xmlns:p="http://schemas.microsoft.com/office/2006/metadata/properties" xmlns:ns2="059678d3-0933-4798-85ce-4e8030ba05bc" xmlns:ns3="d6d9d182-1b51-4d13-91b7-4a83422f327c" targetNamespace="http://schemas.microsoft.com/office/2006/metadata/properties" ma:root="true" ma:fieldsID="9e25fca6862e2cb423d20a055f158612" ns2:_="" ns3:_="">
    <xsd:import namespace="059678d3-0933-4798-85ce-4e8030ba05bc"/>
    <xsd:import namespace="d6d9d182-1b51-4d13-91b7-4a83422f327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humbnail" minOccurs="0"/>
                <xsd:element ref="ns3:_x0023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678d3-0933-4798-85ce-4e8030ba05b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d9d182-1b51-4d13-91b7-4a83422f327c" elementFormDefault="qualified">
    <xsd:import namespace="http://schemas.microsoft.com/office/2006/documentManagement/types"/>
    <xsd:import namespace="http://schemas.microsoft.com/office/infopath/2007/PartnerControls"/>
    <xsd:element name="Thumbnail" ma:index="11" nillable="true" ma:displayName="Thumbnail" ma:format="Image" ma:internalName="Thumbnai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x0023_" ma:index="12" nillable="true" ma:displayName="#" ma:internalName="_x0023_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98140E-C229-4DEF-9022-DBD93A783116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741DC0A-1DCC-4F03-AFCC-17E26D6995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504553-3E3C-4767-9D24-7D5707FBF882}">
  <ds:schemaRefs>
    <ds:schemaRef ds:uri="http://purl.org/dc/terms/"/>
    <ds:schemaRef ds:uri="http://schemas.microsoft.com/office/infopath/2007/PartnerControls"/>
    <ds:schemaRef ds:uri="http://schemas.microsoft.com/office/2006/metadata/properties"/>
    <ds:schemaRef ds:uri="d6d9d182-1b51-4d13-91b7-4a83422f327c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059678d3-0933-4798-85ce-4e8030ba05bc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90F3DEA2-9199-4D75-AE55-25BE911D27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9678d3-0933-4798-85ce-4e8030ba05bc"/>
    <ds:schemaRef ds:uri="d6d9d182-1b51-4d13-91b7-4a83422f32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4646</TotalTime>
  <Words>1250</Words>
  <Application>Microsoft Office PowerPoint</Application>
  <PresentationFormat>Widescreen</PresentationFormat>
  <Paragraphs>372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Candara</vt:lpstr>
      <vt:lpstr>Custom Design</vt:lpstr>
      <vt:lpstr>  </vt:lpstr>
      <vt:lpstr>Методологија процене</vt:lpstr>
      <vt:lpstr>Принцип процене</vt:lpstr>
      <vt:lpstr>Локације и производња/потребе за расхладном водом </vt:lpstr>
      <vt:lpstr>RCP4.5 (у %) за хидроенргетска постројења  </vt:lpstr>
      <vt:lpstr>RCP8.5 (у %) за хидроелектране     </vt:lpstr>
      <vt:lpstr>RCP4.5 (у %) за термоелектране </vt:lpstr>
      <vt:lpstr>RCP8.5 (у %) за термоелектране </vt:lpstr>
      <vt:lpstr>Закључак: </vt:lpstr>
      <vt:lpstr>Закључак: </vt:lpstr>
      <vt:lpstr>Захваљујем на пажњи!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 radionica i sastanak Radne grupe projekta</dc:title>
  <dc:creator>Miroslav Tadic</dc:creator>
  <cp:lastModifiedBy>Danijela Bozanic</cp:lastModifiedBy>
  <cp:revision>218</cp:revision>
  <dcterms:created xsi:type="dcterms:W3CDTF">2020-11-11T14:18:44Z</dcterms:created>
  <dcterms:modified xsi:type="dcterms:W3CDTF">2021-12-21T12:39:32Z</dcterms:modified>
</cp:coreProperties>
</file>