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9" r:id="rId4"/>
    <p:sldId id="261" r:id="rId5"/>
    <p:sldId id="262" r:id="rId6"/>
    <p:sldId id="257" r:id="rId7"/>
    <p:sldId id="263" r:id="rId8"/>
    <p:sldId id="265" r:id="rId9"/>
    <p:sldId id="264" r:id="rId10"/>
    <p:sldId id="266" r:id="rId11"/>
    <p:sldId id="267" r:id="rId12"/>
    <p:sldId id="269" r:id="rId13"/>
    <p:sldId id="268" r:id="rId14"/>
    <p:sldId id="258" r:id="rId1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D0D692"/>
    <a:srgbClr val="6E5552"/>
    <a:srgbClr val="62C53B"/>
    <a:srgbClr val="0C788E"/>
    <a:srgbClr val="660066"/>
    <a:srgbClr val="800080"/>
    <a:srgbClr val="422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92" autoAdjust="0"/>
    <p:restoredTop sz="93842" autoAdjust="0"/>
  </p:normalViewPr>
  <p:slideViewPr>
    <p:cSldViewPr>
      <p:cViewPr varScale="1">
        <p:scale>
          <a:sx n="68" d="100"/>
          <a:sy n="68" d="100"/>
        </p:scale>
        <p:origin x="7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>
            <a:extLst>
              <a:ext uri="{FF2B5EF4-FFF2-40B4-BE49-F238E27FC236}">
                <a16:creationId xmlns:a16="http://schemas.microsoft.com/office/drawing/2014/main" id="{44DED695-9347-4A83-BB31-B153557FB9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8FDF876-FDF4-410F-9986-5185E649630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F73652-EA9E-4258-A388-3BAE1C02E8C1}" type="datetimeFigureOut">
              <a:rPr lang="tr-TR" altLang="tr-TR"/>
              <a:pPr>
                <a:defRPr/>
              </a:pPr>
              <a:t>26.11.2021</a:t>
            </a:fld>
            <a:endParaRPr lang="tr-TR" altLang="tr-TR"/>
          </a:p>
        </p:txBody>
      </p:sp>
      <p:sp>
        <p:nvSpPr>
          <p:cNvPr id="4" name="Slayt Görüntüsü Yer Tutucusu 3">
            <a:extLst>
              <a:ext uri="{FF2B5EF4-FFF2-40B4-BE49-F238E27FC236}">
                <a16:creationId xmlns:a16="http://schemas.microsoft.com/office/drawing/2014/main" id="{4F43D7B6-DF14-4466-8480-932DB73D08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>
            <a:extLst>
              <a:ext uri="{FF2B5EF4-FFF2-40B4-BE49-F238E27FC236}">
                <a16:creationId xmlns:a16="http://schemas.microsoft.com/office/drawing/2014/main" id="{9310D46B-8D61-41CB-B19F-04AF5AF4F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Ana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bilgi Yer Tutucusu 5">
            <a:extLst>
              <a:ext uri="{FF2B5EF4-FFF2-40B4-BE49-F238E27FC236}">
                <a16:creationId xmlns:a16="http://schemas.microsoft.com/office/drawing/2014/main" id="{00B0D76D-B078-47FD-88E8-2DD8098F08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01F53F8-677C-493F-9368-BEBE6D4E8E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9C7B59-F760-4324-8AEF-F37764509E7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ayt Görüntüsü Yer Tutucusu 1">
            <a:extLst>
              <a:ext uri="{FF2B5EF4-FFF2-40B4-BE49-F238E27FC236}">
                <a16:creationId xmlns:a16="http://schemas.microsoft.com/office/drawing/2014/main" id="{85CE48C3-AF39-40D2-8F70-086D0C4E84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 Yer Tutucusu 2">
            <a:extLst>
              <a:ext uri="{FF2B5EF4-FFF2-40B4-BE49-F238E27FC236}">
                <a16:creationId xmlns:a16="http://schemas.microsoft.com/office/drawing/2014/main" id="{F696AD70-FE08-4437-8EE9-55B438C44F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/>
              <a:t>www.freepptbackgrounds.net </a:t>
            </a:r>
            <a:r>
              <a:rPr lang="mr-IN" altLang="tr-TR">
                <a:ea typeface="Mangal" panose="020B0502040204020203" pitchFamily="18" charset="0"/>
              </a:rPr>
              <a:t>–</a:t>
            </a:r>
            <a:r>
              <a:rPr lang="tr-TR" altLang="tr-TR"/>
              <a:t> We are waiting you to visit us.</a:t>
            </a:r>
          </a:p>
        </p:txBody>
      </p:sp>
      <p:sp>
        <p:nvSpPr>
          <p:cNvPr id="4100" name="Slayt Numarası Yer Tutucusu 3">
            <a:extLst>
              <a:ext uri="{FF2B5EF4-FFF2-40B4-BE49-F238E27FC236}">
                <a16:creationId xmlns:a16="http://schemas.microsoft.com/office/drawing/2014/main" id="{3FCAFAA1-04C4-4978-AEC8-5593C7D554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81961A-3B35-41ED-AF19-405C87C72762}" type="slidenum">
              <a:rPr lang="tr-TR" altLang="tr-TR" smtClean="0"/>
              <a:pPr/>
              <a:t>1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EF9947B-6915-400A-B162-FC9DAED419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CF9DD0F-7A2E-472B-B665-CC786AAF0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A8281AB-26D6-4D60-816A-3D586C0A29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09D34B-918F-4F42-9D22-2A6FC35E91D9}" type="slidenum">
              <a:rPr lang="tr-TR" altLang="tr-TR" smtClean="0"/>
              <a:pPr/>
              <a:t>10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0DD934D-ED1D-4FA6-AE10-21D3BFF893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C9E0E69-608D-4F80-AB55-D5F1CC0BD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902AE3A5-119D-4C29-B56A-6308B4C319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A67AA1-13DE-4812-B6C5-C4D5641659E6}" type="slidenum">
              <a:rPr lang="tr-TR" altLang="tr-TR" smtClean="0">
                <a:solidFill>
                  <a:srgbClr val="000000"/>
                </a:solidFill>
              </a:rPr>
              <a:pPr/>
              <a:t>11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7B2AC15-C201-489D-8D62-CB3594DE31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EF3B8D5-FA60-48D0-9E43-24151A93C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D8AF324-8776-49B6-A9F6-1B6728A83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11F31B-6620-416B-9E97-D38988C64C80}" type="slidenum">
              <a:rPr lang="tr-TR" altLang="tr-TR" smtClean="0">
                <a:solidFill>
                  <a:srgbClr val="000000"/>
                </a:solidFill>
              </a:rPr>
              <a:pPr/>
              <a:t>12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89D34CD8-8A57-4AB5-885F-CE59AC99AF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98699073-854A-4ACA-939D-2CD6C0C49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8E8B6D7C-DD88-4A9F-917B-A2DDD80AA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0837A4-02B4-4610-9389-32572DD4EA4B}" type="slidenum">
              <a:rPr lang="tr-TR" altLang="tr-TR" smtClean="0">
                <a:solidFill>
                  <a:srgbClr val="000000"/>
                </a:solidFill>
              </a:rPr>
              <a:pPr/>
              <a:t>13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ACF30E-F707-44C7-8371-ED8172E60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3CEED9-5CCF-4B82-8F02-E8876B345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EBED88-9EE3-4E90-B014-CECD5BEA98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23EA2-F468-4B45-9381-ED83CCF5EFCE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24817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AC93F7-E29C-43BC-A1FF-967F05BD4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4330EB-F67F-4608-B852-13EB703358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2832E6-8A24-4467-BE28-8BEE83297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35FEC-88B9-4A0A-9DB6-BAD77B89A83F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41437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04BFE2-FA8B-49A1-AB2F-CD34D3BBB8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B1FAEF-1C5C-499C-ACBB-E5F50D1693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71D114-00E7-4346-A8A3-7AE04E9AC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E1473-D841-4928-8F4D-E4FB168766E7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19612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343022-64A7-4EF6-8B56-654935ED49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A57B49-835F-464B-98BB-C79E179B93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05D4C4-49BC-4EE0-9103-536E6544E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B3A9F-0F07-4B47-BEEC-A58CEEE57B0A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14945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DB0D69-F8DF-4474-805E-7CC89595D8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31A9BE-3431-4A3D-9824-B26E425F6E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4B7BB-B6CC-4A87-8FB9-B2EEF7263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DF24-2724-4CD0-9D01-A598241BDED2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87135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8342E1-FE56-41A9-B19F-A845611494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50CD2B-9F73-4F92-972A-6F8D0EE46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436034-BEF9-4A9D-8C0E-8F6FC5FEE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2050B-D192-4D90-B259-88C94BF136CF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61799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2F9C6B-D375-488A-9447-8BAC323EA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F8994B-3284-4D70-9A1C-2EF0D1E285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B70F08-A2C5-446C-8924-5F00D82712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7D5F-3A46-42E2-8DEC-F7136662EC9F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94904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430250-0D7B-4715-A44A-2D2F0050E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FB1FFE-BCEC-49C9-A7C2-B2D99F360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180E76-1BFD-4460-90B1-22B0A1ADF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2BA4F-A812-4FA3-A2E3-BDC8FEF2C238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11103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0A9795-E508-46C4-B2B1-C49C043DE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8D9A22-390F-4905-9597-5D9E00CEEC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E72967-DBFF-4240-8049-A5AF9524B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33239-847A-4AA4-A8EC-30E1F6D0C94F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88519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A842C-660B-4707-AD93-A6F61373DB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D3588E-0C19-4A8B-989B-397DE8BB1C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81D6DD-E7BE-4772-9C9D-56488FBCC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EB2E-8FE8-439A-8E13-461354CD1287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10824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73F00-2D83-42CC-8D1C-281DAF305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526E82-8257-4175-BDF3-E17C40785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EA332-AAB8-4592-8CA4-23D74F1E8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4BC9-B43A-49F7-9320-B24101F5AD17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72887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6FBD159-99FD-4D61-B80C-47D48EA0B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0063D7-06B0-4B6D-AC18-40861E79A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DFB3439-0AEC-472B-9EE7-E9A419B402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5A0D9E-5951-437B-A409-70FB0B7D8C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BDE128-5959-4416-9D92-DB82FBC911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20D761C-C0BD-4CC7-8489-DCF17560C70B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#_ftnref1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E7583D-6786-44AB-88E6-71145351A7BA}"/>
              </a:ext>
            </a:extLst>
          </p:cNvPr>
          <p:cNvSpPr txBox="1"/>
          <p:nvPr/>
        </p:nvSpPr>
        <p:spPr>
          <a:xfrm>
            <a:off x="1331913" y="1484313"/>
            <a:ext cx="6821487" cy="1831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sr-Latn-RS" altLang="en-US" sz="36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r-Cyrl-RS" altLang="en-US" sz="36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ониторинг, извештавање и верификација </a:t>
            </a:r>
            <a:r>
              <a:rPr lang="en-US" altLang="en-US" sz="36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(MRV)</a:t>
            </a:r>
            <a:r>
              <a:rPr lang="sr-Latn-RS" altLang="en-US" sz="36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Cyrl-RS" altLang="en-US" sz="360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sr-Cyrl-RS" altLang="en-US" sz="36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у адаптацији на промене климе </a:t>
            </a:r>
            <a:endParaRPr lang="en-US" altLang="en-US" sz="360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75" name="TextBox 2">
            <a:extLst>
              <a:ext uri="{FF2B5EF4-FFF2-40B4-BE49-F238E27FC236}">
                <a16:creationId xmlns:a16="http://schemas.microsoft.com/office/drawing/2014/main" id="{BDE73D19-98F4-403C-8D38-341C0C05E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437063"/>
            <a:ext cx="4595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RS" altLang="en-US" sz="2400">
                <a:solidFill>
                  <a:srgbClr val="FF9933"/>
                </a:solidFill>
              </a:rPr>
              <a:t>Данијела Божанић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r-Cyrl-RS" altLang="en-US" sz="2400">
                <a:solidFill>
                  <a:srgbClr val="FF9933"/>
                </a:solidFill>
              </a:rPr>
              <a:t>Експерт за климатске промене</a:t>
            </a:r>
            <a:endParaRPr lang="en-US" altLang="en-US" sz="2400">
              <a:solidFill>
                <a:srgbClr val="FF9933"/>
              </a:solidFill>
            </a:endParaRP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AC680FCE-5651-4CFC-B909-F0B355648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6065838"/>
            <a:ext cx="7889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80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ru-RU" altLang="en-US" sz="1800">
                <a:cs typeface="Calibri" panose="020F0502020204030204" pitchFamily="34" charset="0"/>
              </a:rPr>
              <a:t>Припрема НАП - јачање институционланих капацитета за адаптацију</a:t>
            </a:r>
            <a:r>
              <a:rPr lang="ru-RU" altLang="en-US" sz="180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ru-RU" altLang="en-US" sz="1800">
                <a:cs typeface="Calibri" panose="020F050202020403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800">
                <a:cs typeface="Calibri" panose="020F0502020204030204" pitchFamily="34" charset="0"/>
              </a:rPr>
              <a:t>18. новембар 2021. година, Ниш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8F5B3C-9AE4-48DD-B856-15A02FB0E092}"/>
              </a:ext>
            </a:extLst>
          </p:cNvPr>
          <p:cNvGraphicFramePr>
            <a:graphicFrameLocks noGrp="1"/>
          </p:cNvGraphicFramePr>
          <p:nvPr/>
        </p:nvGraphicFramePr>
        <p:xfrm>
          <a:off x="954210" y="188641"/>
          <a:ext cx="7235580" cy="6540402"/>
        </p:xfrm>
        <a:graphic>
          <a:graphicData uri="http://schemas.openxmlformats.org/drawingml/2006/table">
            <a:tbl>
              <a:tblPr firstRow="1" firstCol="1" bandRow="1"/>
              <a:tblGrid>
                <a:gridCol w="2254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0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9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Укупна очекивана улагања у припрему и развој мере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 РСД/УСД по средњем курсу НБС)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Укупна вредност инвестиција у активност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r-Cyrl-R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меру у години извештавања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 РСД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УСД по средњем курсу НБС у тренутку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почетка </a:t>
                      </a: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инвестиције уколико постоји податак)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75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Извор финансирања у години извештавања </a:t>
                      </a:r>
                      <a:r>
                        <a:rPr lang="sr-Cyrl-R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(уколико је више извора навести и проценте)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Буџет локалне самоуправе и за који сектор (Навести буџетску линију)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Национални буџет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Приватна инвестиција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Донација (и ко је обезбедио)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Кредит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87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Трајање резултата активности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r-Cyrl-R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мере </a:t>
                      </a:r>
                      <a:r>
                        <a:rPr lang="sr-Cyrl-R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(навести временски период у ком ће бити потребно поновити активност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r-Cyrl-R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меру)</a:t>
                      </a:r>
                      <a:r>
                        <a:rPr lang="sr-Cyrl-R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година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5-15 </a:t>
                      </a: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година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4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Преко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15 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4" marR="67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0D0403-5D75-42F4-B80C-626EDDFE350C}"/>
              </a:ext>
            </a:extLst>
          </p:cNvPr>
          <p:cNvGraphicFramePr>
            <a:graphicFrameLocks noGrp="1"/>
          </p:cNvGraphicFramePr>
          <p:nvPr/>
        </p:nvGraphicFramePr>
        <p:xfrm>
          <a:off x="882332" y="836712"/>
          <a:ext cx="7379335" cy="5157628"/>
        </p:xfrm>
        <a:graphic>
          <a:graphicData uri="http://schemas.openxmlformats.org/drawingml/2006/table">
            <a:tbl>
              <a:tblPr firstRow="1" firstCol="1" bandRow="1"/>
              <a:tblGrid>
                <a:gridCol w="244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9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8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Планирани наставак мере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Навести да ли је планиран наставак мере, укључујући и документ којим је планирана и буџет који је планиран, у ком опсегу и временском периоду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Уколико активност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r-Cyrl-R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мера није из МРВ система ОБАВЕЗНО навести квалитативно и квантитативно објашњење, а у случају када јесте довољне су квантитативне вредности релевантно за локалну самоуправу у наредна 2 поља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Додатни бенефити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Нпр. површине које су заштићене од поплава, број заштићених грађана, број заштићених домаћинстава и сл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9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Веза са смањењем емисија ГХГ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навести уколико постоје и квантитативни подаци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428E32-242B-4CF3-93CB-C7B1C6DD10A5}"/>
              </a:ext>
            </a:extLst>
          </p:cNvPr>
          <p:cNvGraphicFramePr>
            <a:graphicFrameLocks noGrp="1"/>
          </p:cNvGraphicFramePr>
          <p:nvPr/>
        </p:nvGraphicFramePr>
        <p:xfrm>
          <a:off x="882650" y="260350"/>
          <a:ext cx="7378700" cy="6381909"/>
        </p:xfrm>
        <a:graphic>
          <a:graphicData uri="http://schemas.openxmlformats.org/drawingml/2006/table">
            <a:tbl>
              <a:tblPr firstRow="1" firstCol="1" bandRow="1"/>
              <a:tblGrid>
                <a:gridCol w="2299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9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841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Индикатори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Почетна вредност (навести јединицу)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1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Циљана вредност (у последњој години уколико је вишегодишњи) (навести јединицу)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8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Постигнута вредност (навести јединицу)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2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Описати коришћену методологију праћења  и провере квалитета података или приложити линкове у наредном пољу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1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Linkови 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 релевантним документима, техн</a:t>
                      </a:r>
                      <a:r>
                        <a:rPr lang="sr-Cyrl-R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чко</a:t>
                      </a:r>
                      <a:r>
                        <a:rPr lang="sr-Cyrl-R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ј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документациј</a:t>
                      </a:r>
                      <a:r>
                        <a:rPr lang="sr-Cyrl-R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сл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9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НАПОМЕНЕ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FF93A4-98C2-4A62-87AF-05DFDF8C09C9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188644"/>
          <a:ext cx="5674996" cy="2759642"/>
        </p:xfrm>
        <a:graphic>
          <a:graphicData uri="http://schemas.openxmlformats.org/drawingml/2006/table">
            <a:tbl>
              <a:tblPr firstRow="1" firstCol="1" bandRow="1"/>
              <a:tblGrid>
                <a:gridCol w="2837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096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82650" algn="l"/>
                        </a:tabLst>
                      </a:pPr>
                      <a:r>
                        <a:rPr lang="sr-Cyrl-R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Штете и губици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 ли је било појава које су изазивале штете и губитке, односно чије дејство се умањује активношћу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r-Cyrl-R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мером у години у којој се извештава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Навести, описати и квантификовати шетете и губитке које су изазване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Потенцијални пробл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r-Cyrl-R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 и баријере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Навести разлоге који би могли утицати на спровођење планираних активности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r-Cyrl-R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Linkови 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 релевантним документима, техн</a:t>
                      </a:r>
                      <a:r>
                        <a:rPr lang="sr-Cyrl-R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чко</a:t>
                      </a:r>
                      <a:r>
                        <a:rPr lang="sr-Cyrl-R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ј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документациј</a:t>
                      </a:r>
                      <a:r>
                        <a:rPr lang="sr-Cyrl-R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сл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 </a:t>
                      </a:r>
                      <a:r>
                        <a:rPr lang="sr-Cyrl-RS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DesInventar</a:t>
                      </a:r>
                      <a:r>
                        <a:rPr lang="sr-Cyrl-RS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ако је релевантно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6F1A6-2275-45E3-9500-68DE66D4BE57}"/>
              </a:ext>
            </a:extLst>
          </p:cNvPr>
          <p:cNvGraphicFramePr>
            <a:graphicFrameLocks noGrp="1"/>
          </p:cNvGraphicFramePr>
          <p:nvPr/>
        </p:nvGraphicFramePr>
        <p:xfrm>
          <a:off x="2771775" y="2947988"/>
          <a:ext cx="5768974" cy="1400174"/>
        </p:xfrm>
        <a:graphic>
          <a:graphicData uri="http://schemas.openxmlformats.org/drawingml/2006/table">
            <a:tbl>
              <a:tblPr firstRow="1" firstCol="1" bandRow="1"/>
              <a:tblGrid>
                <a:gridCol w="1774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77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Утицаји промене климе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Већ регистровани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нпр. До сада се нису дешавале поплаве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Очекивани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нпр. Очкивана је појава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Потенцијални пробл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r-Cyrl-R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 и баријере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Навести разлоге који би могли утицати на спровођење планираних активности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r-Cyrl-R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u="sng">
                          <a:solidFill>
                            <a:srgbClr val="0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sng">
                          <a:solidFill>
                            <a:srgbClr val="0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sng" dirty="0">
                          <a:solidFill>
                            <a:srgbClr val="0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706A965-6159-4952-8C39-06210B65760F}"/>
              </a:ext>
            </a:extLst>
          </p:cNvPr>
          <p:cNvGraphicFramePr>
            <a:graphicFrameLocks noGrp="1"/>
          </p:cNvGraphicFramePr>
          <p:nvPr/>
        </p:nvGraphicFramePr>
        <p:xfrm>
          <a:off x="603250" y="4437063"/>
          <a:ext cx="6705600" cy="2067437"/>
        </p:xfrm>
        <a:graphic>
          <a:graphicData uri="http://schemas.openxmlformats.org/drawingml/2006/table">
            <a:tbl>
              <a:tblPr/>
              <a:tblGrid>
                <a:gridCol w="3125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02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ИЗВЕШТАВАЊЕ О ЕКСТРЕМНИМ ПОЈАВАМА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ПОЈАВА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 ПОЈАВЉИВАЊА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СЕКТОРИ У КОЈИМА СУ РЕГИСТРОВАНЕ ПОСЛЕДИЦЕ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Високе температуре 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Екстремно високе температуре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Ниске температуре 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Екстремно ниске температуре 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Поплаве 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Хидролошка суша 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Метеоролошка суша 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520" name="Rectangle 4">
            <a:extLst>
              <a:ext uri="{FF2B5EF4-FFF2-40B4-BE49-F238E27FC236}">
                <a16:creationId xmlns:a16="http://schemas.microsoft.com/office/drawing/2014/main" id="{81F86D17-02B0-4385-AA98-B6CCB7163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" y="4437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n-US" altLang="en-US" sz="1800"/>
            </a:br>
            <a:endParaRPr lang="en-US" altLang="en-US" sz="1800"/>
          </a:p>
        </p:txBody>
      </p:sp>
      <p:sp>
        <p:nvSpPr>
          <p:cNvPr id="19521" name="Rectangle 5">
            <a:extLst>
              <a:ext uri="{FF2B5EF4-FFF2-40B4-BE49-F238E27FC236}">
                <a16:creationId xmlns:a16="http://schemas.microsoft.com/office/drawing/2014/main" id="{C8905DDF-665E-492A-97C0-10D09D47B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" y="4437063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522" name="Rectangle 6">
            <a:extLst>
              <a:ext uri="{FF2B5EF4-FFF2-40B4-BE49-F238E27FC236}">
                <a16:creationId xmlns:a16="http://schemas.microsoft.com/office/drawing/2014/main" id="{5B1BB249-2059-4E34-8EF0-A6662A9D4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" y="4443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de-AT" altLang="en-US" sz="1000" baseline="30000">
                <a:cs typeface="Calibri" panose="020F0502020204030204" pitchFamily="34" charset="0"/>
                <a:hlinkClick r:id="rId4"/>
              </a:rPr>
              <a:t>[1]</a:t>
            </a:r>
            <a:r>
              <a:rPr lang="de-AT" altLang="en-US" sz="1000">
                <a:cs typeface="Calibri" panose="020F0502020204030204" pitchFamily="34" charset="0"/>
              </a:rPr>
              <a:t> детаљнији описи појава</a:t>
            </a:r>
            <a:endParaRPr lang="de-AT" altLang="en-US" sz="180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542CD2D-F750-4C59-AD69-11B63771C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2055813"/>
            <a:ext cx="7416800" cy="981075"/>
          </a:xfrm>
        </p:spPr>
        <p:txBody>
          <a:bodyPr/>
          <a:lstStyle/>
          <a:p>
            <a:pPr eaLnBrk="1" hangingPunct="1"/>
            <a:r>
              <a:rPr lang="sr-Cyrl-RS" altLang="en-US">
                <a:solidFill>
                  <a:srgbClr val="262673"/>
                </a:solidFill>
              </a:rPr>
              <a:t>Захваљујем на пажњи</a:t>
            </a:r>
            <a:endParaRPr lang="tr-TR" altLang="en-US">
              <a:solidFill>
                <a:srgbClr val="262673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2565D1D-15DE-404D-9AAB-FCF94EDE0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825875"/>
            <a:ext cx="5832475" cy="2663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tr-TR" altLang="tr-TR" sz="2400" dirty="0">
                <a:solidFill>
                  <a:schemeClr val="accent2">
                    <a:lumMod val="75000"/>
                  </a:schemeClr>
                </a:solidFill>
              </a:rPr>
              <a:t>https://adaptacije.klimatskepromene.rs/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5B69DA20-F7E9-4A87-AAB6-F10F0DEA6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76250"/>
            <a:ext cx="4892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RS" altLang="en-US" sz="3600">
                <a:solidFill>
                  <a:srgbClr val="0070C0"/>
                </a:solidFill>
              </a:rPr>
              <a:t>Зашто је важан </a:t>
            </a:r>
            <a:r>
              <a:rPr lang="sr-Latn-RS" altLang="en-US" sz="3600">
                <a:solidFill>
                  <a:srgbClr val="0070C0"/>
                </a:solidFill>
              </a:rPr>
              <a:t>MRV</a:t>
            </a:r>
            <a:r>
              <a:rPr lang="sr-Cyrl-RS" altLang="en-US" sz="3600">
                <a:solidFill>
                  <a:srgbClr val="0070C0"/>
                </a:solidFill>
              </a:rPr>
              <a:t>?</a:t>
            </a:r>
            <a:endParaRPr lang="en-US" altLang="en-US" sz="360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EC76A-EDC3-43D0-969D-2BB8AB9A06C1}"/>
              </a:ext>
            </a:extLst>
          </p:cNvPr>
          <p:cNvSpPr txBox="1"/>
          <p:nvPr/>
        </p:nvSpPr>
        <p:spPr>
          <a:xfrm>
            <a:off x="223838" y="2446338"/>
            <a:ext cx="8147050" cy="11064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sr-Cyrl-RS" sz="2400" dirty="0">
                <a:solidFill>
                  <a:srgbClr val="FF9933"/>
                </a:solidFill>
              </a:rPr>
              <a:t>Промене климе – промене температуре, падавина...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sr-Cyrl-RS" sz="2400" dirty="0">
                <a:solidFill>
                  <a:srgbClr val="FF9933"/>
                </a:solidFill>
              </a:rPr>
              <a:t>Утицаји промена климе – губитак приноса.</a:t>
            </a:r>
            <a:r>
              <a:rPr lang="sr-Cyrl-RS" dirty="0">
                <a:solidFill>
                  <a:srgbClr val="FF9933"/>
                </a:solidFill>
              </a:rPr>
              <a:t>..</a:t>
            </a:r>
          </a:p>
          <a:p>
            <a:pPr>
              <a:defRPr/>
            </a:pPr>
            <a:endParaRPr lang="sr-Cyrl-RS" dirty="0"/>
          </a:p>
        </p:txBody>
      </p:sp>
      <p:sp>
        <p:nvSpPr>
          <p:cNvPr id="5124" name="TextBox 3">
            <a:extLst>
              <a:ext uri="{FF2B5EF4-FFF2-40B4-BE49-F238E27FC236}">
                <a16:creationId xmlns:a16="http://schemas.microsoft.com/office/drawing/2014/main" id="{D0B2654B-4F2F-446D-AB35-2214FE6B1D8A}"/>
              </a:ext>
            </a:extLst>
          </p:cNvPr>
          <p:cNvSpPr txBox="1">
            <a:spLocks noChangeArrowheads="1"/>
          </p:cNvSpPr>
          <p:nvPr/>
        </p:nvSpPr>
        <p:spPr bwMode="auto">
          <a:xfrm rot="-991415">
            <a:off x="1116013" y="5013325"/>
            <a:ext cx="8196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RS" altLang="en-US" sz="2800">
                <a:solidFill>
                  <a:srgbClr val="FF9933"/>
                </a:solidFill>
              </a:rPr>
              <a:t>Праћење спровођења политика, мера, пракси.. </a:t>
            </a:r>
            <a:endParaRPr lang="en-US" altLang="en-US" sz="2800">
              <a:solidFill>
                <a:srgbClr val="FF9933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36A4FFF-C26C-494F-BC37-C885212AD549}"/>
              </a:ext>
            </a:extLst>
          </p:cNvPr>
          <p:cNvSpPr/>
          <p:nvPr/>
        </p:nvSpPr>
        <p:spPr>
          <a:xfrm rot="5400000">
            <a:off x="2982119" y="3490119"/>
            <a:ext cx="587375" cy="576263"/>
          </a:xfrm>
          <a:prstGeom prst="rightBrac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8B59D7-86C9-41C5-9825-476126ADB851}"/>
              </a:ext>
            </a:extLst>
          </p:cNvPr>
          <p:cNvSpPr txBox="1"/>
          <p:nvPr/>
        </p:nvSpPr>
        <p:spPr>
          <a:xfrm>
            <a:off x="207963" y="4114800"/>
            <a:ext cx="65516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RS" sz="2800" dirty="0">
                <a:solidFill>
                  <a:schemeClr val="accent2">
                    <a:lumMod val="75000"/>
                  </a:schemeClr>
                </a:solidFill>
              </a:rPr>
              <a:t>Планирање политика, мера, пракси,.. 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D1CA1-63DA-47ED-8257-8FCB9009FF5F}"/>
              </a:ext>
            </a:extLst>
          </p:cNvPr>
          <p:cNvSpPr txBox="1"/>
          <p:nvPr/>
        </p:nvSpPr>
        <p:spPr>
          <a:xfrm>
            <a:off x="395288" y="1709738"/>
            <a:ext cx="46720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R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 ПРИКУПЉАЊА ПОДАТАКА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BF5E18-2F88-486F-8CE8-545A68A154AF}"/>
              </a:ext>
            </a:extLst>
          </p:cNvPr>
          <p:cNvSpPr/>
          <p:nvPr/>
        </p:nvSpPr>
        <p:spPr>
          <a:xfrm>
            <a:off x="586408" y="1738577"/>
            <a:ext cx="2498576" cy="1944216"/>
          </a:xfrm>
          <a:prstGeom prst="roundRect">
            <a:avLst/>
          </a:prstGeom>
          <a:solidFill>
            <a:srgbClr val="D0D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MRV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0B98C2-CD36-4913-9AE9-667E4E667A5E}"/>
              </a:ext>
            </a:extLst>
          </p:cNvPr>
          <p:cNvSpPr/>
          <p:nvPr/>
        </p:nvSpPr>
        <p:spPr>
          <a:xfrm>
            <a:off x="5940425" y="4170363"/>
            <a:ext cx="2808288" cy="1838325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2800" dirty="0"/>
              <a:t>MRE</a:t>
            </a:r>
            <a:endParaRPr lang="en-US" sz="28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13714EE-3517-41E0-9BA2-8D41AF43713C}"/>
              </a:ext>
            </a:extLst>
          </p:cNvPr>
          <p:cNvSpPr/>
          <p:nvPr/>
        </p:nvSpPr>
        <p:spPr>
          <a:xfrm rot="1517689">
            <a:off x="3894138" y="3756025"/>
            <a:ext cx="1303337" cy="48418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D91045-E855-4CEB-B366-CD948EB321DB}"/>
              </a:ext>
            </a:extLst>
          </p:cNvPr>
          <p:cNvSpPr txBox="1"/>
          <p:nvPr/>
        </p:nvSpPr>
        <p:spPr>
          <a:xfrm>
            <a:off x="4545013" y="2967038"/>
            <a:ext cx="22225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RS" sz="2400" dirty="0">
                <a:solidFill>
                  <a:schemeClr val="accent2">
                    <a:lumMod val="75000"/>
                  </a:schemeClr>
                </a:solidFill>
              </a:rPr>
              <a:t>АДАПТАЦИЈА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A9779647-2334-4EA5-8BE3-E29341365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981075"/>
            <a:ext cx="4892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RS" altLang="en-US" sz="3600">
                <a:solidFill>
                  <a:srgbClr val="0070C0"/>
                </a:solidFill>
              </a:rPr>
              <a:t>Одакле </a:t>
            </a:r>
            <a:r>
              <a:rPr lang="sr-Latn-RS" altLang="en-US" sz="3600">
                <a:solidFill>
                  <a:srgbClr val="0070C0"/>
                </a:solidFill>
              </a:rPr>
              <a:t>MRV</a:t>
            </a:r>
            <a:r>
              <a:rPr lang="sr-Cyrl-RS" altLang="en-US" sz="3600">
                <a:solidFill>
                  <a:srgbClr val="0070C0"/>
                </a:solidFill>
              </a:rPr>
              <a:t>?</a:t>
            </a:r>
            <a:endParaRPr lang="en-US" altLang="en-US" sz="360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86EE9-6145-401F-B37F-138E0E7E93D2}"/>
              </a:ext>
            </a:extLst>
          </p:cNvPr>
          <p:cNvSpPr txBox="1"/>
          <p:nvPr/>
        </p:nvSpPr>
        <p:spPr>
          <a:xfrm>
            <a:off x="1347788" y="2690813"/>
            <a:ext cx="7505700" cy="2708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sr-Cyrl-RS" sz="2800" dirty="0">
                <a:solidFill>
                  <a:srgbClr val="FF9933"/>
                </a:solidFill>
              </a:rPr>
              <a:t>Оквирна конвенција УН о промени климе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sr-Cyrl-RS" sz="2800" dirty="0">
                <a:solidFill>
                  <a:srgbClr val="FF9933"/>
                </a:solidFill>
              </a:rPr>
              <a:t>Споразум из Париза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sr-Cyrl-RS" sz="2800" dirty="0">
                <a:solidFill>
                  <a:srgbClr val="FF9933"/>
                </a:solidFill>
              </a:rPr>
              <a:t>Закон о климатским променама </a:t>
            </a:r>
          </a:p>
          <a:p>
            <a:pPr marL="342900" indent="-342900" algn="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sr-Cyrl-RS" sz="2800" dirty="0">
                <a:solidFill>
                  <a:srgbClr val="FF9933"/>
                </a:solidFill>
              </a:rPr>
              <a:t>Логика?</a:t>
            </a:r>
          </a:p>
          <a:p>
            <a:pPr>
              <a:defRPr/>
            </a:pPr>
            <a:endParaRPr lang="sr-Cyrl-R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B1A92A-9A16-4FEE-A393-747FDE8177E9}"/>
              </a:ext>
            </a:extLst>
          </p:cNvPr>
          <p:cNvSpPr txBox="1"/>
          <p:nvPr/>
        </p:nvSpPr>
        <p:spPr>
          <a:xfrm>
            <a:off x="323850" y="260350"/>
            <a:ext cx="5400675" cy="1585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sr-Cyrl-RS" sz="3600" dirty="0">
                <a:solidFill>
                  <a:schemeClr val="accent2">
                    <a:lumMod val="75000"/>
                  </a:schemeClr>
                </a:solidFill>
              </a:rPr>
              <a:t>Закон о климатским променама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31. марта 2021.)</a:t>
            </a:r>
            <a:endParaRPr lang="sr-Cyrl-R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5" name="TextBox 2">
            <a:extLst>
              <a:ext uri="{FF2B5EF4-FFF2-40B4-BE49-F238E27FC236}">
                <a16:creationId xmlns:a16="http://schemas.microsoft.com/office/drawing/2014/main" id="{18B2B236-B25A-4FED-839D-652EE5857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2060575"/>
            <a:ext cx="83534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en-US" sz="2400" u="sng">
                <a:solidFill>
                  <a:srgbClr val="FF9933"/>
                </a:solidFill>
              </a:rPr>
              <a:t>МЗЖС: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en-US" sz="2400">
                <a:solidFill>
                  <a:srgbClr val="FF9933"/>
                </a:solidFill>
              </a:rPr>
              <a:t>Планирање адаптације на националном нивоу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en-US" sz="2400">
                <a:solidFill>
                  <a:srgbClr val="FF9933"/>
                </a:solidFill>
              </a:rPr>
              <a:t>Извештавање према Конвенцији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sr-Cyrl-RS" altLang="en-US" sz="2400">
                <a:solidFill>
                  <a:srgbClr val="262673"/>
                </a:solidFill>
                <a:cs typeface="Calibri" panose="020F0502020204030204" pitchFamily="34" charset="0"/>
              </a:rPr>
              <a:t>Д</a:t>
            </a:r>
            <a:r>
              <a:rPr lang="en-US" altLang="en-US" sz="2400">
                <a:solidFill>
                  <a:srgbClr val="262673"/>
                </a:solidFill>
                <a:cs typeface="Calibri" panose="020F0502020204030204" pitchFamily="34" charset="0"/>
              </a:rPr>
              <a:t>окумент</a:t>
            </a:r>
            <a:r>
              <a:rPr lang="sr-Cyrl-RS" altLang="en-US" sz="2400">
                <a:solidFill>
                  <a:srgbClr val="262673"/>
                </a:solidFill>
                <a:cs typeface="Calibri" panose="020F0502020204030204" pitchFamily="34" charset="0"/>
              </a:rPr>
              <a:t>а</a:t>
            </a:r>
            <a:r>
              <a:rPr lang="en-US" altLang="en-US" sz="2400">
                <a:solidFill>
                  <a:srgbClr val="262673"/>
                </a:solidFill>
                <a:cs typeface="Calibri" panose="020F0502020204030204" pitchFamily="34" charset="0"/>
              </a:rPr>
              <a:t> најпогођенији</a:t>
            </a:r>
            <a:r>
              <a:rPr lang="sr-Cyrl-RS" altLang="en-US" sz="2400">
                <a:solidFill>
                  <a:srgbClr val="262673"/>
                </a:solidFill>
                <a:cs typeface="Calibri" panose="020F0502020204030204" pitchFamily="34" charset="0"/>
              </a:rPr>
              <a:t>х </a:t>
            </a:r>
            <a:r>
              <a:rPr lang="en-US" altLang="en-US" sz="2400">
                <a:solidFill>
                  <a:srgbClr val="262673"/>
                </a:solidFill>
                <a:cs typeface="Calibri" panose="020F0502020204030204" pitchFamily="34" charset="0"/>
              </a:rPr>
              <a:t>сектора</a:t>
            </a:r>
            <a:r>
              <a:rPr lang="sr-Cyrl-RS" altLang="en-US" sz="2400">
                <a:solidFill>
                  <a:srgbClr val="262673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>
                <a:solidFill>
                  <a:srgbClr val="262673"/>
                </a:solidFill>
                <a:cs typeface="Calibri" panose="020F0502020204030204" pitchFamily="34" charset="0"/>
              </a:rPr>
              <a:t>циљеве Програма прилагођавања</a:t>
            </a:r>
            <a:r>
              <a:rPr lang="sr-Cyrl-RS" altLang="en-US" sz="2400">
                <a:solidFill>
                  <a:srgbClr val="262673"/>
                </a:solidFill>
                <a:cs typeface="Calibri" panose="020F0502020204030204" pitchFamily="34" charset="0"/>
              </a:rPr>
              <a:t> – национална, </a:t>
            </a:r>
            <a:r>
              <a:rPr lang="sr-Cyrl-RS" altLang="en-US" sz="2400" u="sng">
                <a:solidFill>
                  <a:srgbClr val="262673"/>
                </a:solidFill>
                <a:cs typeface="Calibri" panose="020F0502020204030204" pitchFamily="34" charset="0"/>
              </a:rPr>
              <a:t>АП </a:t>
            </a:r>
            <a:r>
              <a:rPr lang="en-US" altLang="en-US" sz="2400" u="sng">
                <a:solidFill>
                  <a:srgbClr val="262673"/>
                </a:solidFill>
                <a:cs typeface="Calibri" panose="020F0502020204030204" pitchFamily="34" charset="0"/>
              </a:rPr>
              <a:t>и </a:t>
            </a:r>
            <a:r>
              <a:rPr lang="sr-Cyrl-RS" altLang="en-US" sz="2400" u="sng">
                <a:solidFill>
                  <a:srgbClr val="262673"/>
                </a:solidFill>
                <a:cs typeface="Calibri" panose="020F0502020204030204" pitchFamily="34" charset="0"/>
              </a:rPr>
              <a:t>ЈЛС</a:t>
            </a:r>
            <a:r>
              <a:rPr lang="en-US" altLang="en-US" sz="2400" u="sng">
                <a:cs typeface="Calibri" panose="020F0502020204030204" pitchFamily="34" charset="0"/>
              </a:rPr>
              <a:t> </a:t>
            </a:r>
            <a:endParaRPr lang="sr-Cyrl-RS" altLang="en-US" sz="2400" u="sng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sr-Cyrl-RS" altLang="en-US" sz="2400">
                <a:solidFill>
                  <a:srgbClr val="FF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US" altLang="en-US" sz="2400">
                <a:solidFill>
                  <a:srgbClr val="FF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ргани и организације надлежни за спровођење мера до 15. марта почевши од друге календарске године </a:t>
            </a:r>
            <a:r>
              <a:rPr lang="sr-Cyrl-RS" altLang="en-US" sz="2400">
                <a:solidFill>
                  <a:srgbClr val="FF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од </a:t>
            </a:r>
            <a:r>
              <a:rPr lang="en-US" altLang="en-US" sz="2400">
                <a:solidFill>
                  <a:srgbClr val="FF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усвајања Програма достављају М</a:t>
            </a:r>
            <a:r>
              <a:rPr lang="sr-Cyrl-RS" altLang="en-US" sz="2400">
                <a:solidFill>
                  <a:srgbClr val="FF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ЗЖС извештај о с</a:t>
            </a:r>
            <a:r>
              <a:rPr lang="en-US" altLang="en-US" sz="2400">
                <a:solidFill>
                  <a:srgbClr val="FF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проведеним мерама прилагођавања, као и појавама као што су</a:t>
            </a:r>
            <a:r>
              <a:rPr lang="sr-Cyrl-RS" altLang="en-US" sz="2400">
                <a:solidFill>
                  <a:srgbClr val="FF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>
                <a:solidFill>
                  <a:srgbClr val="FF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поплаве, екстремне температуре, суше и друго и њиховим последицама</a:t>
            </a:r>
            <a:endParaRPr lang="sr-Cyrl-RS" altLang="en-US" sz="2400">
              <a:solidFill>
                <a:srgbClr val="FF9933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C02CA18-4A3E-4822-8586-D53A59FB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3213" y="2066925"/>
            <a:ext cx="5205412" cy="981075"/>
          </a:xfrm>
        </p:spPr>
        <p:txBody>
          <a:bodyPr/>
          <a:lstStyle/>
          <a:p>
            <a:pPr eaLnBrk="1" hangingPunct="1"/>
            <a:r>
              <a:rPr lang="sr-Cyrl-RS" altLang="en-US" sz="2800">
                <a:solidFill>
                  <a:srgbClr val="FF9933"/>
                </a:solidFill>
              </a:rPr>
              <a:t>НОВА ДОКУМЕНТА?</a:t>
            </a:r>
            <a:endParaRPr lang="tr-TR" altLang="en-US" sz="2800">
              <a:solidFill>
                <a:srgbClr val="FF9933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681B30B-0720-4DAA-BCA6-0555CC636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92513" y="2898775"/>
            <a:ext cx="5041900" cy="15398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sr-Cyrl-RS" altLang="tr-TR" sz="2400" b="1">
                <a:solidFill>
                  <a:srgbClr val="0070C0"/>
                </a:solidFill>
              </a:rPr>
              <a:t>ПОСТОЈЕЋА СЕКТОРСКА ПЛАНСКА, СТРАТЕШКА, ФИНАНСИЈСКА,</a:t>
            </a:r>
            <a:r>
              <a:rPr lang="en-US" altLang="tr-TR" sz="2400" b="1">
                <a:solidFill>
                  <a:srgbClr val="0070C0"/>
                </a:solidFill>
              </a:rPr>
              <a:t> </a:t>
            </a:r>
            <a:r>
              <a:rPr lang="sr-Latn-RS" altLang="tr-TR" sz="2400" b="1">
                <a:solidFill>
                  <a:srgbClr val="0070C0"/>
                </a:solidFill>
              </a:rPr>
              <a:t>EIA</a:t>
            </a:r>
            <a:r>
              <a:rPr lang="en-US" altLang="tr-TR" sz="2400" b="1">
                <a:solidFill>
                  <a:srgbClr val="0070C0"/>
                </a:solidFill>
              </a:rPr>
              <a:t>/SEA,</a:t>
            </a:r>
            <a:r>
              <a:rPr lang="sr-Cyrl-RS" altLang="tr-TR" sz="2400" b="1">
                <a:solidFill>
                  <a:srgbClr val="0070C0"/>
                </a:solidFill>
              </a:rPr>
              <a:t> ПРОЈЕКТНА ДОКУМЕНТАЦИЈА.....</a:t>
            </a:r>
            <a:r>
              <a:rPr lang="en-US" altLang="tr-TR" sz="2400" b="1">
                <a:solidFill>
                  <a:srgbClr val="0070C0"/>
                </a:solidFill>
              </a:rPr>
              <a:t> </a:t>
            </a:r>
            <a:r>
              <a:rPr lang="sr-Cyrl-RS" altLang="tr-TR" sz="2400" b="1">
                <a:solidFill>
                  <a:srgbClr val="0070C0"/>
                </a:solidFill>
              </a:rPr>
              <a:t>  </a:t>
            </a:r>
            <a:endParaRPr lang="tr-TR" altLang="tr-TR" sz="2400">
              <a:solidFill>
                <a:srgbClr val="0070C0"/>
              </a:solidFill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EC57912-C84D-48AA-BB02-C8857F25B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516438"/>
            <a:ext cx="3054350" cy="2087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sr-Cyrl-RS" altLang="tr-TR" sz="2800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УКЉУЧЕЊЕ КЛИМАТСКИХ ПРОЈЕКЦИЈА </a:t>
            </a:r>
            <a:endParaRPr lang="tr-TR" altLang="tr-TR" sz="2800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1" name="Graphic 3" descr="Arrow Slight curve">
            <a:extLst>
              <a:ext uri="{FF2B5EF4-FFF2-40B4-BE49-F238E27FC236}">
                <a16:creationId xmlns:a16="http://schemas.microsoft.com/office/drawing/2014/main" id="{CF00298C-D495-4691-A222-558A5BB7D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021">
            <a:off x="4248150" y="46799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B64D28-578F-49CF-90BF-86ABBF4E7691}"/>
              </a:ext>
            </a:extLst>
          </p:cNvPr>
          <p:cNvSpPr txBox="1"/>
          <p:nvPr/>
        </p:nvSpPr>
        <p:spPr>
          <a:xfrm>
            <a:off x="4859338" y="5357813"/>
            <a:ext cx="4216400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Cyrl-RS" sz="2800" dirty="0">
                <a:solidFill>
                  <a:srgbClr val="D0D6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 </a:t>
            </a:r>
          </a:p>
          <a:p>
            <a:pPr algn="ctr">
              <a:defRPr/>
            </a:pPr>
            <a:r>
              <a:rPr lang="sr-Cyrl-RS" sz="2800" dirty="0">
                <a:solidFill>
                  <a:srgbClr val="D0D6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ИЗВЕШТАВАЊА (</a:t>
            </a:r>
            <a:r>
              <a:rPr lang="sr-Latn-R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</a:t>
            </a:r>
            <a:r>
              <a:rPr lang="sr-Latn-RS" sz="2800" dirty="0">
                <a:solidFill>
                  <a:srgbClr val="D0D6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</a:t>
            </a:r>
            <a:r>
              <a:rPr lang="sr-Cyrl-RS" sz="2800" dirty="0">
                <a:solidFill>
                  <a:srgbClr val="D0D6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solidFill>
                <a:srgbClr val="D0D6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9A3BBCD-79A5-4BC8-9BED-72EE3FE6F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268413"/>
            <a:ext cx="4916488" cy="981075"/>
          </a:xfrm>
        </p:spPr>
        <p:txBody>
          <a:bodyPr/>
          <a:lstStyle/>
          <a:p>
            <a:pPr eaLnBrk="1" hangingPunct="1"/>
            <a:r>
              <a:rPr lang="sr-Cyrl-RS" altLang="en-US" sz="2800">
                <a:solidFill>
                  <a:srgbClr val="FF9933"/>
                </a:solidFill>
              </a:rPr>
              <a:t>ЗАХТЕВИ ИЗВЕШТАВАЊА </a:t>
            </a:r>
            <a:endParaRPr lang="tr-TR" altLang="en-US" sz="2800">
              <a:solidFill>
                <a:srgbClr val="FF993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2C441-006F-4A5C-ACC7-B71B1C3A588E}"/>
              </a:ext>
            </a:extLst>
          </p:cNvPr>
          <p:cNvSpPr txBox="1"/>
          <p:nvPr/>
        </p:nvSpPr>
        <p:spPr>
          <a:xfrm>
            <a:off x="468313" y="2768600"/>
            <a:ext cx="84963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sr-Cyrl-RS" sz="2400" dirty="0">
                <a:solidFill>
                  <a:srgbClr val="FF9933"/>
                </a:solidFill>
              </a:rPr>
              <a:t>Осмотрене и очекиване промене климе – НАП Платформа обезбедиће податке на нивоу ЈЛС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sr-Cyrl-RS" sz="2400" dirty="0">
                <a:solidFill>
                  <a:srgbClr val="FF9933"/>
                </a:solidFill>
              </a:rPr>
              <a:t>НАП – оквир мера и активности 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sr-Cyrl-RS" sz="2400" dirty="0">
                <a:solidFill>
                  <a:schemeClr val="accent2">
                    <a:lumMod val="75000"/>
                  </a:schemeClr>
                </a:solidFill>
              </a:rPr>
              <a:t> Специфични индикатори праћења мера и активности (нпр. дужина изграђених систем за наводњавање или газдинстава прикључених на систем, број поплављених кућа, штете и губици од елементарне непогоде,...)  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3">
            <a:extLst>
              <a:ext uri="{FF2B5EF4-FFF2-40B4-BE49-F238E27FC236}">
                <a16:creationId xmlns:a16="http://schemas.microsoft.com/office/drawing/2014/main" id="{48AF5E60-D7B5-4F34-AADF-E1094B0D0F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304800"/>
          <a:ext cx="7921625" cy="636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Document" r:id="rId3" imgW="5759988" imgH="6011966" progId="Word.Document.12">
                  <p:embed/>
                </p:oleObj>
              </mc:Choice>
              <mc:Fallback>
                <p:oleObj name="Document" r:id="rId3" imgW="5759988" imgH="6011966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04800"/>
                        <a:ext cx="7921625" cy="636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B04E5D9-BAC4-4055-B755-21345113F683}"/>
              </a:ext>
            </a:extLst>
          </p:cNvPr>
          <p:cNvGraphicFramePr>
            <a:graphicFrameLocks noGrp="1"/>
          </p:cNvGraphicFramePr>
          <p:nvPr/>
        </p:nvGraphicFramePr>
        <p:xfrm>
          <a:off x="855663" y="355600"/>
          <a:ext cx="7432675" cy="6146801"/>
        </p:xfrm>
        <a:graphic>
          <a:graphicData uri="http://schemas.openxmlformats.org/drawingml/2006/table">
            <a:tbl>
              <a:tblPr firstRow="1" firstCol="1" bandRow="1"/>
              <a:tblGrid>
                <a:gridCol w="2353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9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Реализоване мере у периоду извештавања и инвестиција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Нпр. извршена је реконструкција за коју је потрошено 14 000УСД 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Потенцијални пробл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r-Cyrl-R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 и баријере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Навести разлоге који би могли утицати на спровођење планираних активности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мера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Потребне мере унапређења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Нпр. поправка након поплаве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Постигнути резултати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Описати које су губици и штете смањене спровођењем интервенције (нпр смањење поплављене; површине, број кућа и газдинстава, спречен ерозије и губитак инфраструктуре и сл.)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2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82650" algn="l"/>
                        </a:tabLst>
                      </a:pPr>
                      <a:r>
                        <a:rPr lang="sr-Cyrl-R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Инситутција(е) одговорна за припрему, спровођење и  мониторинг спровођења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Припрема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Нпр. Служба за управљљње пројектима, Градска управа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Спровођење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Нпр. Служба за изградњу града. Градска управа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6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Мониторинг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Нпр. Јавно предузеће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0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Реализоване процедуре приликом утврђивања мере/активности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Навести процедуре и праксе које су од значаја за укључење заинтересованих страна и повећање транспарентности интервенције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14025</TotalTime>
  <Words>865</Words>
  <Application>Microsoft Office PowerPoint</Application>
  <PresentationFormat>On-screen Show (4:3)</PresentationFormat>
  <Paragraphs>151</Paragraphs>
  <Slides>14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Mangal</vt:lpstr>
      <vt:lpstr>Diseño predeterminado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НОВА ДОКУМЕНТА?</vt:lpstr>
      <vt:lpstr>ЗАХТЕВИ ИЗВЕШТАВАЊА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Захваљујем на пажњи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PPT Backgrounds</dc:title>
  <dc:creator>Free PPT Backgrounds</dc:creator>
  <dc:description>Free PPT Backgrounds_x000d_
http://www.freepptbackgrounds.net</dc:description>
  <cp:lastModifiedBy>Lazar Milivojevic</cp:lastModifiedBy>
  <cp:revision>900</cp:revision>
  <dcterms:created xsi:type="dcterms:W3CDTF">2010-05-23T14:28:12Z</dcterms:created>
  <dcterms:modified xsi:type="dcterms:W3CDTF">2021-11-26T15:09:28Z</dcterms:modified>
</cp:coreProperties>
</file>