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25052-1AB9-4E88-A9CE-414011CF5BA5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35B502-782F-4608-9555-70E06045D5CA}">
      <dgm:prSet/>
      <dgm:spPr/>
      <dgm:t>
        <a:bodyPr/>
        <a:lstStyle/>
        <a:p>
          <a:r>
            <a:rPr lang="en-US"/>
            <a:t>Da bi se ispunili ovi ciljevi, izuzetno je važno globalno postići neto nultu emisiju </a:t>
          </a:r>
          <a:r>
            <a:rPr lang="sr-Latn-RS"/>
            <a:t>GHG </a:t>
          </a:r>
          <a:r>
            <a:rPr lang="en-US"/>
            <a:t>do 2050.</a:t>
          </a:r>
          <a:r>
            <a:rPr lang="sr-Latn-RS"/>
            <a:t>g.</a:t>
          </a:r>
          <a:endParaRPr lang="en-US"/>
        </a:p>
      </dgm:t>
    </dgm:pt>
    <dgm:pt modelId="{2FCE7B88-34EA-4118-8544-5C84164708AC}" type="parTrans" cxnId="{E9C4946D-AA14-49BA-B2E0-C371A6209F7B}">
      <dgm:prSet/>
      <dgm:spPr/>
      <dgm:t>
        <a:bodyPr/>
        <a:lstStyle/>
        <a:p>
          <a:endParaRPr lang="en-US"/>
        </a:p>
      </dgm:t>
    </dgm:pt>
    <dgm:pt modelId="{D257E293-AC63-4410-868E-5B7B83850EE3}" type="sibTrans" cxnId="{E9C4946D-AA14-49BA-B2E0-C371A6209F7B}">
      <dgm:prSet/>
      <dgm:spPr/>
      <dgm:t>
        <a:bodyPr/>
        <a:lstStyle/>
        <a:p>
          <a:endParaRPr lang="en-US"/>
        </a:p>
      </dgm:t>
    </dgm:pt>
    <dgm:pt modelId="{99A82B09-F96C-421C-A511-AD25EB2C8071}">
      <dgm:prSet/>
      <dgm:spPr/>
      <dgm:t>
        <a:bodyPr/>
        <a:lstStyle/>
        <a:p>
          <a:r>
            <a:rPr lang="sr-Latn-RS" dirty="0"/>
            <a:t>države</a:t>
          </a:r>
          <a:r>
            <a:rPr lang="en-US" dirty="0"/>
            <a:t> </a:t>
          </a:r>
          <a:r>
            <a:rPr lang="en-US" dirty="0" err="1"/>
            <a:t>moraju</a:t>
          </a:r>
          <a:r>
            <a:rPr lang="en-US" dirty="0"/>
            <a:t> </a:t>
          </a:r>
          <a:r>
            <a:rPr lang="en-US" dirty="0" err="1"/>
            <a:t>preduzeti</a:t>
          </a:r>
          <a:r>
            <a:rPr lang="en-US" dirty="0"/>
            <a:t> </a:t>
          </a:r>
          <a:r>
            <a:rPr lang="en-US" dirty="0" err="1"/>
            <a:t>hitne</a:t>
          </a:r>
          <a:r>
            <a:rPr lang="en-US" dirty="0"/>
            <a:t> mere za </a:t>
          </a:r>
          <a:r>
            <a:rPr lang="en-US" dirty="0" err="1"/>
            <a:t>dekarbonizacij</a:t>
          </a:r>
          <a:r>
            <a:rPr lang="sr-Latn-RS" dirty="0"/>
            <a:t>u privrede</a:t>
          </a:r>
          <a:r>
            <a:rPr lang="en-US" dirty="0"/>
            <a:t>, </a:t>
          </a:r>
          <a:r>
            <a:rPr lang="en-US" dirty="0" err="1"/>
            <a:t>poboljšanjem</a:t>
          </a:r>
          <a:r>
            <a:rPr lang="en-US" dirty="0"/>
            <a:t> </a:t>
          </a:r>
          <a:r>
            <a:rPr lang="en-US" dirty="0" err="1"/>
            <a:t>energetske</a:t>
          </a:r>
          <a:r>
            <a:rPr lang="en-US" dirty="0"/>
            <a:t> </a:t>
          </a:r>
          <a:r>
            <a:rPr lang="en-US" dirty="0" err="1"/>
            <a:t>efikasnosti</a:t>
          </a:r>
          <a:r>
            <a:rPr lang="en-US" dirty="0"/>
            <a:t> i </a:t>
          </a:r>
          <a:r>
            <a:rPr lang="en-US" dirty="0" err="1"/>
            <a:t>povećanjem</a:t>
          </a:r>
          <a:r>
            <a:rPr lang="en-US" dirty="0"/>
            <a:t> </a:t>
          </a:r>
          <a:r>
            <a:rPr lang="en-US" dirty="0" err="1"/>
            <a:t>udela</a:t>
          </a:r>
          <a:r>
            <a:rPr lang="en-US" dirty="0"/>
            <a:t> </a:t>
          </a:r>
          <a:r>
            <a:rPr lang="en-US" dirty="0" err="1"/>
            <a:t>obnovljivih</a:t>
          </a:r>
          <a:r>
            <a:rPr lang="en-US" dirty="0"/>
            <a:t> </a:t>
          </a:r>
          <a:r>
            <a:rPr lang="en-US" dirty="0" err="1"/>
            <a:t>izvora</a:t>
          </a:r>
          <a:r>
            <a:rPr lang="en-US" dirty="0"/>
            <a:t> </a:t>
          </a:r>
          <a:r>
            <a:rPr lang="en-US" dirty="0" err="1"/>
            <a:t>energije</a:t>
          </a:r>
          <a:r>
            <a:rPr lang="en-US" dirty="0"/>
            <a:t>. </a:t>
          </a:r>
        </a:p>
      </dgm:t>
    </dgm:pt>
    <dgm:pt modelId="{21F90C24-470E-41DF-AD24-0984D5DCBB87}" type="parTrans" cxnId="{454B3D78-0435-4D07-A2B1-C8FECA251809}">
      <dgm:prSet/>
      <dgm:spPr/>
      <dgm:t>
        <a:bodyPr/>
        <a:lstStyle/>
        <a:p>
          <a:endParaRPr lang="en-US"/>
        </a:p>
      </dgm:t>
    </dgm:pt>
    <dgm:pt modelId="{53459D00-5189-42A3-AFBD-2EF605136329}" type="sibTrans" cxnId="{454B3D78-0435-4D07-A2B1-C8FECA251809}">
      <dgm:prSet/>
      <dgm:spPr/>
      <dgm:t>
        <a:bodyPr/>
        <a:lstStyle/>
        <a:p>
          <a:endParaRPr lang="en-US"/>
        </a:p>
      </dgm:t>
    </dgm:pt>
    <dgm:pt modelId="{48DFFC72-C1F9-46E8-BE76-13DB1C3AE14F}">
      <dgm:prSet/>
      <dgm:spPr/>
      <dgm:t>
        <a:bodyPr/>
        <a:lstStyle/>
        <a:p>
          <a:r>
            <a:rPr lang="sr-Latn-RS" dirty="0"/>
            <a:t>P</a:t>
          </a:r>
          <a:r>
            <a:rPr lang="en-US" dirty="0" err="1"/>
            <a:t>ostoji</a:t>
          </a:r>
          <a:r>
            <a:rPr lang="en-US" dirty="0"/>
            <a:t> </a:t>
          </a:r>
          <a:r>
            <a:rPr lang="en-US" dirty="0" err="1"/>
            <a:t>niz</a:t>
          </a:r>
          <a:r>
            <a:rPr lang="en-US" dirty="0"/>
            <a:t> </a:t>
          </a:r>
          <a:r>
            <a:rPr lang="en-US" dirty="0" err="1"/>
            <a:t>drugih</a:t>
          </a:r>
          <a:r>
            <a:rPr lang="en-US" dirty="0"/>
            <a:t> </a:t>
          </a:r>
          <a:r>
            <a:rPr lang="en-US" dirty="0" err="1"/>
            <a:t>rešenja</a:t>
          </a:r>
          <a:r>
            <a:rPr lang="en-US" dirty="0"/>
            <a:t> </a:t>
          </a:r>
          <a:r>
            <a:rPr lang="en-US" dirty="0" err="1"/>
            <a:t>koja</a:t>
          </a:r>
          <a:r>
            <a:rPr lang="en-US" dirty="0"/>
            <a:t> </a:t>
          </a:r>
          <a:r>
            <a:rPr lang="en-US" dirty="0" err="1"/>
            <a:t>mogu</a:t>
          </a:r>
          <a:r>
            <a:rPr lang="en-US" dirty="0"/>
            <a:t> </a:t>
          </a:r>
          <a:r>
            <a:rPr lang="en-US" dirty="0" err="1"/>
            <a:t>ubrzati</a:t>
          </a:r>
          <a:r>
            <a:rPr lang="en-US" dirty="0"/>
            <a:t> </a:t>
          </a:r>
          <a:r>
            <a:rPr lang="en-US" dirty="0" err="1"/>
            <a:t>ovaj</a:t>
          </a:r>
          <a:r>
            <a:rPr lang="en-US" dirty="0"/>
            <a:t> </a:t>
          </a:r>
          <a:r>
            <a:rPr lang="en-US" dirty="0" err="1"/>
            <a:t>pomak</a:t>
          </a:r>
          <a:r>
            <a:rPr lang="en-US" dirty="0"/>
            <a:t> ka </a:t>
          </a:r>
          <a:r>
            <a:rPr lang="sr-Latn-RS" dirty="0"/>
            <a:t>niskougljeničnoj </a:t>
          </a:r>
          <a:r>
            <a:rPr lang="en-US" dirty="0" err="1"/>
            <a:t>ekonomiji</a:t>
          </a:r>
          <a:r>
            <a:rPr lang="sr-Latn-RS" dirty="0"/>
            <a:t>:</a:t>
          </a:r>
          <a:r>
            <a:rPr lang="en-US" dirty="0"/>
            <a:t> </a:t>
          </a:r>
          <a:r>
            <a:rPr lang="en-US" dirty="0" err="1"/>
            <a:t>pošumljavanje</a:t>
          </a:r>
          <a:r>
            <a:rPr lang="en-US" dirty="0"/>
            <a:t>, </a:t>
          </a:r>
          <a:r>
            <a:rPr lang="en-US" dirty="0" err="1"/>
            <a:t>cirkularn</a:t>
          </a:r>
          <a:r>
            <a:rPr lang="sr-Latn-RS" dirty="0"/>
            <a:t>a</a:t>
          </a:r>
          <a:r>
            <a:rPr lang="en-US" dirty="0"/>
            <a:t> </a:t>
          </a:r>
          <a:r>
            <a:rPr lang="en-US" dirty="0" err="1"/>
            <a:t>ekonomij</a:t>
          </a:r>
          <a:r>
            <a:rPr lang="sr-Latn-RS" dirty="0"/>
            <a:t>a</a:t>
          </a:r>
          <a:r>
            <a:rPr lang="en-US" dirty="0"/>
            <a:t> i </a:t>
          </a:r>
          <a:r>
            <a:rPr lang="en-US" dirty="0" err="1"/>
            <a:t>bolje</a:t>
          </a:r>
          <a:r>
            <a:rPr lang="en-US" dirty="0"/>
            <a:t> </a:t>
          </a:r>
          <a:r>
            <a:rPr lang="en-US" dirty="0" err="1"/>
            <a:t>upravljanje</a:t>
          </a:r>
          <a:r>
            <a:rPr lang="en-US" dirty="0"/>
            <a:t> </a:t>
          </a:r>
          <a:r>
            <a:rPr lang="en-US" dirty="0" err="1"/>
            <a:t>otpadom</a:t>
          </a:r>
          <a:r>
            <a:rPr lang="en-US" dirty="0"/>
            <a:t>, </a:t>
          </a:r>
          <a:r>
            <a:rPr lang="en-US" dirty="0" err="1"/>
            <a:t>kao</a:t>
          </a:r>
          <a:r>
            <a:rPr lang="en-US" dirty="0"/>
            <a:t> i </a:t>
          </a:r>
          <a:r>
            <a:rPr lang="en-US" dirty="0" err="1"/>
            <a:t>korišćenje</a:t>
          </a:r>
          <a:r>
            <a:rPr lang="en-US" dirty="0"/>
            <a:t> </a:t>
          </a:r>
          <a:r>
            <a:rPr lang="en-US" dirty="0" err="1"/>
            <a:t>čistijih</a:t>
          </a:r>
          <a:r>
            <a:rPr lang="en-US" dirty="0"/>
            <a:t> </a:t>
          </a:r>
          <a:r>
            <a:rPr lang="en-US" dirty="0" err="1"/>
            <a:t>tehnologija</a:t>
          </a:r>
          <a:r>
            <a:rPr lang="en-US" dirty="0"/>
            <a:t> u </a:t>
          </a:r>
          <a:r>
            <a:rPr lang="en-US" dirty="0" err="1"/>
            <a:t>industriji</a:t>
          </a:r>
          <a:r>
            <a:rPr lang="sr-Latn-RS" dirty="0"/>
            <a:t>;</a:t>
          </a:r>
          <a:endParaRPr lang="en-US" dirty="0"/>
        </a:p>
      </dgm:t>
    </dgm:pt>
    <dgm:pt modelId="{C3C317E5-76A5-4768-89FA-A53591DD5612}" type="parTrans" cxnId="{B7DBC61C-821D-4DEC-B4B8-2BAE44B44F27}">
      <dgm:prSet/>
      <dgm:spPr/>
      <dgm:t>
        <a:bodyPr/>
        <a:lstStyle/>
        <a:p>
          <a:endParaRPr lang="en-US"/>
        </a:p>
      </dgm:t>
    </dgm:pt>
    <dgm:pt modelId="{0AC63C1C-33A9-4FFE-A3EF-0B9E6576D6D9}" type="sibTrans" cxnId="{B7DBC61C-821D-4DEC-B4B8-2BAE44B44F27}">
      <dgm:prSet/>
      <dgm:spPr/>
      <dgm:t>
        <a:bodyPr/>
        <a:lstStyle/>
        <a:p>
          <a:endParaRPr lang="en-US"/>
        </a:p>
      </dgm:t>
    </dgm:pt>
    <dgm:pt modelId="{13940B57-ABE9-4991-9D1F-552DCED5A99A}" type="pres">
      <dgm:prSet presAssocID="{7F125052-1AB9-4E88-A9CE-414011CF5B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071612-42D0-483F-A41A-BE17DED07E82}" type="pres">
      <dgm:prSet presAssocID="{C035B502-782F-4608-9555-70E06045D5CA}" presName="hierRoot1" presStyleCnt="0">
        <dgm:presLayoutVars>
          <dgm:hierBranch val="init"/>
        </dgm:presLayoutVars>
      </dgm:prSet>
      <dgm:spPr/>
    </dgm:pt>
    <dgm:pt modelId="{925B2356-0765-46B2-BB90-70FA97DD5DFD}" type="pres">
      <dgm:prSet presAssocID="{C035B502-782F-4608-9555-70E06045D5CA}" presName="rootComposite1" presStyleCnt="0"/>
      <dgm:spPr/>
    </dgm:pt>
    <dgm:pt modelId="{27B49705-F6DD-4762-B3AB-2379273B62B9}" type="pres">
      <dgm:prSet presAssocID="{C035B502-782F-4608-9555-70E06045D5CA}" presName="rootText1" presStyleLbl="node0" presStyleIdx="0" presStyleCnt="3">
        <dgm:presLayoutVars>
          <dgm:chPref val="3"/>
        </dgm:presLayoutVars>
      </dgm:prSet>
      <dgm:spPr/>
    </dgm:pt>
    <dgm:pt modelId="{1219DFE1-3FBE-442F-B58A-574154000EDC}" type="pres">
      <dgm:prSet presAssocID="{C035B502-782F-4608-9555-70E06045D5CA}" presName="rootConnector1" presStyleLbl="node1" presStyleIdx="0" presStyleCnt="0"/>
      <dgm:spPr/>
    </dgm:pt>
    <dgm:pt modelId="{FD5F863F-ACC5-4579-9765-7DA3DEA636E8}" type="pres">
      <dgm:prSet presAssocID="{C035B502-782F-4608-9555-70E06045D5CA}" presName="hierChild2" presStyleCnt="0"/>
      <dgm:spPr/>
    </dgm:pt>
    <dgm:pt modelId="{1803C955-90F5-4372-A4A9-1694110BBD44}" type="pres">
      <dgm:prSet presAssocID="{C035B502-782F-4608-9555-70E06045D5CA}" presName="hierChild3" presStyleCnt="0"/>
      <dgm:spPr/>
    </dgm:pt>
    <dgm:pt modelId="{E3399A5A-C7B5-4759-82DA-2087C183F47A}" type="pres">
      <dgm:prSet presAssocID="{99A82B09-F96C-421C-A511-AD25EB2C8071}" presName="hierRoot1" presStyleCnt="0">
        <dgm:presLayoutVars>
          <dgm:hierBranch val="init"/>
        </dgm:presLayoutVars>
      </dgm:prSet>
      <dgm:spPr/>
    </dgm:pt>
    <dgm:pt modelId="{E19069FD-07CD-4EE5-A28B-7A243A21BCC4}" type="pres">
      <dgm:prSet presAssocID="{99A82B09-F96C-421C-A511-AD25EB2C8071}" presName="rootComposite1" presStyleCnt="0"/>
      <dgm:spPr/>
    </dgm:pt>
    <dgm:pt modelId="{38674547-688B-45BA-896F-FB351C323EEF}" type="pres">
      <dgm:prSet presAssocID="{99A82B09-F96C-421C-A511-AD25EB2C8071}" presName="rootText1" presStyleLbl="node0" presStyleIdx="1" presStyleCnt="3">
        <dgm:presLayoutVars>
          <dgm:chPref val="3"/>
        </dgm:presLayoutVars>
      </dgm:prSet>
      <dgm:spPr/>
    </dgm:pt>
    <dgm:pt modelId="{5C817534-CB5C-40A3-8603-FCE132CAE28D}" type="pres">
      <dgm:prSet presAssocID="{99A82B09-F96C-421C-A511-AD25EB2C8071}" presName="rootConnector1" presStyleLbl="node1" presStyleIdx="0" presStyleCnt="0"/>
      <dgm:spPr/>
    </dgm:pt>
    <dgm:pt modelId="{34477FCE-3ED2-4B85-97F9-16361B9254FE}" type="pres">
      <dgm:prSet presAssocID="{99A82B09-F96C-421C-A511-AD25EB2C8071}" presName="hierChild2" presStyleCnt="0"/>
      <dgm:spPr/>
    </dgm:pt>
    <dgm:pt modelId="{9061A34A-08D0-408A-9EF7-6CB56A854059}" type="pres">
      <dgm:prSet presAssocID="{99A82B09-F96C-421C-A511-AD25EB2C8071}" presName="hierChild3" presStyleCnt="0"/>
      <dgm:spPr/>
    </dgm:pt>
    <dgm:pt modelId="{4F7FEA90-BD20-4B42-8843-7485F8A5E81D}" type="pres">
      <dgm:prSet presAssocID="{48DFFC72-C1F9-46E8-BE76-13DB1C3AE14F}" presName="hierRoot1" presStyleCnt="0">
        <dgm:presLayoutVars>
          <dgm:hierBranch val="init"/>
        </dgm:presLayoutVars>
      </dgm:prSet>
      <dgm:spPr/>
    </dgm:pt>
    <dgm:pt modelId="{2ADD598E-79AF-428B-8B7A-97EA70DF20AE}" type="pres">
      <dgm:prSet presAssocID="{48DFFC72-C1F9-46E8-BE76-13DB1C3AE14F}" presName="rootComposite1" presStyleCnt="0"/>
      <dgm:spPr/>
    </dgm:pt>
    <dgm:pt modelId="{B3741A58-9B14-46D2-B82C-62A659B0DF72}" type="pres">
      <dgm:prSet presAssocID="{48DFFC72-C1F9-46E8-BE76-13DB1C3AE14F}" presName="rootText1" presStyleLbl="node0" presStyleIdx="2" presStyleCnt="3">
        <dgm:presLayoutVars>
          <dgm:chPref val="3"/>
        </dgm:presLayoutVars>
      </dgm:prSet>
      <dgm:spPr/>
    </dgm:pt>
    <dgm:pt modelId="{7429F96F-BF8C-4965-9EC3-91CF5DC77445}" type="pres">
      <dgm:prSet presAssocID="{48DFFC72-C1F9-46E8-BE76-13DB1C3AE14F}" presName="rootConnector1" presStyleLbl="node1" presStyleIdx="0" presStyleCnt="0"/>
      <dgm:spPr/>
    </dgm:pt>
    <dgm:pt modelId="{6BD2F125-4943-4778-8EFD-4D7726B049F3}" type="pres">
      <dgm:prSet presAssocID="{48DFFC72-C1F9-46E8-BE76-13DB1C3AE14F}" presName="hierChild2" presStyleCnt="0"/>
      <dgm:spPr/>
    </dgm:pt>
    <dgm:pt modelId="{DC80B32F-D9DE-4D32-B102-133378F13BEC}" type="pres">
      <dgm:prSet presAssocID="{48DFFC72-C1F9-46E8-BE76-13DB1C3AE14F}" presName="hierChild3" presStyleCnt="0"/>
      <dgm:spPr/>
    </dgm:pt>
  </dgm:ptLst>
  <dgm:cxnLst>
    <dgm:cxn modelId="{805CBE0D-7DAC-4693-BF93-D766CE845570}" type="presOf" srcId="{C035B502-782F-4608-9555-70E06045D5CA}" destId="{1219DFE1-3FBE-442F-B58A-574154000EDC}" srcOrd="1" destOrd="0" presId="urn:microsoft.com/office/officeart/2009/3/layout/HorizontalOrganizationChart"/>
    <dgm:cxn modelId="{46723C18-BB9B-4EC4-BBA8-1ACFF1934CCA}" type="presOf" srcId="{99A82B09-F96C-421C-A511-AD25EB2C8071}" destId="{5C817534-CB5C-40A3-8603-FCE132CAE28D}" srcOrd="1" destOrd="0" presId="urn:microsoft.com/office/officeart/2009/3/layout/HorizontalOrganizationChart"/>
    <dgm:cxn modelId="{DEA89118-D3B8-49C1-8A98-5AE267C574E1}" type="presOf" srcId="{99A82B09-F96C-421C-A511-AD25EB2C8071}" destId="{38674547-688B-45BA-896F-FB351C323EEF}" srcOrd="0" destOrd="0" presId="urn:microsoft.com/office/officeart/2009/3/layout/HorizontalOrganizationChart"/>
    <dgm:cxn modelId="{B7DBC61C-821D-4DEC-B4B8-2BAE44B44F27}" srcId="{7F125052-1AB9-4E88-A9CE-414011CF5BA5}" destId="{48DFFC72-C1F9-46E8-BE76-13DB1C3AE14F}" srcOrd="2" destOrd="0" parTransId="{C3C317E5-76A5-4768-89FA-A53591DD5612}" sibTransId="{0AC63C1C-33A9-4FFE-A3EF-0B9E6576D6D9}"/>
    <dgm:cxn modelId="{E9C4946D-AA14-49BA-B2E0-C371A6209F7B}" srcId="{7F125052-1AB9-4E88-A9CE-414011CF5BA5}" destId="{C035B502-782F-4608-9555-70E06045D5CA}" srcOrd="0" destOrd="0" parTransId="{2FCE7B88-34EA-4118-8544-5C84164708AC}" sibTransId="{D257E293-AC63-4410-868E-5B7B83850EE3}"/>
    <dgm:cxn modelId="{454B3D78-0435-4D07-A2B1-C8FECA251809}" srcId="{7F125052-1AB9-4E88-A9CE-414011CF5BA5}" destId="{99A82B09-F96C-421C-A511-AD25EB2C8071}" srcOrd="1" destOrd="0" parTransId="{21F90C24-470E-41DF-AD24-0984D5DCBB87}" sibTransId="{53459D00-5189-42A3-AFBD-2EF605136329}"/>
    <dgm:cxn modelId="{275CDAB6-DFC9-48CD-8E49-2951D2F48FAA}" type="presOf" srcId="{C035B502-782F-4608-9555-70E06045D5CA}" destId="{27B49705-F6DD-4762-B3AB-2379273B62B9}" srcOrd="0" destOrd="0" presId="urn:microsoft.com/office/officeart/2009/3/layout/HorizontalOrganizationChart"/>
    <dgm:cxn modelId="{CD8B09D6-3B49-4400-BD18-E6677263C023}" type="presOf" srcId="{7F125052-1AB9-4E88-A9CE-414011CF5BA5}" destId="{13940B57-ABE9-4991-9D1F-552DCED5A99A}" srcOrd="0" destOrd="0" presId="urn:microsoft.com/office/officeart/2009/3/layout/HorizontalOrganizationChart"/>
    <dgm:cxn modelId="{C0D503ED-5D58-4E2A-A937-F044277E7975}" type="presOf" srcId="{48DFFC72-C1F9-46E8-BE76-13DB1C3AE14F}" destId="{7429F96F-BF8C-4965-9EC3-91CF5DC77445}" srcOrd="1" destOrd="0" presId="urn:microsoft.com/office/officeart/2009/3/layout/HorizontalOrganizationChart"/>
    <dgm:cxn modelId="{ED189CF9-8D56-4E4A-B628-AE71630FB78A}" type="presOf" srcId="{48DFFC72-C1F9-46E8-BE76-13DB1C3AE14F}" destId="{B3741A58-9B14-46D2-B82C-62A659B0DF72}" srcOrd="0" destOrd="0" presId="urn:microsoft.com/office/officeart/2009/3/layout/HorizontalOrganizationChart"/>
    <dgm:cxn modelId="{90091144-557A-4635-92A3-C38F648B079C}" type="presParOf" srcId="{13940B57-ABE9-4991-9D1F-552DCED5A99A}" destId="{CF071612-42D0-483F-A41A-BE17DED07E82}" srcOrd="0" destOrd="0" presId="urn:microsoft.com/office/officeart/2009/3/layout/HorizontalOrganizationChart"/>
    <dgm:cxn modelId="{694B998A-BF78-4FDA-A47B-BC48FA3228C5}" type="presParOf" srcId="{CF071612-42D0-483F-A41A-BE17DED07E82}" destId="{925B2356-0765-46B2-BB90-70FA97DD5DFD}" srcOrd="0" destOrd="0" presId="urn:microsoft.com/office/officeart/2009/3/layout/HorizontalOrganizationChart"/>
    <dgm:cxn modelId="{6C25B8EF-4718-4A57-86CB-19655406FB66}" type="presParOf" srcId="{925B2356-0765-46B2-BB90-70FA97DD5DFD}" destId="{27B49705-F6DD-4762-B3AB-2379273B62B9}" srcOrd="0" destOrd="0" presId="urn:microsoft.com/office/officeart/2009/3/layout/HorizontalOrganizationChart"/>
    <dgm:cxn modelId="{13376319-EBEA-4E7F-919D-3C4B2BF467BF}" type="presParOf" srcId="{925B2356-0765-46B2-BB90-70FA97DD5DFD}" destId="{1219DFE1-3FBE-442F-B58A-574154000EDC}" srcOrd="1" destOrd="0" presId="urn:microsoft.com/office/officeart/2009/3/layout/HorizontalOrganizationChart"/>
    <dgm:cxn modelId="{AF9944C4-4380-406E-AE09-E8D7F5FF2E7E}" type="presParOf" srcId="{CF071612-42D0-483F-A41A-BE17DED07E82}" destId="{FD5F863F-ACC5-4579-9765-7DA3DEA636E8}" srcOrd="1" destOrd="0" presId="urn:microsoft.com/office/officeart/2009/3/layout/HorizontalOrganizationChart"/>
    <dgm:cxn modelId="{B53BA29D-2429-4187-8873-CC3A39874055}" type="presParOf" srcId="{CF071612-42D0-483F-A41A-BE17DED07E82}" destId="{1803C955-90F5-4372-A4A9-1694110BBD44}" srcOrd="2" destOrd="0" presId="urn:microsoft.com/office/officeart/2009/3/layout/HorizontalOrganizationChart"/>
    <dgm:cxn modelId="{370C926B-1483-4C5A-B7ED-745572B70D52}" type="presParOf" srcId="{13940B57-ABE9-4991-9D1F-552DCED5A99A}" destId="{E3399A5A-C7B5-4759-82DA-2087C183F47A}" srcOrd="1" destOrd="0" presId="urn:microsoft.com/office/officeart/2009/3/layout/HorizontalOrganizationChart"/>
    <dgm:cxn modelId="{46544601-CAC2-45F3-8A4E-785C7AAA8200}" type="presParOf" srcId="{E3399A5A-C7B5-4759-82DA-2087C183F47A}" destId="{E19069FD-07CD-4EE5-A28B-7A243A21BCC4}" srcOrd="0" destOrd="0" presId="urn:microsoft.com/office/officeart/2009/3/layout/HorizontalOrganizationChart"/>
    <dgm:cxn modelId="{1985BE5A-C0E5-43D4-A360-31B588E50EF2}" type="presParOf" srcId="{E19069FD-07CD-4EE5-A28B-7A243A21BCC4}" destId="{38674547-688B-45BA-896F-FB351C323EEF}" srcOrd="0" destOrd="0" presId="urn:microsoft.com/office/officeart/2009/3/layout/HorizontalOrganizationChart"/>
    <dgm:cxn modelId="{54CE6330-14C6-4F80-AFEE-C95A56C6CBF6}" type="presParOf" srcId="{E19069FD-07CD-4EE5-A28B-7A243A21BCC4}" destId="{5C817534-CB5C-40A3-8603-FCE132CAE28D}" srcOrd="1" destOrd="0" presId="urn:microsoft.com/office/officeart/2009/3/layout/HorizontalOrganizationChart"/>
    <dgm:cxn modelId="{69CF6807-6547-4B50-B35E-61F47C46534F}" type="presParOf" srcId="{E3399A5A-C7B5-4759-82DA-2087C183F47A}" destId="{34477FCE-3ED2-4B85-97F9-16361B9254FE}" srcOrd="1" destOrd="0" presId="urn:microsoft.com/office/officeart/2009/3/layout/HorizontalOrganizationChart"/>
    <dgm:cxn modelId="{F9FE8927-B927-4FD3-8931-D49D4E3ED4B8}" type="presParOf" srcId="{E3399A5A-C7B5-4759-82DA-2087C183F47A}" destId="{9061A34A-08D0-408A-9EF7-6CB56A854059}" srcOrd="2" destOrd="0" presId="urn:microsoft.com/office/officeart/2009/3/layout/HorizontalOrganizationChart"/>
    <dgm:cxn modelId="{0AE6118B-E0A6-49F4-90F1-22AAEDCC5C17}" type="presParOf" srcId="{13940B57-ABE9-4991-9D1F-552DCED5A99A}" destId="{4F7FEA90-BD20-4B42-8843-7485F8A5E81D}" srcOrd="2" destOrd="0" presId="urn:microsoft.com/office/officeart/2009/3/layout/HorizontalOrganizationChart"/>
    <dgm:cxn modelId="{A5F68A01-3940-49F2-8608-10D40A357112}" type="presParOf" srcId="{4F7FEA90-BD20-4B42-8843-7485F8A5E81D}" destId="{2ADD598E-79AF-428B-8B7A-97EA70DF20AE}" srcOrd="0" destOrd="0" presId="urn:microsoft.com/office/officeart/2009/3/layout/HorizontalOrganizationChart"/>
    <dgm:cxn modelId="{97EBBA2E-B5DF-4FA4-B59D-76538339D69E}" type="presParOf" srcId="{2ADD598E-79AF-428B-8B7A-97EA70DF20AE}" destId="{B3741A58-9B14-46D2-B82C-62A659B0DF72}" srcOrd="0" destOrd="0" presId="urn:microsoft.com/office/officeart/2009/3/layout/HorizontalOrganizationChart"/>
    <dgm:cxn modelId="{8C32C232-17C7-4F4A-BAE2-3885DFFE0A99}" type="presParOf" srcId="{2ADD598E-79AF-428B-8B7A-97EA70DF20AE}" destId="{7429F96F-BF8C-4965-9EC3-91CF5DC77445}" srcOrd="1" destOrd="0" presId="urn:microsoft.com/office/officeart/2009/3/layout/HorizontalOrganizationChart"/>
    <dgm:cxn modelId="{33C867F8-6180-45D5-8176-5C2CB90DFB86}" type="presParOf" srcId="{4F7FEA90-BD20-4B42-8843-7485F8A5E81D}" destId="{6BD2F125-4943-4778-8EFD-4D7726B049F3}" srcOrd="1" destOrd="0" presId="urn:microsoft.com/office/officeart/2009/3/layout/HorizontalOrganizationChart"/>
    <dgm:cxn modelId="{3019464D-87E8-4A76-BC9F-4F47FAC2539D}" type="presParOf" srcId="{4F7FEA90-BD20-4B42-8843-7485F8A5E81D}" destId="{DC80B32F-D9DE-4D32-B102-133378F13BE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901DB-C137-47C9-B837-EBCCE2BE600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83FA6D5-BD0D-4581-B263-214503BCB553}">
      <dgm:prSet/>
      <dgm:spPr/>
      <dgm:t>
        <a:bodyPr/>
        <a:lstStyle/>
        <a:p>
          <a:r>
            <a:rPr lang="en-US"/>
            <a:t>Prema UNFCCC i potpisivanjem </a:t>
          </a:r>
          <a:r>
            <a:rPr lang="sr-Latn-RS"/>
            <a:t>Sporazuma iz Pariza,</a:t>
          </a:r>
          <a:r>
            <a:rPr lang="en-US"/>
            <a:t> razvijene zemlje su se obavezale da će obezbediti do 100 milijardi dolara godišnje za podršku klimatskim akcijama u zemljama u razvoju, uključujući i Srbiju. </a:t>
          </a:r>
        </a:p>
      </dgm:t>
    </dgm:pt>
    <dgm:pt modelId="{44243BFC-4CDE-4C67-9C7B-1562D72AED74}" type="parTrans" cxnId="{47815CE2-6CA5-407E-BD21-C84EA61BEFAF}">
      <dgm:prSet/>
      <dgm:spPr/>
      <dgm:t>
        <a:bodyPr/>
        <a:lstStyle/>
        <a:p>
          <a:endParaRPr lang="en-US"/>
        </a:p>
      </dgm:t>
    </dgm:pt>
    <dgm:pt modelId="{CA5050FE-7B3A-4031-AE1A-17FE2223403C}" type="sibTrans" cxnId="{47815CE2-6CA5-407E-BD21-C84EA61BEFAF}">
      <dgm:prSet/>
      <dgm:spPr/>
      <dgm:t>
        <a:bodyPr/>
        <a:lstStyle/>
        <a:p>
          <a:endParaRPr lang="en-US"/>
        </a:p>
      </dgm:t>
    </dgm:pt>
    <dgm:pt modelId="{E6C46D9F-87E4-49C7-A87F-41FB5EE152A8}">
      <dgm:prSet/>
      <dgm:spPr/>
      <dgm:t>
        <a:bodyPr/>
        <a:lstStyle/>
        <a:p>
          <a:r>
            <a:rPr lang="en-US"/>
            <a:t>Takođe, međunarodne finansijske institucije (IFI) i donatori složili su se da integrišu klimatske kriterijume, kao preduslov za dobijanje kredita i zvanične razvojne pomoći.</a:t>
          </a:r>
        </a:p>
      </dgm:t>
    </dgm:pt>
    <dgm:pt modelId="{63AF5300-017F-44F3-A992-050B38B7C88D}" type="parTrans" cxnId="{4D28BEC0-5EAF-4724-94A0-A9EE2239EB67}">
      <dgm:prSet/>
      <dgm:spPr/>
      <dgm:t>
        <a:bodyPr/>
        <a:lstStyle/>
        <a:p>
          <a:endParaRPr lang="en-US"/>
        </a:p>
      </dgm:t>
    </dgm:pt>
    <dgm:pt modelId="{32EB9CCC-E06B-4442-BA5D-1839E98231C5}" type="sibTrans" cxnId="{4D28BEC0-5EAF-4724-94A0-A9EE2239EB67}">
      <dgm:prSet/>
      <dgm:spPr/>
      <dgm:t>
        <a:bodyPr/>
        <a:lstStyle/>
        <a:p>
          <a:endParaRPr lang="en-US"/>
        </a:p>
      </dgm:t>
    </dgm:pt>
    <dgm:pt modelId="{88025C9F-B690-4822-B4AF-65E9EFDAF4BE}">
      <dgm:prSet/>
      <dgm:spPr/>
      <dgm:t>
        <a:bodyPr/>
        <a:lstStyle/>
        <a:p>
          <a:r>
            <a:rPr lang="sr-Latn-RS"/>
            <a:t>Generalni sekretar UN pozvao je međunarodnu zajednicu da 50% svih investicija opredeli za mere prilagođavanja na klimatske promene.</a:t>
          </a:r>
          <a:endParaRPr lang="en-US"/>
        </a:p>
      </dgm:t>
    </dgm:pt>
    <dgm:pt modelId="{6B808D57-98ED-465E-971F-7A119EE3378C}" type="parTrans" cxnId="{B8B00430-EE91-4285-8C64-CECFCD611293}">
      <dgm:prSet/>
      <dgm:spPr/>
      <dgm:t>
        <a:bodyPr/>
        <a:lstStyle/>
        <a:p>
          <a:endParaRPr lang="en-US"/>
        </a:p>
      </dgm:t>
    </dgm:pt>
    <dgm:pt modelId="{3F3D94A8-EE3C-4098-8EE1-4BC27605E9AF}" type="sibTrans" cxnId="{B8B00430-EE91-4285-8C64-CECFCD611293}">
      <dgm:prSet/>
      <dgm:spPr/>
      <dgm:t>
        <a:bodyPr/>
        <a:lstStyle/>
        <a:p>
          <a:endParaRPr lang="en-US"/>
        </a:p>
      </dgm:t>
    </dgm:pt>
    <dgm:pt modelId="{DCEED393-6C6D-463B-9D60-2054539A056B}" type="pres">
      <dgm:prSet presAssocID="{F8D901DB-C137-47C9-B837-EBCCE2BE6009}" presName="vert0" presStyleCnt="0">
        <dgm:presLayoutVars>
          <dgm:dir/>
          <dgm:animOne val="branch"/>
          <dgm:animLvl val="lvl"/>
        </dgm:presLayoutVars>
      </dgm:prSet>
      <dgm:spPr/>
    </dgm:pt>
    <dgm:pt modelId="{D2B488BE-6CA2-461D-8CC1-4674B1E712F3}" type="pres">
      <dgm:prSet presAssocID="{F83FA6D5-BD0D-4581-B263-214503BCB553}" presName="thickLine" presStyleLbl="alignNode1" presStyleIdx="0" presStyleCnt="3"/>
      <dgm:spPr/>
    </dgm:pt>
    <dgm:pt modelId="{27B4FF99-E161-44DA-A7A2-6531E68C4846}" type="pres">
      <dgm:prSet presAssocID="{F83FA6D5-BD0D-4581-B263-214503BCB553}" presName="horz1" presStyleCnt="0"/>
      <dgm:spPr/>
    </dgm:pt>
    <dgm:pt modelId="{7C553BED-0732-4F7E-86CD-B4719CAE4BEF}" type="pres">
      <dgm:prSet presAssocID="{F83FA6D5-BD0D-4581-B263-214503BCB553}" presName="tx1" presStyleLbl="revTx" presStyleIdx="0" presStyleCnt="3"/>
      <dgm:spPr/>
    </dgm:pt>
    <dgm:pt modelId="{689B2806-C8B7-4130-9AC5-93A89A2CB2B6}" type="pres">
      <dgm:prSet presAssocID="{F83FA6D5-BD0D-4581-B263-214503BCB553}" presName="vert1" presStyleCnt="0"/>
      <dgm:spPr/>
    </dgm:pt>
    <dgm:pt modelId="{F86D0B73-2179-4731-91F1-79C82F249522}" type="pres">
      <dgm:prSet presAssocID="{E6C46D9F-87E4-49C7-A87F-41FB5EE152A8}" presName="thickLine" presStyleLbl="alignNode1" presStyleIdx="1" presStyleCnt="3"/>
      <dgm:spPr/>
    </dgm:pt>
    <dgm:pt modelId="{0DC8F414-9542-4895-A663-B0EBBEE35420}" type="pres">
      <dgm:prSet presAssocID="{E6C46D9F-87E4-49C7-A87F-41FB5EE152A8}" presName="horz1" presStyleCnt="0"/>
      <dgm:spPr/>
    </dgm:pt>
    <dgm:pt modelId="{D2CCD387-DE13-4B08-9A5D-0A6F367E29AD}" type="pres">
      <dgm:prSet presAssocID="{E6C46D9F-87E4-49C7-A87F-41FB5EE152A8}" presName="tx1" presStyleLbl="revTx" presStyleIdx="1" presStyleCnt="3"/>
      <dgm:spPr/>
    </dgm:pt>
    <dgm:pt modelId="{285C60C1-77BD-49F9-8263-758F6A434240}" type="pres">
      <dgm:prSet presAssocID="{E6C46D9F-87E4-49C7-A87F-41FB5EE152A8}" presName="vert1" presStyleCnt="0"/>
      <dgm:spPr/>
    </dgm:pt>
    <dgm:pt modelId="{FDDB2643-0600-49C5-A031-D4EA2092FE58}" type="pres">
      <dgm:prSet presAssocID="{88025C9F-B690-4822-B4AF-65E9EFDAF4BE}" presName="thickLine" presStyleLbl="alignNode1" presStyleIdx="2" presStyleCnt="3"/>
      <dgm:spPr/>
    </dgm:pt>
    <dgm:pt modelId="{392764F4-9DF8-45D1-A968-F208C5D4E822}" type="pres">
      <dgm:prSet presAssocID="{88025C9F-B690-4822-B4AF-65E9EFDAF4BE}" presName="horz1" presStyleCnt="0"/>
      <dgm:spPr/>
    </dgm:pt>
    <dgm:pt modelId="{31470DC4-D3C2-485D-A5EF-8243B7CAB30E}" type="pres">
      <dgm:prSet presAssocID="{88025C9F-B690-4822-B4AF-65E9EFDAF4BE}" presName="tx1" presStyleLbl="revTx" presStyleIdx="2" presStyleCnt="3"/>
      <dgm:spPr/>
    </dgm:pt>
    <dgm:pt modelId="{234EF99F-909B-436C-A4E5-A135CA331176}" type="pres">
      <dgm:prSet presAssocID="{88025C9F-B690-4822-B4AF-65E9EFDAF4BE}" presName="vert1" presStyleCnt="0"/>
      <dgm:spPr/>
    </dgm:pt>
  </dgm:ptLst>
  <dgm:cxnLst>
    <dgm:cxn modelId="{B8B00430-EE91-4285-8C64-CECFCD611293}" srcId="{F8D901DB-C137-47C9-B837-EBCCE2BE6009}" destId="{88025C9F-B690-4822-B4AF-65E9EFDAF4BE}" srcOrd="2" destOrd="0" parTransId="{6B808D57-98ED-465E-971F-7A119EE3378C}" sibTransId="{3F3D94A8-EE3C-4098-8EE1-4BC27605E9AF}"/>
    <dgm:cxn modelId="{A4F17891-C1B7-413B-94CF-7FDEFD3719B6}" type="presOf" srcId="{88025C9F-B690-4822-B4AF-65E9EFDAF4BE}" destId="{31470DC4-D3C2-485D-A5EF-8243B7CAB30E}" srcOrd="0" destOrd="0" presId="urn:microsoft.com/office/officeart/2008/layout/LinedList"/>
    <dgm:cxn modelId="{33A516AE-415A-488B-A781-F985A1A9863C}" type="presOf" srcId="{E6C46D9F-87E4-49C7-A87F-41FB5EE152A8}" destId="{D2CCD387-DE13-4B08-9A5D-0A6F367E29AD}" srcOrd="0" destOrd="0" presId="urn:microsoft.com/office/officeart/2008/layout/LinedList"/>
    <dgm:cxn modelId="{4D28BEC0-5EAF-4724-94A0-A9EE2239EB67}" srcId="{F8D901DB-C137-47C9-B837-EBCCE2BE6009}" destId="{E6C46D9F-87E4-49C7-A87F-41FB5EE152A8}" srcOrd="1" destOrd="0" parTransId="{63AF5300-017F-44F3-A992-050B38B7C88D}" sibTransId="{32EB9CCC-E06B-4442-BA5D-1839E98231C5}"/>
    <dgm:cxn modelId="{47815CE2-6CA5-407E-BD21-C84EA61BEFAF}" srcId="{F8D901DB-C137-47C9-B837-EBCCE2BE6009}" destId="{F83FA6D5-BD0D-4581-B263-214503BCB553}" srcOrd="0" destOrd="0" parTransId="{44243BFC-4CDE-4C67-9C7B-1562D72AED74}" sibTransId="{CA5050FE-7B3A-4031-AE1A-17FE2223403C}"/>
    <dgm:cxn modelId="{D9893BEB-780D-426C-BA9A-90DC4D4177A4}" type="presOf" srcId="{F8D901DB-C137-47C9-B837-EBCCE2BE6009}" destId="{DCEED393-6C6D-463B-9D60-2054539A056B}" srcOrd="0" destOrd="0" presId="urn:microsoft.com/office/officeart/2008/layout/LinedList"/>
    <dgm:cxn modelId="{6C257DFE-6882-4D7D-977F-128C1B785F49}" type="presOf" srcId="{F83FA6D5-BD0D-4581-B263-214503BCB553}" destId="{7C553BED-0732-4F7E-86CD-B4719CAE4BEF}" srcOrd="0" destOrd="0" presId="urn:microsoft.com/office/officeart/2008/layout/LinedList"/>
    <dgm:cxn modelId="{CBA6624A-8CD2-4619-843B-0C55032B41EB}" type="presParOf" srcId="{DCEED393-6C6D-463B-9D60-2054539A056B}" destId="{D2B488BE-6CA2-461D-8CC1-4674B1E712F3}" srcOrd="0" destOrd="0" presId="urn:microsoft.com/office/officeart/2008/layout/LinedList"/>
    <dgm:cxn modelId="{7571601A-1B04-430C-8744-96AA3212CA2A}" type="presParOf" srcId="{DCEED393-6C6D-463B-9D60-2054539A056B}" destId="{27B4FF99-E161-44DA-A7A2-6531E68C4846}" srcOrd="1" destOrd="0" presId="urn:microsoft.com/office/officeart/2008/layout/LinedList"/>
    <dgm:cxn modelId="{DC1FA595-A6EB-40A1-8453-B3C92B8D1843}" type="presParOf" srcId="{27B4FF99-E161-44DA-A7A2-6531E68C4846}" destId="{7C553BED-0732-4F7E-86CD-B4719CAE4BEF}" srcOrd="0" destOrd="0" presId="urn:microsoft.com/office/officeart/2008/layout/LinedList"/>
    <dgm:cxn modelId="{56EB82BD-603A-4BB8-92DA-51E5E88A6DBF}" type="presParOf" srcId="{27B4FF99-E161-44DA-A7A2-6531E68C4846}" destId="{689B2806-C8B7-4130-9AC5-93A89A2CB2B6}" srcOrd="1" destOrd="0" presId="urn:microsoft.com/office/officeart/2008/layout/LinedList"/>
    <dgm:cxn modelId="{7816DDEF-5080-4422-B8E5-6E68B47B93BE}" type="presParOf" srcId="{DCEED393-6C6D-463B-9D60-2054539A056B}" destId="{F86D0B73-2179-4731-91F1-79C82F249522}" srcOrd="2" destOrd="0" presId="urn:microsoft.com/office/officeart/2008/layout/LinedList"/>
    <dgm:cxn modelId="{55787290-C9A8-416A-AA4E-2197A43E60AB}" type="presParOf" srcId="{DCEED393-6C6D-463B-9D60-2054539A056B}" destId="{0DC8F414-9542-4895-A663-B0EBBEE35420}" srcOrd="3" destOrd="0" presId="urn:microsoft.com/office/officeart/2008/layout/LinedList"/>
    <dgm:cxn modelId="{B6FA1D8B-A490-414D-B5AE-8DDE5CD1BB2F}" type="presParOf" srcId="{0DC8F414-9542-4895-A663-B0EBBEE35420}" destId="{D2CCD387-DE13-4B08-9A5D-0A6F367E29AD}" srcOrd="0" destOrd="0" presId="urn:microsoft.com/office/officeart/2008/layout/LinedList"/>
    <dgm:cxn modelId="{95C6F77E-3646-4255-85E8-6C35811AF58B}" type="presParOf" srcId="{0DC8F414-9542-4895-A663-B0EBBEE35420}" destId="{285C60C1-77BD-49F9-8263-758F6A434240}" srcOrd="1" destOrd="0" presId="urn:microsoft.com/office/officeart/2008/layout/LinedList"/>
    <dgm:cxn modelId="{756BC11F-1532-4861-85AE-4EA44495EEE8}" type="presParOf" srcId="{DCEED393-6C6D-463B-9D60-2054539A056B}" destId="{FDDB2643-0600-49C5-A031-D4EA2092FE58}" srcOrd="4" destOrd="0" presId="urn:microsoft.com/office/officeart/2008/layout/LinedList"/>
    <dgm:cxn modelId="{0306E937-2635-4626-B70F-15D94CA2DC06}" type="presParOf" srcId="{DCEED393-6C6D-463B-9D60-2054539A056B}" destId="{392764F4-9DF8-45D1-A968-F208C5D4E822}" srcOrd="5" destOrd="0" presId="urn:microsoft.com/office/officeart/2008/layout/LinedList"/>
    <dgm:cxn modelId="{54973BDE-27C4-47E4-98A7-3AAA4A5482DA}" type="presParOf" srcId="{392764F4-9DF8-45D1-A968-F208C5D4E822}" destId="{31470DC4-D3C2-485D-A5EF-8243B7CAB30E}" srcOrd="0" destOrd="0" presId="urn:microsoft.com/office/officeart/2008/layout/LinedList"/>
    <dgm:cxn modelId="{509089C3-6C75-4FC7-BE2B-E21A2FDBF51C}" type="presParOf" srcId="{392764F4-9DF8-45D1-A968-F208C5D4E822}" destId="{234EF99F-909B-436C-A4E5-A135CA3311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49705-F6DD-4762-B3AB-2379273B62B9}">
      <dsp:nvSpPr>
        <dsp:cNvPr id="0" name=""/>
        <dsp:cNvSpPr/>
      </dsp:nvSpPr>
      <dsp:spPr>
        <a:xfrm>
          <a:off x="993677" y="1163"/>
          <a:ext cx="4679478" cy="1427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 bi se ispunili ovi ciljevi, izuzetno je važno globalno postići neto nultu emisiju </a:t>
          </a:r>
          <a:r>
            <a:rPr lang="sr-Latn-RS" sz="2000" kern="1200"/>
            <a:t>GHG </a:t>
          </a:r>
          <a:r>
            <a:rPr lang="en-US" sz="2000" kern="1200"/>
            <a:t>do 2050.</a:t>
          </a:r>
          <a:r>
            <a:rPr lang="sr-Latn-RS" sz="2000" kern="1200"/>
            <a:t>g.</a:t>
          </a:r>
          <a:endParaRPr lang="en-US" sz="2000" kern="1200"/>
        </a:p>
      </dsp:txBody>
      <dsp:txXfrm>
        <a:off x="993677" y="1163"/>
        <a:ext cx="4679478" cy="1427241"/>
      </dsp:txXfrm>
    </dsp:sp>
    <dsp:sp modelId="{38674547-688B-45BA-896F-FB351C323EEF}">
      <dsp:nvSpPr>
        <dsp:cNvPr id="0" name=""/>
        <dsp:cNvSpPr/>
      </dsp:nvSpPr>
      <dsp:spPr>
        <a:xfrm>
          <a:off x="993677" y="2013339"/>
          <a:ext cx="4679478" cy="1427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države</a:t>
          </a:r>
          <a:r>
            <a:rPr lang="en-US" sz="2000" kern="1200" dirty="0"/>
            <a:t> </a:t>
          </a:r>
          <a:r>
            <a:rPr lang="en-US" sz="2000" kern="1200" dirty="0" err="1"/>
            <a:t>moraju</a:t>
          </a:r>
          <a:r>
            <a:rPr lang="en-US" sz="2000" kern="1200" dirty="0"/>
            <a:t> </a:t>
          </a:r>
          <a:r>
            <a:rPr lang="en-US" sz="2000" kern="1200" dirty="0" err="1"/>
            <a:t>preduzeti</a:t>
          </a:r>
          <a:r>
            <a:rPr lang="en-US" sz="2000" kern="1200" dirty="0"/>
            <a:t> </a:t>
          </a:r>
          <a:r>
            <a:rPr lang="en-US" sz="2000" kern="1200" dirty="0" err="1"/>
            <a:t>hitne</a:t>
          </a:r>
          <a:r>
            <a:rPr lang="en-US" sz="2000" kern="1200" dirty="0"/>
            <a:t> mere za </a:t>
          </a:r>
          <a:r>
            <a:rPr lang="en-US" sz="2000" kern="1200" dirty="0" err="1"/>
            <a:t>dekarbonizacij</a:t>
          </a:r>
          <a:r>
            <a:rPr lang="sr-Latn-RS" sz="2000" kern="1200" dirty="0"/>
            <a:t>u privrede</a:t>
          </a:r>
          <a:r>
            <a:rPr lang="en-US" sz="2000" kern="1200" dirty="0"/>
            <a:t>, </a:t>
          </a:r>
          <a:r>
            <a:rPr lang="en-US" sz="2000" kern="1200" dirty="0" err="1"/>
            <a:t>poboljšanjem</a:t>
          </a:r>
          <a:r>
            <a:rPr lang="en-US" sz="2000" kern="1200" dirty="0"/>
            <a:t> </a:t>
          </a:r>
          <a:r>
            <a:rPr lang="en-US" sz="2000" kern="1200" dirty="0" err="1"/>
            <a:t>energetske</a:t>
          </a:r>
          <a:r>
            <a:rPr lang="en-US" sz="2000" kern="1200" dirty="0"/>
            <a:t> </a:t>
          </a:r>
          <a:r>
            <a:rPr lang="en-US" sz="2000" kern="1200" dirty="0" err="1"/>
            <a:t>efikasnosti</a:t>
          </a:r>
          <a:r>
            <a:rPr lang="en-US" sz="2000" kern="1200" dirty="0"/>
            <a:t> i </a:t>
          </a:r>
          <a:r>
            <a:rPr lang="en-US" sz="2000" kern="1200" dirty="0" err="1"/>
            <a:t>povećanjem</a:t>
          </a:r>
          <a:r>
            <a:rPr lang="en-US" sz="2000" kern="1200" dirty="0"/>
            <a:t> </a:t>
          </a:r>
          <a:r>
            <a:rPr lang="en-US" sz="2000" kern="1200" dirty="0" err="1"/>
            <a:t>udela</a:t>
          </a:r>
          <a:r>
            <a:rPr lang="en-US" sz="2000" kern="1200" dirty="0"/>
            <a:t> </a:t>
          </a:r>
          <a:r>
            <a:rPr lang="en-US" sz="2000" kern="1200" dirty="0" err="1"/>
            <a:t>obnovljivih</a:t>
          </a:r>
          <a:r>
            <a:rPr lang="en-US" sz="2000" kern="1200" dirty="0"/>
            <a:t> </a:t>
          </a:r>
          <a:r>
            <a:rPr lang="en-US" sz="2000" kern="1200" dirty="0" err="1"/>
            <a:t>izvora</a:t>
          </a:r>
          <a:r>
            <a:rPr lang="en-US" sz="2000" kern="1200" dirty="0"/>
            <a:t> </a:t>
          </a:r>
          <a:r>
            <a:rPr lang="en-US" sz="2000" kern="1200" dirty="0" err="1"/>
            <a:t>energije</a:t>
          </a:r>
          <a:r>
            <a:rPr lang="en-US" sz="2000" kern="1200" dirty="0"/>
            <a:t>. </a:t>
          </a:r>
        </a:p>
      </dsp:txBody>
      <dsp:txXfrm>
        <a:off x="993677" y="2013339"/>
        <a:ext cx="4679478" cy="1427241"/>
      </dsp:txXfrm>
    </dsp:sp>
    <dsp:sp modelId="{B3741A58-9B14-46D2-B82C-62A659B0DF72}">
      <dsp:nvSpPr>
        <dsp:cNvPr id="0" name=""/>
        <dsp:cNvSpPr/>
      </dsp:nvSpPr>
      <dsp:spPr>
        <a:xfrm>
          <a:off x="993677" y="4025515"/>
          <a:ext cx="4679478" cy="1427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P</a:t>
          </a:r>
          <a:r>
            <a:rPr lang="en-US" sz="2000" kern="1200" dirty="0" err="1"/>
            <a:t>ostoji</a:t>
          </a:r>
          <a:r>
            <a:rPr lang="en-US" sz="2000" kern="1200" dirty="0"/>
            <a:t> </a:t>
          </a:r>
          <a:r>
            <a:rPr lang="en-US" sz="2000" kern="1200" dirty="0" err="1"/>
            <a:t>niz</a:t>
          </a:r>
          <a:r>
            <a:rPr lang="en-US" sz="2000" kern="1200" dirty="0"/>
            <a:t> </a:t>
          </a:r>
          <a:r>
            <a:rPr lang="en-US" sz="2000" kern="1200" dirty="0" err="1"/>
            <a:t>drugih</a:t>
          </a:r>
          <a:r>
            <a:rPr lang="en-US" sz="2000" kern="1200" dirty="0"/>
            <a:t> </a:t>
          </a:r>
          <a:r>
            <a:rPr lang="en-US" sz="2000" kern="1200" dirty="0" err="1"/>
            <a:t>rešenja</a:t>
          </a:r>
          <a:r>
            <a:rPr lang="en-US" sz="2000" kern="1200" dirty="0"/>
            <a:t> </a:t>
          </a:r>
          <a:r>
            <a:rPr lang="en-US" sz="2000" kern="1200" dirty="0" err="1"/>
            <a:t>koja</a:t>
          </a:r>
          <a:r>
            <a:rPr lang="en-US" sz="2000" kern="1200" dirty="0"/>
            <a:t> </a:t>
          </a:r>
          <a:r>
            <a:rPr lang="en-US" sz="2000" kern="1200" dirty="0" err="1"/>
            <a:t>mogu</a:t>
          </a:r>
          <a:r>
            <a:rPr lang="en-US" sz="2000" kern="1200" dirty="0"/>
            <a:t> </a:t>
          </a:r>
          <a:r>
            <a:rPr lang="en-US" sz="2000" kern="1200" dirty="0" err="1"/>
            <a:t>ubrzati</a:t>
          </a:r>
          <a:r>
            <a:rPr lang="en-US" sz="2000" kern="1200" dirty="0"/>
            <a:t> </a:t>
          </a:r>
          <a:r>
            <a:rPr lang="en-US" sz="2000" kern="1200" dirty="0" err="1"/>
            <a:t>ovaj</a:t>
          </a:r>
          <a:r>
            <a:rPr lang="en-US" sz="2000" kern="1200" dirty="0"/>
            <a:t> </a:t>
          </a:r>
          <a:r>
            <a:rPr lang="en-US" sz="2000" kern="1200" dirty="0" err="1"/>
            <a:t>pomak</a:t>
          </a:r>
          <a:r>
            <a:rPr lang="en-US" sz="2000" kern="1200" dirty="0"/>
            <a:t> ka </a:t>
          </a:r>
          <a:r>
            <a:rPr lang="sr-Latn-RS" sz="2000" kern="1200" dirty="0"/>
            <a:t>niskougljeničnoj </a:t>
          </a:r>
          <a:r>
            <a:rPr lang="en-US" sz="2000" kern="1200" dirty="0" err="1"/>
            <a:t>ekonomiji</a:t>
          </a:r>
          <a:r>
            <a:rPr lang="sr-Latn-RS" sz="2000" kern="1200" dirty="0"/>
            <a:t>:</a:t>
          </a:r>
          <a:r>
            <a:rPr lang="en-US" sz="2000" kern="1200" dirty="0"/>
            <a:t> </a:t>
          </a:r>
          <a:r>
            <a:rPr lang="en-US" sz="2000" kern="1200" dirty="0" err="1"/>
            <a:t>pošumljavanje</a:t>
          </a:r>
          <a:r>
            <a:rPr lang="en-US" sz="2000" kern="1200" dirty="0"/>
            <a:t>, </a:t>
          </a:r>
          <a:r>
            <a:rPr lang="en-US" sz="2000" kern="1200" dirty="0" err="1"/>
            <a:t>cirkularn</a:t>
          </a:r>
          <a:r>
            <a:rPr lang="sr-Latn-RS" sz="2000" kern="1200" dirty="0"/>
            <a:t>a</a:t>
          </a:r>
          <a:r>
            <a:rPr lang="en-US" sz="2000" kern="1200" dirty="0"/>
            <a:t> </a:t>
          </a:r>
          <a:r>
            <a:rPr lang="en-US" sz="2000" kern="1200" dirty="0" err="1"/>
            <a:t>ekonomij</a:t>
          </a:r>
          <a:r>
            <a:rPr lang="sr-Latn-RS" sz="2000" kern="1200" dirty="0"/>
            <a:t>a</a:t>
          </a:r>
          <a:r>
            <a:rPr lang="en-US" sz="2000" kern="1200" dirty="0"/>
            <a:t> i </a:t>
          </a:r>
          <a:r>
            <a:rPr lang="en-US" sz="2000" kern="1200" dirty="0" err="1"/>
            <a:t>bolje</a:t>
          </a:r>
          <a:r>
            <a:rPr lang="en-US" sz="2000" kern="1200" dirty="0"/>
            <a:t> </a:t>
          </a:r>
          <a:r>
            <a:rPr lang="en-US" sz="2000" kern="1200" dirty="0" err="1"/>
            <a:t>upravljanje</a:t>
          </a:r>
          <a:r>
            <a:rPr lang="en-US" sz="2000" kern="1200" dirty="0"/>
            <a:t> </a:t>
          </a:r>
          <a:r>
            <a:rPr lang="en-US" sz="2000" kern="1200" dirty="0" err="1"/>
            <a:t>otpadom</a:t>
          </a:r>
          <a:r>
            <a:rPr lang="en-US" sz="2000" kern="1200" dirty="0"/>
            <a:t>, </a:t>
          </a:r>
          <a:r>
            <a:rPr lang="en-US" sz="2000" kern="1200" dirty="0" err="1"/>
            <a:t>kao</a:t>
          </a:r>
          <a:r>
            <a:rPr lang="en-US" sz="2000" kern="1200" dirty="0"/>
            <a:t> i </a:t>
          </a:r>
          <a:r>
            <a:rPr lang="en-US" sz="2000" kern="1200" dirty="0" err="1"/>
            <a:t>korišćenje</a:t>
          </a:r>
          <a:r>
            <a:rPr lang="en-US" sz="2000" kern="1200" dirty="0"/>
            <a:t> </a:t>
          </a:r>
          <a:r>
            <a:rPr lang="en-US" sz="2000" kern="1200" dirty="0" err="1"/>
            <a:t>čistijih</a:t>
          </a:r>
          <a:r>
            <a:rPr lang="en-US" sz="2000" kern="1200" dirty="0"/>
            <a:t> </a:t>
          </a:r>
          <a:r>
            <a:rPr lang="en-US" sz="2000" kern="1200" dirty="0" err="1"/>
            <a:t>tehnologija</a:t>
          </a:r>
          <a:r>
            <a:rPr lang="en-US" sz="2000" kern="1200" dirty="0"/>
            <a:t> u </a:t>
          </a:r>
          <a:r>
            <a:rPr lang="en-US" sz="2000" kern="1200" dirty="0" err="1"/>
            <a:t>industriji</a:t>
          </a:r>
          <a:r>
            <a:rPr lang="sr-Latn-RS" sz="2000" kern="1200" dirty="0"/>
            <a:t>;</a:t>
          </a:r>
          <a:endParaRPr lang="en-US" sz="2000" kern="1200" dirty="0"/>
        </a:p>
      </dsp:txBody>
      <dsp:txXfrm>
        <a:off x="993677" y="4025515"/>
        <a:ext cx="4679478" cy="1427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488BE-6CA2-461D-8CC1-4674B1E712F3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53BED-0732-4F7E-86CD-B4719CAE4BEF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Prema UNFCCC i potpisivanjem </a:t>
          </a:r>
          <a:r>
            <a:rPr lang="sr-Latn-RS" sz="2400" kern="1200"/>
            <a:t>Sporazuma iz Pariza,</a:t>
          </a:r>
          <a:r>
            <a:rPr lang="en-US" sz="2400" kern="1200"/>
            <a:t> razvijene zemlje su se obavezale da će obezbediti do 100 milijardi dolara godišnje za podršku klimatskim akcijama u zemljama u razvoju, uključujući i Srbiju. </a:t>
          </a:r>
        </a:p>
      </dsp:txBody>
      <dsp:txXfrm>
        <a:off x="0" y="2663"/>
        <a:ext cx="6666833" cy="1816197"/>
      </dsp:txXfrm>
    </dsp:sp>
    <dsp:sp modelId="{F86D0B73-2179-4731-91F1-79C82F249522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CD387-DE13-4B08-9A5D-0A6F367E29AD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Takođe, međunarodne finansijske institucije (IFI) i donatori složili su se da integrišu klimatske kriterijume, kao preduslov za dobijanje kredita i zvanične razvojne pomoći.</a:t>
          </a:r>
        </a:p>
      </dsp:txBody>
      <dsp:txXfrm>
        <a:off x="0" y="1818861"/>
        <a:ext cx="6666833" cy="1816197"/>
      </dsp:txXfrm>
    </dsp:sp>
    <dsp:sp modelId="{FDDB2643-0600-49C5-A031-D4EA2092FE58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70DC4-D3C2-485D-A5EF-8243B7CAB30E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/>
            <a:t>Generalni sekretar UN pozvao je međunarodnu zajednicu da 50% svih investicija opredeli za mere prilagođavanja na klimatske promene.</a:t>
          </a:r>
          <a:endParaRPr lang="en-US" sz="2400" kern="1200"/>
        </a:p>
      </dsp:txBody>
      <dsp:txXfrm>
        <a:off x="0" y="3635058"/>
        <a:ext cx="6666833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A3EE-5A9C-41A2-AFBA-C801E320E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28BF8-2707-4B5C-993B-A2EE441E7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007A-F7F0-4D0E-BBEE-B6039487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F5BE1-F42B-4E87-AE4B-4A722651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A15D-7C58-43C7-94F7-D541076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5C42-0892-47FA-8F44-1E5F73DE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3A63F-7988-4DDD-B050-3DA5F8B44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FD5C6-59CD-48AF-9336-97056F17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DC77-0A0E-4975-B15A-218D1D39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7817-7D1E-497F-B4E7-095329BC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2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D87D2-42CE-4EE0-9936-68DC76500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6AC6D-3451-46E9-91E5-8389EE983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2F08-D967-484A-8F3B-2B05947A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4D34-7C24-4051-9032-5F59DC07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C1EC-2453-446D-8D85-509574D5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6FAA-CFC9-42BA-AEC5-3B6574666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E94A3-8554-457C-B7E1-5FAED53E2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F4678-5CF4-4B28-98CE-04132563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A0AE-07B8-4B5A-9E54-A33E9C95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B60A-2C58-4C5C-AB97-EDAFB244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58D1-8E45-4CC0-878B-449BB677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BCAD-81E7-4B2D-AB09-0321C18FB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DEFF-3E38-4C0B-890B-49A74DD1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BB666-D406-470A-9994-CC47D8CA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F1E6-BAFD-41DE-B499-8EB62B1A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77DD-9D8A-4BC9-B583-D268FAD7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54C7C-A7CF-415C-81E8-0A0CAFCD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380F6-6B4C-4042-A04D-2ADEA19F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5429D-E35D-4479-8544-43C567F5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37AC9-CE5F-425E-8B6B-CDE8A0FF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146-8B1C-488B-A5CB-D920AECA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85BF-A7A0-46A9-8D54-B80012145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9340C-062F-4584-A4DB-C74EE4909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88E50-55A4-43A7-B7AB-592C4C50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DDE0C-C752-4723-9F34-2F5DBD83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42A69-6C1B-4BCB-B713-12DB5296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28FB-236E-439B-902F-34D5D3E7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A8E7-4E1B-4A81-B4E3-8C58A0765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ED6D7-CE11-4177-9D52-110B0FE2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0F0C9-3585-4BF8-B10F-B836D2BBF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0BC3C-39A1-40E2-BF22-1AB65F41D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78B58-A8CC-44DF-9937-53BBF308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BE961-8D17-4982-8427-9AD28509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8D81C-B906-4FAF-9F7D-0F5EA305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CDFA-6BEC-442D-8299-A907E6D2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FF81C-D7D0-4722-9958-5A20521A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3B5A0-FCD2-442F-A7DE-62671AC1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63846-D508-4729-9CFF-96F23F54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7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C7BC3-6A09-4688-9A99-2CA05D00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AD305-24C2-4DE4-89EB-AA78916B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2C52-83DA-48C0-B19E-5C03F5C8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6FCF-6C73-447B-9B94-7277526A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EDF4-B013-4BAB-B849-EDAC8610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625F4-0AE7-4909-AB25-0856F8B74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736FE-CCCD-453A-9CEB-1251C5DC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911F8-A7AF-4860-A994-5E034BDC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1B1E7-EFBF-48D1-BB58-0AD7B152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AD86-034D-4C53-8B3C-E0FBCCC5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4094-5BB5-4947-8DA4-A157373E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DB15F-0ADC-4D5F-95DD-56A9D506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4643-0A32-41A9-958E-937DF990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80A4-87B8-4222-B3FD-80640B6B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2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7594-17A3-439B-BA77-5825D711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9B241-274B-4F98-9FF7-2CFCCDEC6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2BC00-11D2-4D38-AE2E-98939AF4C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7C592-D5BE-4A4D-9AA7-38C8B82F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102F-F836-4F16-BBE8-20DB779F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839C2-3CD1-45A0-B40A-281E20E7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1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88CD-790C-4F91-BEA4-DE8D2A0D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0A4B1-53C0-44EF-90DB-01A61EB04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04413-FBEC-4404-82AB-607DF9AF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B2A81-DA63-4183-AA5A-D649BDE7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7C158-75F3-417A-AD54-726D5AC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60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0967A-D90A-40AB-AB5C-AA616C315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E0FBD-4890-4591-B056-C3904F09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319C9-F51C-4F47-9C8F-19111E24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4885F-C29E-43E3-A989-EF1D7878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6B79-45C6-4AE6-A830-F295A206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E6E4-4D4A-46F0-BF98-00D2131B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38C28-A5F7-4310-BB8B-11E7D3A21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C346-C47C-4149-821F-9C4A1E0F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C09EE-F017-49F1-9749-BCC3D4D3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1A056-2C63-4C19-BD5A-69F81D6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AF8D-5C8F-41B3-8D0F-B95A2F03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DD8E-B74A-4E82-A145-F58908E3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3106A-42BB-4CF7-A60E-9E395DF80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F67C1-8B9F-4E1C-8033-6E8A26B9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C2AE1-3901-4804-A832-367D9DE2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39660-191D-4FFA-847C-20BE2A80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9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1CA5-3670-40EF-B228-7E4BCAA6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E2F0B-B03C-446F-AD4D-ADC712EF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68583-96B5-4BDD-8D2F-EFD4BA80A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45DB0-74CC-4B1D-86D9-7FD3B203A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11D13-2AB2-4A95-B92E-E63E31632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43C27-6943-485E-89F1-2ADD06FE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462201-B3DA-4976-81BE-F7831A77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1B9D9-C01C-438D-8083-ADCEC8BB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8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1DFE1-1C85-4E76-97B8-6AADF17C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42714-1533-4DE5-B1CA-F8986D62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E4710-9DB8-481F-971D-5E291908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6EA8B-C106-44BA-95C9-326BAC1F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5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858CF-2E23-41F9-95C9-57C13C69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7AB17-5975-4044-A5DC-84C82291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EAAD8-17D7-4FEB-AED6-324FFA45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1C86-D87C-42DE-A456-09E40AFC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436E-9EBB-4D4C-A083-3FE130FB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F411D-8948-42EE-996B-3F820B084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0745C-99E6-4552-9D55-C8F55E73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1AE45-43AF-49FB-89B7-914323E4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61720-2733-4ACB-8A74-5776DFBC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F2C8-39FB-4F92-880A-CB36D611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3D07-B3E7-4F3B-9E3A-67E20D1D6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21FBB-5F90-4A85-A6C7-018543048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41E50-5F38-4BB5-9FC1-B391EC72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4EAA-9693-464C-9E22-FE49EEB0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B9DA9-DE08-4333-BBBF-27CA2DB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6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894B6-6ED9-49E7-8AB3-8BBFD1F2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3E15C-61C5-4589-85C6-82814E304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B4EA-CC71-4B69-96EB-3035AA50C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4DB2-FEDE-438B-AFE5-714AE2548955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9EC2-FA04-4E52-B4D2-008630550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26BD-B61C-40E0-B1C9-AB33C6EC9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0FA7-602C-4587-B501-01034045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22BFA6-3FA9-48BB-82D9-AE7FD968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540E3-931F-435C-A775-4BBDEEED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8C957-35CA-48EF-8FC8-BE1D510C4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F9CC-E29C-48B8-AE77-B66BFF86DD80}" type="datetimeFigureOut">
              <a:rPr lang="en-US" smtClean="0"/>
              <a:t>04-Oct-21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62BC6-5D61-487E-A810-617E442C9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08F9E-C7E0-4595-A9C8-15BBFA41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E548-EB68-4767-BA33-5BA6382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kcop26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s://www.ipcc.ch/assessment-report/ar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cc.ch/report/ar6/wg1/downloads/report/IPCC_AR6_WGI_SPM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nfccc.int/news/full-ndc-synthesis-report-some-progress-but-still-a-big-concer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0FF12-0341-4811-B51B-5FA1C9323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UNFCCC CoP26</a:t>
            </a:r>
            <a:br>
              <a:rPr lang="sr-Latn-RS" sz="4800" dirty="0">
                <a:solidFill>
                  <a:srgbClr val="FFFFFF"/>
                </a:solidFill>
              </a:rPr>
            </a:br>
            <a:r>
              <a:rPr lang="sr-Latn-RS" sz="4800" dirty="0">
                <a:solidFill>
                  <a:srgbClr val="FFFFFF"/>
                </a:solidFill>
                <a:hlinkClick r:id="rId2"/>
              </a:rPr>
              <a:t>https://ukcop26.org/</a:t>
            </a:r>
            <a:r>
              <a:rPr lang="sr-Latn-RS" sz="4800" dirty="0">
                <a:solidFill>
                  <a:srgbClr val="FFFFFF"/>
                </a:solidFill>
              </a:rPr>
              <a:t> 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F95FB-031D-46F1-B9A5-708E52C1C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dirty="0" err="1"/>
              <a:t>Konferencija</a:t>
            </a:r>
            <a:r>
              <a:rPr lang="en-US" dirty="0"/>
              <a:t> o </a:t>
            </a:r>
            <a:r>
              <a:rPr lang="en-US" dirty="0" err="1"/>
              <a:t>klimatskim</a:t>
            </a:r>
            <a:r>
              <a:rPr lang="en-US" dirty="0"/>
              <a:t> </a:t>
            </a:r>
            <a:r>
              <a:rPr lang="en-US" dirty="0" err="1"/>
              <a:t>promenama</a:t>
            </a:r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26. </a:t>
            </a:r>
            <a:r>
              <a:rPr lang="sr-Latn-RS" dirty="0"/>
              <a:t>zasedanje članica Okvirne konvencije UN o promeni klime, Glazgov, Velika Britanija</a:t>
            </a:r>
          </a:p>
          <a:p>
            <a:pPr algn="l"/>
            <a:r>
              <a:rPr lang="sr-Latn-RS" i="1" dirty="0"/>
              <a:t>31. oktobar - 12. novembar 2021.g.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338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4F3BE-F378-4A55-902B-ABEA1C72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Predstoje</a:t>
            </a:r>
            <a:r>
              <a:rPr lang="sr-Latn-RS" sz="4000" dirty="0">
                <a:solidFill>
                  <a:srgbClr val="FFFFFF"/>
                </a:solidFill>
              </a:rPr>
              <a:t>ć</a:t>
            </a:r>
            <a:r>
              <a:rPr lang="en-US" sz="4000" dirty="0">
                <a:solidFill>
                  <a:srgbClr val="FFFFFF"/>
                </a:solidFill>
              </a:rPr>
              <a:t>i </a:t>
            </a:r>
            <a:r>
              <a:rPr lang="en-US" sz="4000" dirty="0" err="1">
                <a:solidFill>
                  <a:srgbClr val="FFFFFF"/>
                </a:solidFill>
              </a:rPr>
              <a:t>datumi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F55C-F73F-40E4-882A-2129D996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UNFCCC Pre-COP26 and Youth Summit</a:t>
            </a:r>
            <a:endParaRPr lang="sr-Latn-RS" sz="2000" dirty="0"/>
          </a:p>
          <a:p>
            <a:pPr lvl="1"/>
            <a:r>
              <a:rPr lang="sr-Latn-RS" sz="1600" dirty="0"/>
              <a:t>28. septembar – 2.oktobar 2021</a:t>
            </a:r>
          </a:p>
          <a:p>
            <a:pPr lvl="1"/>
            <a:r>
              <a:rPr lang="sr-Latn-RS" sz="1600" dirty="0"/>
              <a:t>Milano, Italija</a:t>
            </a:r>
          </a:p>
          <a:p>
            <a:r>
              <a:rPr lang="sr-Latn-RS" sz="2000" dirty="0"/>
              <a:t>UNFCCC CoP 26 </a:t>
            </a:r>
          </a:p>
          <a:p>
            <a:pPr lvl="1"/>
            <a:r>
              <a:rPr lang="sr-Latn-RS" sz="1600" dirty="0"/>
              <a:t>31.oktobar – 12.novembar 2021</a:t>
            </a:r>
          </a:p>
          <a:p>
            <a:pPr lvl="1"/>
            <a:r>
              <a:rPr lang="sr-Latn-RS" sz="1600" dirty="0"/>
              <a:t>Glazgov, UK</a:t>
            </a:r>
          </a:p>
          <a:p>
            <a:pPr lvl="2"/>
            <a:r>
              <a:rPr lang="sr-Latn-RS" sz="1600" dirty="0"/>
              <a:t>5.novembar 2021 – paviljon u okviru Plave zone od 9 do 11h: </a:t>
            </a:r>
          </a:p>
          <a:p>
            <a:pPr lvl="3"/>
            <a:r>
              <a:rPr lang="sr-Latn-RS" sz="1600" dirty="0"/>
              <a:t>SideEvent: Povećana klimatska ambicija Srbije</a:t>
            </a:r>
          </a:p>
          <a:p>
            <a:pPr marL="1371600" lvl="3" indent="0">
              <a:buNone/>
            </a:pP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328810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7ED4-D867-4CF9-91B2-5343E3D05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1988. </a:t>
            </a:r>
            <a:r>
              <a:rPr lang="en-US" sz="2000" dirty="0" err="1"/>
              <a:t>Medjuvladin</a:t>
            </a:r>
            <a:r>
              <a:rPr lang="en-US" sz="2000" dirty="0"/>
              <a:t> panel o </a:t>
            </a:r>
            <a:r>
              <a:rPr lang="en-US" sz="2000" dirty="0" err="1"/>
              <a:t>klimatskim</a:t>
            </a:r>
            <a:r>
              <a:rPr lang="en-US" sz="2000" dirty="0"/>
              <a:t> </a:t>
            </a:r>
            <a:r>
              <a:rPr lang="en-US" sz="2000" dirty="0" err="1"/>
              <a:t>promenama</a:t>
            </a:r>
            <a:r>
              <a:rPr lang="en-US" sz="2000" dirty="0"/>
              <a:t> (IPCC) </a:t>
            </a:r>
          </a:p>
          <a:p>
            <a:endParaRPr lang="en-US" sz="1600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https://www.ipcc.ch/assessment-report/ar6/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endParaRPr lang="en-US" sz="1200" dirty="0"/>
          </a:p>
          <a:p>
            <a:r>
              <a:rPr lang="en-US" sz="2000" dirty="0"/>
              <a:t>Jun 1992 – Earth Summit – Rio de Janeiro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54AA3-20A8-4367-BC86-9C417B839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562" y="4425104"/>
            <a:ext cx="2206486" cy="860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FEC6A-ABC8-42B5-9FD8-8C5CEDE39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45" y="4248898"/>
            <a:ext cx="1250125" cy="1213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AD5B35-A35D-4205-A9B0-F07F3B106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047" y="4254116"/>
            <a:ext cx="3531429" cy="120812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44BAD2C-3857-4A33-B043-7691C918D6B7}"/>
              </a:ext>
            </a:extLst>
          </p:cNvPr>
          <p:cNvGrpSpPr/>
          <p:nvPr/>
        </p:nvGrpSpPr>
        <p:grpSpPr>
          <a:xfrm>
            <a:off x="85146" y="1711353"/>
            <a:ext cx="4168555" cy="4196937"/>
            <a:chOff x="4337882" y="103318"/>
            <a:chExt cx="7854118" cy="6744540"/>
          </a:xfrm>
        </p:grpSpPr>
        <p:pic>
          <p:nvPicPr>
            <p:cNvPr id="22" name="Picture 2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04C5380-8E3A-4936-ACA8-EDFE704A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882" y="103318"/>
              <a:ext cx="7500100" cy="61052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A2A082-0A3C-4BE8-A96F-E04E1D30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379" y="5462237"/>
              <a:ext cx="1385621" cy="1385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0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CA5E8-467D-4298-B590-C5D22D82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 dirty="0">
                <a:solidFill>
                  <a:srgbClr val="FFFFFF"/>
                </a:solidFill>
              </a:rPr>
              <a:t>Značaj konferencije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7ED4-D867-4CF9-91B2-5343E3D05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sr-Latn-RS" sz="2000" dirty="0"/>
              <a:t>L</a:t>
            </a:r>
            <a:r>
              <a:rPr lang="en-US" sz="2000" dirty="0" err="1"/>
              <a:t>eto</a:t>
            </a:r>
            <a:r>
              <a:rPr lang="sr-Latn-RS" sz="2000" dirty="0"/>
              <a:t> 2021</a:t>
            </a:r>
            <a:r>
              <a:rPr lang="en-US" sz="2000" dirty="0"/>
              <a:t>.</a:t>
            </a:r>
            <a:r>
              <a:rPr lang="sr-Latn-RS" sz="2000" dirty="0"/>
              <a:t> u</a:t>
            </a:r>
            <a:r>
              <a:rPr lang="en-US" sz="2000" dirty="0" err="1"/>
              <a:t>sijalo</a:t>
            </a:r>
            <a:r>
              <a:rPr lang="en-US" sz="2000" dirty="0"/>
              <a:t> je </a:t>
            </a:r>
            <a:r>
              <a:rPr lang="en-US" sz="2000" dirty="0" err="1"/>
              <a:t>termometre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oborilo</a:t>
            </a:r>
            <a:r>
              <a:rPr lang="en-US" sz="2000" dirty="0"/>
              <a:t> </a:t>
            </a:r>
            <a:r>
              <a:rPr lang="en-US" sz="2000" dirty="0" err="1"/>
              <a:t>rekorde</a:t>
            </a:r>
            <a:r>
              <a:rPr lang="en-US" sz="2000" dirty="0"/>
              <a:t>, </a:t>
            </a:r>
            <a:r>
              <a:rPr lang="en-US" sz="2000" dirty="0" err="1"/>
              <a:t>gotovo</a:t>
            </a:r>
            <a:r>
              <a:rPr lang="en-US" sz="2000" dirty="0"/>
              <a:t> </a:t>
            </a:r>
            <a:r>
              <a:rPr lang="en-US" sz="2000" dirty="0" err="1"/>
              <a:t>isušilo</a:t>
            </a:r>
            <a:r>
              <a:rPr lang="en-US" sz="2000" dirty="0"/>
              <a:t> </a:t>
            </a:r>
            <a:r>
              <a:rPr lang="en-US" sz="2000" dirty="0" err="1"/>
              <a:t>rečna</a:t>
            </a:r>
            <a:r>
              <a:rPr lang="en-US" sz="2000" dirty="0"/>
              <a:t> </a:t>
            </a:r>
            <a:r>
              <a:rPr lang="en-US" sz="2000" dirty="0" err="1"/>
              <a:t>korita</a:t>
            </a:r>
            <a:r>
              <a:rPr lang="en-US" sz="2000" dirty="0"/>
              <a:t>, a </a:t>
            </a:r>
            <a:r>
              <a:rPr lang="en-US" sz="2000" dirty="0" err="1"/>
              <a:t>širom</a:t>
            </a:r>
            <a:r>
              <a:rPr lang="en-US" sz="2000" dirty="0"/>
              <a:t> </a:t>
            </a:r>
            <a:r>
              <a:rPr lang="en-US" sz="2000" dirty="0" err="1"/>
              <a:t>regiona</a:t>
            </a:r>
            <a:r>
              <a:rPr lang="en-US" sz="2000" dirty="0"/>
              <a:t> </a:t>
            </a:r>
            <a:r>
              <a:rPr lang="en-US" sz="2000" dirty="0" err="1"/>
              <a:t>rasplamsalo</a:t>
            </a:r>
            <a:r>
              <a:rPr lang="en-US" sz="2000" dirty="0"/>
              <a:t> </a:t>
            </a:r>
            <a:r>
              <a:rPr lang="en-US" sz="2000" dirty="0" err="1"/>
              <a:t>požare</a:t>
            </a:r>
            <a:r>
              <a:rPr lang="en-US" sz="2000" dirty="0"/>
              <a:t> </a:t>
            </a:r>
            <a:r>
              <a:rPr lang="en-US" sz="2000" dirty="0" err="1"/>
              <a:t>kakvi</a:t>
            </a:r>
            <a:r>
              <a:rPr lang="en-US" sz="2000" dirty="0"/>
              <a:t> se ne </a:t>
            </a:r>
            <a:r>
              <a:rPr lang="en-US" sz="2000" dirty="0" err="1"/>
              <a:t>pamte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en-US" sz="2000" dirty="0"/>
              <a:t>U </a:t>
            </a:r>
            <a:r>
              <a:rPr lang="sr-Latn-RS" sz="2000" dirty="0"/>
              <a:t>Srbiji </a:t>
            </a:r>
            <a:r>
              <a:rPr lang="en-US" sz="2000" dirty="0" err="1"/>
              <a:t>peto</a:t>
            </a:r>
            <a:r>
              <a:rPr lang="en-US" sz="2000" dirty="0"/>
              <a:t> </a:t>
            </a:r>
            <a:r>
              <a:rPr lang="en-US" sz="2000" dirty="0" err="1"/>
              <a:t>najtoplije</a:t>
            </a:r>
            <a:r>
              <a:rPr lang="en-US" sz="2000" dirty="0"/>
              <a:t> </a:t>
            </a:r>
            <a:r>
              <a:rPr lang="en-US" sz="2000" dirty="0" err="1"/>
              <a:t>leto</a:t>
            </a:r>
            <a:r>
              <a:rPr lang="en-US" sz="2000" dirty="0"/>
              <a:t> u </a:t>
            </a:r>
            <a:r>
              <a:rPr lang="en-US" sz="2000" dirty="0" err="1"/>
              <a:t>poslednjih</a:t>
            </a:r>
            <a:r>
              <a:rPr lang="en-US" sz="2000" dirty="0"/>
              <a:t> 70 </a:t>
            </a:r>
            <a:r>
              <a:rPr lang="en-US" sz="2000" dirty="0" err="1"/>
              <a:t>godina</a:t>
            </a:r>
            <a:r>
              <a:rPr lang="en-US" sz="2000" dirty="0"/>
              <a:t>, a u </a:t>
            </a:r>
            <a:r>
              <a:rPr lang="en-US" sz="2000" dirty="0" err="1"/>
              <a:t>glavnom</a:t>
            </a:r>
            <a:r>
              <a:rPr lang="en-US" sz="2000" dirty="0"/>
              <a:t> </a:t>
            </a:r>
            <a:r>
              <a:rPr lang="en-US" sz="2000" dirty="0" err="1"/>
              <a:t>gradu</a:t>
            </a:r>
            <a:r>
              <a:rPr lang="en-US" sz="2000" dirty="0"/>
              <a:t> </a:t>
            </a:r>
            <a:r>
              <a:rPr lang="en-US" sz="2000" dirty="0" err="1"/>
              <a:t>treće</a:t>
            </a:r>
            <a:r>
              <a:rPr lang="en-US" sz="2000" dirty="0"/>
              <a:t> </a:t>
            </a:r>
            <a:r>
              <a:rPr lang="en-US" sz="2000" dirty="0" err="1"/>
              <a:t>najtoplije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od 1888. U </a:t>
            </a:r>
            <a:r>
              <a:rPr lang="en-US" sz="2000" dirty="0" err="1"/>
              <a:t>Beogradu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zabeležene</a:t>
            </a:r>
            <a:r>
              <a:rPr lang="en-US" sz="2000" dirty="0"/>
              <a:t> </a:t>
            </a:r>
            <a:r>
              <a:rPr lang="en-US" sz="2000" dirty="0" err="1"/>
              <a:t>čak</a:t>
            </a:r>
            <a:r>
              <a:rPr lang="en-US" sz="2000" dirty="0"/>
              <a:t> 44 </a:t>
            </a:r>
            <a:r>
              <a:rPr lang="en-US" sz="2000" dirty="0" err="1"/>
              <a:t>tropske</a:t>
            </a:r>
            <a:r>
              <a:rPr lang="en-US" sz="2000" dirty="0"/>
              <a:t> </a:t>
            </a:r>
            <a:r>
              <a:rPr lang="en-US" sz="2000" dirty="0" err="1"/>
              <a:t>noći</a:t>
            </a:r>
            <a:r>
              <a:rPr lang="en-US" sz="2000" dirty="0"/>
              <a:t>, 28 </a:t>
            </a:r>
            <a:r>
              <a:rPr lang="en-US" sz="2000" dirty="0" err="1"/>
              <a:t>više</a:t>
            </a:r>
            <a:r>
              <a:rPr lang="en-US" sz="2000" dirty="0"/>
              <a:t> od </a:t>
            </a:r>
            <a:r>
              <a:rPr lang="en-US" sz="2000" dirty="0" err="1"/>
              <a:t>proseka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Petnaest</a:t>
            </a:r>
            <a:r>
              <a:rPr lang="en-US" sz="2000" dirty="0"/>
              <a:t> od 20 </a:t>
            </a:r>
            <a:r>
              <a:rPr lang="en-US" sz="2000" dirty="0" err="1"/>
              <a:t>najtoplijih</a:t>
            </a:r>
            <a:r>
              <a:rPr lang="en-US" sz="2000" dirty="0"/>
              <a:t> </a:t>
            </a:r>
            <a:r>
              <a:rPr lang="en-US" sz="2000" dirty="0" err="1"/>
              <a:t>leta</a:t>
            </a:r>
            <a:r>
              <a:rPr lang="en-US" sz="2000" dirty="0"/>
              <a:t> </a:t>
            </a:r>
            <a:r>
              <a:rPr lang="en-US" sz="2000" dirty="0" err="1"/>
              <a:t>registrovano</a:t>
            </a:r>
            <a:r>
              <a:rPr lang="en-US" sz="2000" dirty="0"/>
              <a:t> je od 2000. </a:t>
            </a:r>
            <a:r>
              <a:rPr lang="en-US" sz="2000" dirty="0" err="1"/>
              <a:t>godine</a:t>
            </a:r>
            <a:r>
              <a:rPr lang="en-US" sz="2000" dirty="0"/>
              <a:t>. </a:t>
            </a:r>
          </a:p>
          <a:p>
            <a:r>
              <a:rPr lang="sr-Latn-RS" sz="2000" dirty="0"/>
              <a:t>Štete od ekstremnog vremena: 6 milijardi USD od 2000.g. (suše, poplave, požari, grad, oluje...);</a:t>
            </a:r>
          </a:p>
          <a:p>
            <a:r>
              <a:rPr lang="sr-Latn-RS" sz="2000" dirty="0"/>
              <a:t>Migracije stanovništva, glad, zarazne bolesti...</a:t>
            </a:r>
          </a:p>
          <a:p>
            <a:r>
              <a:rPr lang="en-US" sz="2000" dirty="0" err="1"/>
              <a:t>Poslednja</a:t>
            </a:r>
            <a:r>
              <a:rPr lang="en-US" sz="2000" dirty="0"/>
              <a:t> </a:t>
            </a:r>
            <a:r>
              <a:rPr lang="en-US" sz="2000" dirty="0" err="1"/>
              <a:t>decenija</a:t>
            </a:r>
            <a:r>
              <a:rPr lang="en-US" sz="2000" dirty="0"/>
              <a:t> </a:t>
            </a:r>
            <a:r>
              <a:rPr lang="sr-Latn-RS" sz="2000" dirty="0"/>
              <a:t>najtoplija globalno ikada</a:t>
            </a:r>
            <a:r>
              <a:rPr lang="en-US" sz="2000" dirty="0"/>
              <a:t>, a </a:t>
            </a:r>
            <a:r>
              <a:rPr lang="sr-Latn-RS" sz="2000" dirty="0"/>
              <a:t>zagrevanje </a:t>
            </a:r>
            <a:r>
              <a:rPr lang="en-US" sz="2000" dirty="0"/>
              <a:t>u </a:t>
            </a:r>
            <a:r>
              <a:rPr lang="en-US" sz="2000" dirty="0" err="1"/>
              <a:t>našem</a:t>
            </a:r>
            <a:r>
              <a:rPr lang="en-US" sz="2000" dirty="0"/>
              <a:t> </a:t>
            </a:r>
            <a:r>
              <a:rPr lang="en-US" sz="2000" dirty="0" err="1"/>
              <a:t>regionu</a:t>
            </a:r>
            <a:r>
              <a:rPr lang="en-US" sz="2000" dirty="0"/>
              <a:t> </a:t>
            </a:r>
            <a:r>
              <a:rPr lang="en-US" sz="2000" dirty="0" err="1"/>
              <a:t>iznad</a:t>
            </a:r>
            <a:r>
              <a:rPr lang="en-US" sz="2000" dirty="0"/>
              <a:t> </a:t>
            </a:r>
            <a:r>
              <a:rPr lang="en-US" sz="2000" dirty="0" err="1"/>
              <a:t>globalnog</a:t>
            </a:r>
            <a:r>
              <a:rPr lang="en-US" sz="2000" dirty="0"/>
              <a:t> </a:t>
            </a:r>
            <a:r>
              <a:rPr lang="en-US" sz="2000" dirty="0" err="1"/>
              <a:t>proseka</a:t>
            </a:r>
            <a:r>
              <a:rPr lang="sr-Latn-RS" sz="2000" dirty="0"/>
              <a:t> (za 1C);</a:t>
            </a:r>
          </a:p>
          <a:p>
            <a:r>
              <a:rPr lang="sr-Latn-RS" sz="2000" dirty="0"/>
              <a:t>Sve ovo je sa porastom prosečne glob. temp: 1C;</a:t>
            </a:r>
          </a:p>
          <a:p>
            <a:r>
              <a:rPr lang="sr-Latn-RS" sz="2000" dirty="0"/>
              <a:t>U slučaju nedelovanja, očekuju nas temperature od 2-4C do kraja </a:t>
            </a:r>
            <a:r>
              <a:rPr lang="en-US" sz="2000" dirty="0"/>
              <a:t>v</a:t>
            </a:r>
            <a:r>
              <a:rPr lang="sr-Latn-RS" sz="2000" dirty="0"/>
              <a:t>eka;</a:t>
            </a:r>
          </a:p>
          <a:p>
            <a:r>
              <a:rPr lang="sr-Latn-RS" sz="2000" dirty="0"/>
              <a:t>IPCC izveštaj (avgust): Naučne osnove klimatksih promena </a:t>
            </a:r>
            <a:r>
              <a:rPr lang="sr-Latn-RS" sz="2000" dirty="0">
                <a:hlinkClick r:id="rId2"/>
              </a:rPr>
              <a:t>https://www.ipcc.ch/report/ar6/wg1/downloads/report/IPCC_AR6_WGI_SPM.pdf</a:t>
            </a:r>
            <a:r>
              <a:rPr lang="sr-Latn-RS" sz="2000" dirty="0"/>
              <a:t> </a:t>
            </a:r>
            <a:endParaRPr lang="en-US" sz="20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894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B792D-4A6D-4E23-A3BE-B3AB71C7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5" y="435155"/>
            <a:ext cx="5961185" cy="5961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6A05CE-14D6-4031-8EAA-74410A4CD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35" y="435155"/>
            <a:ext cx="5885050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5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AA984-FFD6-4AA0-877A-65BB733C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UNFCCC CoP26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861D-146D-4180-8F78-6B62BC29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7037184" cy="5546047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Glazgov</a:t>
            </a:r>
            <a:r>
              <a:rPr lang="en-US" sz="2000" dirty="0"/>
              <a:t>, </a:t>
            </a:r>
            <a:r>
              <a:rPr lang="en-US" sz="2000" dirty="0" err="1"/>
              <a:t>Velika</a:t>
            </a:r>
            <a:r>
              <a:rPr lang="en-US" sz="2000" dirty="0"/>
              <a:t> </a:t>
            </a:r>
            <a:r>
              <a:rPr lang="en-US" sz="2000" dirty="0" err="1"/>
              <a:t>Britanija</a:t>
            </a:r>
            <a:r>
              <a:rPr lang="sr-Latn-RS" sz="2000" dirty="0"/>
              <a:t> (</a:t>
            </a:r>
            <a:r>
              <a:rPr lang="en-US" sz="2000" dirty="0"/>
              <a:t>31.</a:t>
            </a:r>
            <a:r>
              <a:rPr lang="sr-Latn-RS" sz="2000" dirty="0"/>
              <a:t>10- </a:t>
            </a:r>
            <a:r>
              <a:rPr lang="en-US" sz="2000" dirty="0"/>
              <a:t>12.</a:t>
            </a:r>
            <a:r>
              <a:rPr lang="sr-Latn-RS" sz="2000" dirty="0"/>
              <a:t>11)</a:t>
            </a:r>
            <a:r>
              <a:rPr lang="en-US" sz="2000" dirty="0"/>
              <a:t>. </a:t>
            </a:r>
            <a:r>
              <a:rPr lang="en-US" sz="2000" dirty="0" err="1"/>
              <a:t>Velika</a:t>
            </a:r>
            <a:r>
              <a:rPr lang="en-US" sz="2000" dirty="0"/>
              <a:t> </a:t>
            </a:r>
            <a:r>
              <a:rPr lang="en-US" sz="2000" dirty="0" err="1"/>
              <a:t>Britanija</a:t>
            </a:r>
            <a:r>
              <a:rPr lang="sr-Latn-RS" sz="2000" dirty="0"/>
              <a:t> + Italija</a:t>
            </a:r>
            <a:r>
              <a:rPr lang="en-US" sz="2000" dirty="0"/>
              <a:t> </a:t>
            </a:r>
            <a:r>
              <a:rPr lang="en-US" sz="2000" dirty="0" err="1"/>
              <a:t>domaćin</a:t>
            </a:r>
            <a:r>
              <a:rPr lang="sr-Latn-RS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događaja</a:t>
            </a:r>
            <a:r>
              <a:rPr lang="en-US" sz="2000" dirty="0"/>
              <a:t> za koji se </a:t>
            </a:r>
            <a:r>
              <a:rPr lang="en-US" sz="2000" dirty="0" err="1"/>
              <a:t>veruje</a:t>
            </a:r>
            <a:r>
              <a:rPr lang="en-US" sz="2000" dirty="0"/>
              <a:t> da je </a:t>
            </a:r>
            <a:r>
              <a:rPr lang="en-US" sz="2000" dirty="0" err="1"/>
              <a:t>poslednja</a:t>
            </a:r>
            <a:r>
              <a:rPr lang="en-US" sz="2000" dirty="0"/>
              <a:t> </a:t>
            </a:r>
            <a:r>
              <a:rPr lang="en-US" sz="2000" dirty="0" err="1"/>
              <a:t>prilika</a:t>
            </a:r>
            <a:r>
              <a:rPr lang="en-US" sz="2000" dirty="0"/>
              <a:t> za </a:t>
            </a:r>
            <a:r>
              <a:rPr lang="en-US" sz="2000" dirty="0" err="1"/>
              <a:t>svet</a:t>
            </a:r>
            <a:r>
              <a:rPr lang="en-US" sz="2000" dirty="0"/>
              <a:t> da se </a:t>
            </a:r>
            <a:r>
              <a:rPr lang="en-US" sz="2000" dirty="0" err="1"/>
              <a:t>klimatske</a:t>
            </a:r>
            <a:r>
              <a:rPr lang="en-US" sz="2000" dirty="0"/>
              <a:t> </a:t>
            </a:r>
            <a:r>
              <a:rPr lang="en-US" sz="2000" dirty="0" err="1"/>
              <a:t>promene</a:t>
            </a:r>
            <a:r>
              <a:rPr lang="en-US" sz="2000" dirty="0"/>
              <a:t> stave pod kontrolu</a:t>
            </a:r>
            <a:r>
              <a:rPr lang="sr-Latn-RS" sz="2000" dirty="0"/>
              <a:t>;</a:t>
            </a:r>
          </a:p>
          <a:p>
            <a:r>
              <a:rPr lang="sr-Latn-RS" sz="2000"/>
              <a:t>Očekuju se odgovori </a:t>
            </a:r>
            <a:r>
              <a:rPr lang="sr-Latn-RS" sz="2000" dirty="0"/>
              <a:t>na 4 ključna pitanja:</a:t>
            </a:r>
          </a:p>
          <a:p>
            <a:pPr lvl="1"/>
            <a:r>
              <a:rPr lang="sr-Latn-RS" sz="2000" dirty="0"/>
              <a:t>Šta smo učinili do sada i šta još možemo da učinimo da smanjimo emisije GHG?</a:t>
            </a:r>
          </a:p>
          <a:p>
            <a:pPr lvl="1"/>
            <a:r>
              <a:rPr lang="sr-Latn-RS" sz="2000" dirty="0"/>
              <a:t>Šta je svet učinio po pitanju prilagođavanja na izmenjene klimatske uslove i kako ubrzati te mere i akcije?</a:t>
            </a:r>
          </a:p>
          <a:p>
            <a:pPr lvl="1"/>
            <a:r>
              <a:rPr lang="sr-Latn-RS" sz="2000" dirty="0"/>
              <a:t>Gde pronaći novac za bor</a:t>
            </a:r>
            <a:r>
              <a:rPr lang="en-US" sz="2000" dirty="0"/>
              <a:t>b</a:t>
            </a:r>
            <a:r>
              <a:rPr lang="sr-Latn-RS" sz="2000" dirty="0"/>
              <a:t>u protiv klimats</a:t>
            </a:r>
            <a:r>
              <a:rPr lang="en-US" sz="2000" dirty="0"/>
              <a:t>k</a:t>
            </a:r>
            <a:r>
              <a:rPr lang="sr-Latn-RS" sz="2000" dirty="0"/>
              <a:t>ih promena</a:t>
            </a:r>
            <a:r>
              <a:rPr lang="en-US" sz="2000" dirty="0"/>
              <a:t>?</a:t>
            </a:r>
            <a:endParaRPr lang="sr-Latn-RS" sz="2000" dirty="0"/>
          </a:p>
          <a:p>
            <a:pPr lvl="1"/>
            <a:r>
              <a:rPr lang="sr-Latn-RS" sz="2000" dirty="0"/>
              <a:t>Kako izgraditi „klimatska“ partnerstva? Ko sve mora da učestvuje?</a:t>
            </a:r>
          </a:p>
          <a:p>
            <a:endParaRPr lang="sr-Latn-R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715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B2661-A3A2-4D4A-887E-C04DB29F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683756"/>
            <a:ext cx="3921760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sr-Latn-RS" sz="4000" dirty="0">
                <a:solidFill>
                  <a:srgbClr val="FFFFFF"/>
                </a:solidFill>
              </a:rPr>
              <a:t>Od klimatskih ambicija do klimatskih akcija</a:t>
            </a:r>
            <a:br>
              <a:rPr lang="sr-Latn-RS" sz="4000" dirty="0">
                <a:solidFill>
                  <a:srgbClr val="FFFFFF"/>
                </a:solidFill>
              </a:rPr>
            </a:br>
            <a:r>
              <a:rPr lang="sr-Latn-RS" sz="4000" dirty="0">
                <a:solidFill>
                  <a:srgbClr val="FFFFFF"/>
                </a:solidFill>
              </a:rPr>
              <a:t>„</a:t>
            </a:r>
            <a:r>
              <a:rPr lang="en-US" sz="4000" dirty="0" err="1">
                <a:solidFill>
                  <a:srgbClr val="FFFFFF"/>
                </a:solidFill>
              </a:rPr>
              <a:t>decenija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sr-Latn-RS" sz="4000" dirty="0">
                <a:solidFill>
                  <a:srgbClr val="FFFFFF"/>
                </a:solidFill>
              </a:rPr>
              <a:t>klimatske akcije“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5F8C9C-F911-4AE7-B130-499055106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6575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63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DB6CE-059F-4FB3-9768-3CBBE5E7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Ciljevi</a:t>
            </a:r>
            <a:r>
              <a:rPr lang="en-US" sz="4000" dirty="0">
                <a:solidFill>
                  <a:srgbClr val="FFFFFF"/>
                </a:solidFill>
              </a:rPr>
              <a:t> CoP26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2B686C-8B2F-4008-9848-08152A441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1777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07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6713-8B93-445F-8A70-F8D40A9E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 dirty="0">
                <a:solidFill>
                  <a:srgbClr val="FFFFFF"/>
                </a:solidFill>
              </a:rPr>
              <a:t>Ciljevi CoP26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18FA-5965-4EC0-9637-EA7CB6A02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sr-Latn-RS" sz="2000"/>
              <a:t>Finalizacija modaliteta, procedura i smernica (MPGs) za realizaciju Sporazuma iz Pariza, posebno u domenu:</a:t>
            </a:r>
          </a:p>
          <a:p>
            <a:r>
              <a:rPr lang="sr-Latn-RS" sz="2000"/>
              <a:t>Formata za izveštavanje o merama prilagođavanja i ublažavanja</a:t>
            </a:r>
          </a:p>
          <a:p>
            <a:r>
              <a:rPr lang="sr-Latn-RS" sz="2000"/>
              <a:t>Praćenja finansijskih potreba i investicija</a:t>
            </a:r>
          </a:p>
          <a:p>
            <a:r>
              <a:rPr lang="sr-Latn-RS" sz="2000"/>
              <a:t>Uspostavljanje novog globalnog tržišta trgovine emisijama CO2 -  mehanizma za finansiranje mera smanjenja emisija GHG (naslednik Kjoto protokola) – Član 6, baziran na trgovini „ITMO (Internationally Transferred Mitigation Outcomes)“;</a:t>
            </a:r>
          </a:p>
          <a:p>
            <a:r>
              <a:rPr lang="sr-Latn-RS" sz="2000"/>
              <a:t>NDCs – konstantno povećanje amibicije na svakih 5 godina – praćenje kroz „</a:t>
            </a:r>
            <a:r>
              <a:rPr lang="sr-Latn-RS" sz="2000" i="1"/>
              <a:t>Global stocktake</a:t>
            </a:r>
            <a:r>
              <a:rPr lang="sr-Latn-RS" sz="2000"/>
              <a:t>“ (prvi 2021-2023);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6631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4F3BE-F378-4A55-902B-ABEA1C72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>
                <a:solidFill>
                  <a:srgbClr val="FFFFFF"/>
                </a:solidFill>
              </a:rPr>
              <a:t>Trenutno stanje klimatske ambicije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F55C-F73F-40E4-882A-2129D996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Sumarni</a:t>
            </a:r>
            <a:r>
              <a:rPr lang="en-US" sz="2000" dirty="0"/>
              <a:t> </a:t>
            </a:r>
            <a:r>
              <a:rPr lang="sr-Latn-RS" sz="2000" dirty="0"/>
              <a:t>izveštaj UN</a:t>
            </a:r>
            <a:r>
              <a:rPr lang="en-US" sz="2000" dirty="0"/>
              <a:t> pred CoP26</a:t>
            </a:r>
            <a:r>
              <a:rPr lang="sr-Latn-RS" sz="2000" dirty="0"/>
              <a:t>:</a:t>
            </a:r>
            <a:endParaRPr lang="en-US" sz="2000" dirty="0"/>
          </a:p>
          <a:p>
            <a:pPr marL="0" indent="0">
              <a:buNone/>
            </a:pPr>
            <a:endParaRPr lang="sr-Latn-RS" sz="2000" dirty="0"/>
          </a:p>
          <a:p>
            <a:pPr lvl="1"/>
            <a:r>
              <a:rPr lang="sr-Latn-RS" sz="2000" dirty="0"/>
              <a:t>O</a:t>
            </a:r>
            <a:r>
              <a:rPr lang="en-US" sz="2000" dirty="0"/>
              <a:t>d 113 </a:t>
            </a:r>
            <a:r>
              <a:rPr lang="sr-Latn-RS" sz="2000" dirty="0"/>
              <a:t>država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novim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ažuriranim</a:t>
            </a:r>
            <a:r>
              <a:rPr lang="en-US" sz="2000" dirty="0"/>
              <a:t> NDC, </a:t>
            </a:r>
            <a:r>
              <a:rPr lang="sr-Latn-RS" sz="2000" dirty="0"/>
              <a:t>emisije GHG smanjiće se </a:t>
            </a:r>
            <a:r>
              <a:rPr lang="en-US" sz="2000" dirty="0"/>
              <a:t>za 12% u 2030.</a:t>
            </a:r>
            <a:r>
              <a:rPr lang="sr-Latn-RS" sz="2000" dirty="0"/>
              <a:t>g.</a:t>
            </a:r>
            <a:r>
              <a:rPr lang="en-US" sz="2000" dirty="0"/>
              <a:t>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nivo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2010. </a:t>
            </a:r>
            <a:r>
              <a:rPr lang="en-US" sz="2000" dirty="0" err="1"/>
              <a:t>godine</a:t>
            </a:r>
            <a:r>
              <a:rPr lang="en-US" sz="2000" dirty="0"/>
              <a:t> -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dirty="0" err="1"/>
              <a:t>uvek</a:t>
            </a:r>
            <a:r>
              <a:rPr lang="en-US" sz="2000" dirty="0"/>
              <a:t> </a:t>
            </a:r>
            <a:r>
              <a:rPr lang="en-US" sz="2000" dirty="0" err="1"/>
              <a:t>daleko</a:t>
            </a:r>
            <a:r>
              <a:rPr lang="en-US" sz="2000" dirty="0"/>
              <a:t> od </a:t>
            </a:r>
            <a:r>
              <a:rPr lang="en-US" sz="2000" dirty="0" err="1"/>
              <a:t>smanjenja</a:t>
            </a:r>
            <a:r>
              <a:rPr lang="en-US" sz="2000" dirty="0"/>
              <a:t> od 45% </a:t>
            </a:r>
            <a:r>
              <a:rPr lang="en-US" sz="2000" dirty="0" err="1"/>
              <a:t>potrebnog</a:t>
            </a:r>
            <a:r>
              <a:rPr lang="en-US" sz="2000" dirty="0"/>
              <a:t> za </a:t>
            </a:r>
            <a:r>
              <a:rPr lang="en-US" sz="2000" dirty="0" err="1"/>
              <a:t>dostizanje</a:t>
            </a:r>
            <a:r>
              <a:rPr lang="en-US" sz="2000" dirty="0"/>
              <a:t> </a:t>
            </a:r>
            <a:r>
              <a:rPr lang="en-US" sz="2000" dirty="0" err="1"/>
              <a:t>neto</a:t>
            </a:r>
            <a:r>
              <a:rPr lang="en-US" sz="2000" dirty="0"/>
              <a:t> </a:t>
            </a:r>
            <a:r>
              <a:rPr lang="en-US" sz="2000" dirty="0" err="1"/>
              <a:t>nule</a:t>
            </a:r>
            <a:r>
              <a:rPr lang="en-US" sz="2000" dirty="0"/>
              <a:t> do 2050. </a:t>
            </a:r>
            <a:r>
              <a:rPr lang="en-US" sz="2000" dirty="0" err="1"/>
              <a:t>godine</a:t>
            </a:r>
            <a:r>
              <a:rPr lang="en-US" sz="2000" dirty="0"/>
              <a:t>. </a:t>
            </a:r>
          </a:p>
          <a:p>
            <a:pPr marL="457200" lvl="1" indent="0">
              <a:buNone/>
            </a:pPr>
            <a:endParaRPr lang="sr-Latn-RS" sz="2000" dirty="0"/>
          </a:p>
          <a:p>
            <a:pPr lvl="1"/>
            <a:r>
              <a:rPr lang="sr-Latn-RS" sz="2000" dirty="0"/>
              <a:t>R</a:t>
            </a:r>
            <a:r>
              <a:rPr lang="en-US" sz="2000" dirty="0" err="1"/>
              <a:t>aspoloživi</a:t>
            </a:r>
            <a:r>
              <a:rPr lang="en-US" sz="2000" dirty="0"/>
              <a:t> NDC </a:t>
            </a:r>
            <a:r>
              <a:rPr lang="en-US" sz="2000" dirty="0" err="1"/>
              <a:t>svih</a:t>
            </a:r>
            <a:r>
              <a:rPr lang="en-US" sz="2000" dirty="0"/>
              <a:t> 191 </a:t>
            </a:r>
            <a:r>
              <a:rPr lang="sr-Latn-RS" sz="2000" dirty="0"/>
              <a:t>država potpisnica z</a:t>
            </a:r>
            <a:r>
              <a:rPr lang="en-US" sz="2000" dirty="0" err="1"/>
              <a:t>ajedno</a:t>
            </a:r>
            <a:r>
              <a:rPr lang="en-US" sz="2000" dirty="0"/>
              <a:t>, </a:t>
            </a:r>
            <a:r>
              <a:rPr lang="en-US" sz="2000" dirty="0" err="1"/>
              <a:t>ukazuju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značajan</a:t>
            </a:r>
            <a:r>
              <a:rPr lang="en-US" sz="2000" dirty="0"/>
              <a:t> </a:t>
            </a:r>
            <a:r>
              <a:rPr lang="en-US" sz="2000" dirty="0" err="1"/>
              <a:t>porast</a:t>
            </a:r>
            <a:r>
              <a:rPr lang="en-US" sz="2000" dirty="0"/>
              <a:t> </a:t>
            </a:r>
            <a:r>
              <a:rPr lang="en-US" sz="2000" dirty="0" err="1"/>
              <a:t>globalnih</a:t>
            </a:r>
            <a:r>
              <a:rPr lang="en-US" sz="2000" dirty="0"/>
              <a:t> </a:t>
            </a:r>
            <a:r>
              <a:rPr lang="en-US" sz="2000" dirty="0" err="1"/>
              <a:t>emisija</a:t>
            </a:r>
            <a:r>
              <a:rPr lang="en-US" sz="2000" dirty="0"/>
              <a:t> od </a:t>
            </a:r>
            <a:r>
              <a:rPr lang="en-US" sz="2000" dirty="0" err="1"/>
              <a:t>oko</a:t>
            </a:r>
            <a:r>
              <a:rPr lang="en-US" sz="2000" dirty="0"/>
              <a:t> 16% u 2030. </a:t>
            </a:r>
            <a:r>
              <a:rPr lang="en-US" sz="2000" dirty="0" err="1"/>
              <a:t>godini</a:t>
            </a:r>
            <a:r>
              <a:rPr lang="en-US" sz="2000" dirty="0"/>
              <a:t>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2010. </a:t>
            </a:r>
            <a:r>
              <a:rPr lang="en-US" sz="2000" dirty="0" err="1"/>
              <a:t>godinu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1600" dirty="0">
                <a:hlinkClick r:id="rId2"/>
              </a:rPr>
              <a:t>Full NDC Synthesis Report: Some Progress, but Still a Big Concern | UNFCCC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95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785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UNFCCC CoP26 https://ukcop26.org/ </vt:lpstr>
      <vt:lpstr>PowerPoint Presentation</vt:lpstr>
      <vt:lpstr>Značaj konferencije</vt:lpstr>
      <vt:lpstr>PowerPoint Presentation</vt:lpstr>
      <vt:lpstr>UNFCCC CoP26</vt:lpstr>
      <vt:lpstr>Od klimatskih ambicija do klimatskih akcija „decenija klimatske akcije“</vt:lpstr>
      <vt:lpstr>Ciljevi CoP26</vt:lpstr>
      <vt:lpstr>Ciljevi CoP26</vt:lpstr>
      <vt:lpstr>Trenutno stanje klimatske ambicije</vt:lpstr>
      <vt:lpstr>Predstojeći datumi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CoP26</dc:title>
  <dc:creator>Miroslav Tadic</dc:creator>
  <cp:lastModifiedBy>Snezana Ostojic Paunovic</cp:lastModifiedBy>
  <cp:revision>22</cp:revision>
  <dcterms:created xsi:type="dcterms:W3CDTF">2021-09-27T11:24:12Z</dcterms:created>
  <dcterms:modified xsi:type="dcterms:W3CDTF">2021-10-04T14:38:04Z</dcterms:modified>
</cp:coreProperties>
</file>